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417" r:id="rId2"/>
    <p:sldId id="481" r:id="rId3"/>
    <p:sldId id="482" r:id="rId4"/>
    <p:sldId id="507" r:id="rId5"/>
    <p:sldId id="484" r:id="rId6"/>
    <p:sldId id="551" r:id="rId7"/>
    <p:sldId id="557" r:id="rId8"/>
    <p:sldId id="558" r:id="rId9"/>
    <p:sldId id="576" r:id="rId10"/>
    <p:sldId id="559" r:id="rId11"/>
    <p:sldId id="560" r:id="rId12"/>
    <p:sldId id="561" r:id="rId13"/>
    <p:sldId id="562" r:id="rId14"/>
    <p:sldId id="563" r:id="rId15"/>
    <p:sldId id="564" r:id="rId16"/>
    <p:sldId id="565" r:id="rId17"/>
    <p:sldId id="566" r:id="rId18"/>
    <p:sldId id="567" r:id="rId19"/>
    <p:sldId id="568" r:id="rId20"/>
    <p:sldId id="569" r:id="rId21"/>
    <p:sldId id="570" r:id="rId22"/>
    <p:sldId id="571" r:id="rId23"/>
    <p:sldId id="572" r:id="rId24"/>
    <p:sldId id="573" r:id="rId25"/>
    <p:sldId id="574" r:id="rId26"/>
    <p:sldId id="575" r:id="rId27"/>
  </p:sldIdLst>
  <p:sldSz cx="9144000" cy="6858000" type="screen4x3"/>
  <p:notesSz cx="6858000" cy="9144000"/>
  <p:custDataLst>
    <p:tags r:id="rId29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333399"/>
    <a:srgbClr val="99FF66"/>
    <a:srgbClr val="FFFF99"/>
    <a:srgbClr val="E6E6FF"/>
    <a:srgbClr val="008000"/>
    <a:srgbClr val="66FFFF"/>
    <a:srgbClr val="009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07" autoAdjust="0"/>
    <p:restoredTop sz="99386" autoAdjust="0"/>
  </p:normalViewPr>
  <p:slideViewPr>
    <p:cSldViewPr snapToGrid="0">
      <p:cViewPr>
        <p:scale>
          <a:sx n="75" d="100"/>
          <a:sy n="75" d="100"/>
        </p:scale>
        <p:origin x="-18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5C41BE-301C-4BE5-8C0A-9011C3ABBD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4814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554A2-FFF9-4F8E-9372-6E781B64F1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998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611AD-E847-4F4A-BF2E-F14BA917FF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850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C6D2E-6797-446E-836D-23852D1146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867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Arial" charset="0"/>
              </a:defRPr>
            </a:lvl1pPr>
          </a:lstStyle>
          <a:p>
            <a:pPr>
              <a:defRPr/>
            </a:pPr>
            <a:fld id="{4972F435-4D8E-41CA-9E24-0C29A49EBA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Программирование на языке </a:t>
            </a:r>
            <a:r>
              <a:rPr lang="en-US" sz="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Python</a:t>
            </a:r>
            <a:endParaRPr lang="ru-RU" sz="60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85950" y="4359275"/>
            <a:ext cx="5372100" cy="1381125"/>
          </a:xfrm>
        </p:spPr>
        <p:txBody>
          <a:bodyPr/>
          <a:lstStyle/>
          <a:p>
            <a:pPr marL="1257300" indent="-1257300"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00"/>
                </a:solidFill>
              </a:rPr>
              <a:t>§ </a:t>
            </a:r>
            <a:r>
              <a:rPr lang="en-US" dirty="0" smtClean="0">
                <a:solidFill>
                  <a:srgbClr val="000000"/>
                </a:solidFill>
              </a:rPr>
              <a:t>59.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smtClean="0"/>
              <a:t>Процедуры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42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984CC8D-B286-48F1-8269-1D1FF2E880F9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Программирование на языке </a:t>
            </a:r>
            <a:r>
              <a:rPr lang="en-US" sz="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Python</a:t>
            </a:r>
            <a:endParaRPr lang="ru-RU" sz="60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85950" y="4359275"/>
            <a:ext cx="5372100" cy="1381125"/>
          </a:xfrm>
        </p:spPr>
        <p:txBody>
          <a:bodyPr/>
          <a:lstStyle/>
          <a:p>
            <a:pPr marL="1257300" indent="-1257300"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00"/>
                </a:solidFill>
              </a:rPr>
              <a:t>§ </a:t>
            </a:r>
            <a:r>
              <a:rPr lang="en-US" dirty="0" smtClean="0">
                <a:solidFill>
                  <a:srgbClr val="000000"/>
                </a:solidFill>
              </a:rPr>
              <a:t>60.</a:t>
            </a:r>
            <a:r>
              <a:rPr lang="ru-RU" dirty="0" smtClean="0">
                <a:solidFill>
                  <a:srgbClr val="000000"/>
                </a:solidFill>
              </a:rPr>
              <a:t> Функции</a:t>
            </a:r>
          </a:p>
        </p:txBody>
      </p:sp>
      <p:sp>
        <p:nvSpPr>
          <p:cNvPr id="11469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4862E78-7F67-411C-A5FE-86CE81CD584F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0147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Что такое функция?</a:t>
            </a:r>
          </a:p>
        </p:txBody>
      </p:sp>
      <p:sp>
        <p:nvSpPr>
          <p:cNvPr id="11571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0DD14A3-6189-4237-9A4D-B07C2ED3A064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84175" y="844550"/>
            <a:ext cx="8434388" cy="1200150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61950" indent="-361950" eaLnBrk="1" hangingPunct="1"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Функция</a:t>
            </a:r>
            <a:r>
              <a:rPr lang="ru-RU" sz="2400" dirty="0">
                <a:latin typeface="Arial" pitchFamily="34" charset="0"/>
              </a:rPr>
              <a:t> – это вспомогательный алгоритм, который возвращает </a:t>
            </a:r>
            <a:r>
              <a:rPr lang="ru-RU" sz="2400" i="1" dirty="0">
                <a:latin typeface="Arial" pitchFamily="34" charset="0"/>
              </a:rPr>
              <a:t>значение-результат</a:t>
            </a:r>
            <a:r>
              <a:rPr lang="ru-RU" sz="2400" dirty="0">
                <a:latin typeface="Arial" pitchFamily="34" charset="0"/>
              </a:rPr>
              <a:t> (число, символ или объект другого типа).</a:t>
            </a:r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441325" y="2228850"/>
            <a:ext cx="5251450" cy="138588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input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</a:t>
            </a:r>
            <a:endParaRPr lang="ru-RU" sz="2800" b="1" dirty="0">
              <a:solidFill>
                <a:srgbClr val="00B0F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s )</a:t>
            </a:r>
          </a:p>
          <a:p>
            <a:pPr indent="90488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 =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randint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8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8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80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Что такое функция?</a:t>
            </a:r>
          </a:p>
        </p:txBody>
      </p:sp>
      <p:sp>
        <p:nvSpPr>
          <p:cNvPr id="11673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1D8A23F-0DAB-4F73-AB0A-10BF26460C18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606425" y="3054350"/>
            <a:ext cx="4524375" cy="1385888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pt-BR" sz="2800" b="1" dirty="0">
                <a:solidFill>
                  <a:srgbClr val="3333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def</a:t>
            </a:r>
            <a:r>
              <a:rPr lang="pt-BR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pt-BR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lastDigit</a:t>
            </a:r>
            <a:r>
              <a:rPr lang="pt-BR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n ):</a:t>
            </a:r>
          </a:p>
          <a:p>
            <a:pPr indent="90488">
              <a:defRPr/>
            </a:pPr>
            <a:r>
              <a:rPr lang="pt-BR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d = n % </a:t>
            </a:r>
            <a:r>
              <a:rPr lang="pt-BR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</a:p>
          <a:p>
            <a:pPr indent="90488">
              <a:defRPr/>
            </a:pPr>
            <a:r>
              <a:rPr lang="pt-BR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pt-BR" sz="2800" b="1" dirty="0">
                <a:solidFill>
                  <a:srgbClr val="3333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</a:t>
            </a:r>
            <a:r>
              <a:rPr lang="pt-BR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</a:t>
            </a: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16741" name="Прямоугольник 6"/>
          <p:cNvSpPr>
            <a:spLocks noChangeArrowheads="1"/>
          </p:cNvSpPr>
          <p:nvPr/>
        </p:nvSpPr>
        <p:spPr bwMode="auto">
          <a:xfrm>
            <a:off x="384175" y="819150"/>
            <a:ext cx="84788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i="1"/>
              <a:t>Задача</a:t>
            </a:r>
            <a:r>
              <a:rPr lang="ru-RU" altLang="ru-RU" sz="2400"/>
              <a:t>. Написать функцию, которая вычисляет младшую цифру числа (разряд единиц). </a:t>
            </a: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1308100" y="1816100"/>
            <a:ext cx="5991225" cy="955675"/>
            <a:chOff x="1308100" y="1815455"/>
            <a:chExt cx="5991302" cy="956965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2743218" y="1968061"/>
              <a:ext cx="1727222" cy="6994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2800" dirty="0" err="1"/>
                <a:t>lastDigit</a:t>
              </a:r>
              <a:endParaRPr lang="ru-RU" sz="2800" dirty="0"/>
            </a:p>
          </p:txBody>
        </p:sp>
        <p:sp>
          <p:nvSpPr>
            <p:cNvPr id="116752" name="Полилиния 9"/>
            <p:cNvSpPr>
              <a:spLocks/>
            </p:cNvSpPr>
            <p:nvPr/>
          </p:nvSpPr>
          <p:spPr bwMode="auto">
            <a:xfrm>
              <a:off x="1308100" y="2311400"/>
              <a:ext cx="1409700" cy="0"/>
            </a:xfrm>
            <a:custGeom>
              <a:avLst/>
              <a:gdLst>
                <a:gd name="T0" fmla="*/ 0 w 1409700"/>
                <a:gd name="T1" fmla="*/ 0 h 12700"/>
                <a:gd name="T2" fmla="*/ 1409700 w 1409700"/>
                <a:gd name="T3" fmla="*/ 0 h 12700"/>
                <a:gd name="T4" fmla="*/ 0 60000 65536"/>
                <a:gd name="T5" fmla="*/ 0 60000 65536"/>
                <a:gd name="T6" fmla="*/ 0 w 1409700"/>
                <a:gd name="T7" fmla="*/ 0 h 12700"/>
                <a:gd name="T8" fmla="*/ 1409700 w 1409700"/>
                <a:gd name="T9" fmla="*/ 0 h 127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09700" h="12700">
                  <a:moveTo>
                    <a:pt x="0" y="12700"/>
                  </a:moveTo>
                  <a:lnTo>
                    <a:pt x="140970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753" name="Полилиния 10"/>
            <p:cNvSpPr>
              <a:spLocks/>
            </p:cNvSpPr>
            <p:nvPr/>
          </p:nvSpPr>
          <p:spPr bwMode="auto">
            <a:xfrm>
              <a:off x="4483100" y="2311400"/>
              <a:ext cx="1409700" cy="0"/>
            </a:xfrm>
            <a:custGeom>
              <a:avLst/>
              <a:gdLst>
                <a:gd name="T0" fmla="*/ 0 w 1409700"/>
                <a:gd name="T1" fmla="*/ 0 h 12700"/>
                <a:gd name="T2" fmla="*/ 1409700 w 1409700"/>
                <a:gd name="T3" fmla="*/ 0 h 12700"/>
                <a:gd name="T4" fmla="*/ 0 60000 65536"/>
                <a:gd name="T5" fmla="*/ 0 60000 65536"/>
                <a:gd name="T6" fmla="*/ 0 w 1409700"/>
                <a:gd name="T7" fmla="*/ 0 h 12700"/>
                <a:gd name="T8" fmla="*/ 1409700 w 1409700"/>
                <a:gd name="T9" fmla="*/ 0 h 127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09700" h="12700">
                  <a:moveTo>
                    <a:pt x="0" y="12700"/>
                  </a:moveTo>
                  <a:lnTo>
                    <a:pt x="140970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754" name="Прямоугольник 11"/>
            <p:cNvSpPr>
              <a:spLocks noChangeArrowheads="1"/>
            </p:cNvSpPr>
            <p:nvPr/>
          </p:nvSpPr>
          <p:spPr bwMode="auto">
            <a:xfrm>
              <a:off x="1454781" y="1815455"/>
              <a:ext cx="10248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altLang="ru-RU" sz="2400">
                  <a:solidFill>
                    <a:srgbClr val="000000"/>
                  </a:solidFill>
                </a:rPr>
                <a:t>число</a:t>
              </a:r>
              <a:endParaRPr lang="ru-RU" altLang="ru-RU"/>
            </a:p>
          </p:txBody>
        </p:sp>
        <p:sp>
          <p:nvSpPr>
            <p:cNvPr id="116755" name="Прямоугольник 12"/>
            <p:cNvSpPr>
              <a:spLocks noChangeArrowheads="1"/>
            </p:cNvSpPr>
            <p:nvPr/>
          </p:nvSpPr>
          <p:spPr bwMode="auto">
            <a:xfrm>
              <a:off x="4566281" y="1815455"/>
              <a:ext cx="273312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altLang="ru-RU" sz="2400">
                  <a:solidFill>
                    <a:srgbClr val="000000"/>
                  </a:solidFill>
                </a:rPr>
                <a:t>последняя цифра</a:t>
              </a:r>
              <a:endParaRPr lang="ru-RU" altLang="ru-RU"/>
            </a:p>
          </p:txBody>
        </p:sp>
        <p:sp>
          <p:nvSpPr>
            <p:cNvPr id="116756" name="Прямоугольник 13"/>
            <p:cNvSpPr>
              <a:spLocks noChangeArrowheads="1"/>
            </p:cNvSpPr>
            <p:nvPr/>
          </p:nvSpPr>
          <p:spPr bwMode="auto">
            <a:xfrm>
              <a:off x="1530981" y="2310755"/>
              <a:ext cx="8707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ru-RU" sz="2400">
                  <a:solidFill>
                    <a:srgbClr val="000000"/>
                  </a:solidFill>
                </a:rPr>
                <a:t>1234</a:t>
              </a:r>
              <a:endParaRPr lang="ru-RU" altLang="ru-RU"/>
            </a:p>
          </p:txBody>
        </p:sp>
        <p:sp>
          <p:nvSpPr>
            <p:cNvPr id="116757" name="Прямоугольник 14"/>
            <p:cNvSpPr>
              <a:spLocks noChangeArrowheads="1"/>
            </p:cNvSpPr>
            <p:nvPr/>
          </p:nvSpPr>
          <p:spPr bwMode="auto">
            <a:xfrm>
              <a:off x="5315581" y="2310755"/>
              <a:ext cx="3561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ru-RU" sz="2400">
                  <a:solidFill>
                    <a:srgbClr val="000000"/>
                  </a:solidFill>
                </a:rPr>
                <a:t>4</a:t>
              </a:r>
              <a:endParaRPr lang="ru-RU" altLang="ru-RU"/>
            </a:p>
          </p:txBody>
        </p:sp>
      </p:grp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1131888" y="3917950"/>
            <a:ext cx="1901825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ru-RU" sz="2800" b="1">
                <a:solidFill>
                  <a:srgbClr val="3333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</a:t>
            </a:r>
            <a:r>
              <a:rPr lang="pt-BR" altLang="ru-RU" sz="2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</a:t>
            </a:r>
            <a:endParaRPr lang="ru-RU" altLang="ru-RU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 bwMode="auto">
          <a:xfrm>
            <a:off x="808038" y="4729163"/>
            <a:ext cx="1949450" cy="750887"/>
          </a:xfrm>
          <a:prstGeom prst="wedgeRoundRectCallout">
            <a:avLst>
              <a:gd name="adj1" fmla="val 9422"/>
              <a:gd name="adj2" fmla="val -104672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передача результата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Скругленная прямоугольная выноска 19"/>
          <p:cNvSpPr/>
          <p:nvPr/>
        </p:nvSpPr>
        <p:spPr bwMode="auto">
          <a:xfrm>
            <a:off x="4478338" y="3492500"/>
            <a:ext cx="3738562" cy="912813"/>
          </a:xfrm>
          <a:prstGeom prst="wedgeRoundRectCallout">
            <a:avLst>
              <a:gd name="adj1" fmla="val -90797"/>
              <a:gd name="adj2" fmla="val 25620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результат</a:t>
            </a:r>
            <a:r>
              <a:rPr lang="en-US" sz="2400" dirty="0"/>
              <a:t> </a:t>
            </a:r>
            <a:r>
              <a:rPr lang="ru-RU" sz="2400" dirty="0"/>
              <a:t>работы функции – значение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d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3286125" y="4679950"/>
            <a:ext cx="5146675" cy="138588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pt-BR" sz="2800" b="1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# </a:t>
            </a:r>
            <a:r>
              <a:rPr lang="ru-RU" sz="2800" b="1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вызов функции</a:t>
            </a:r>
            <a:endParaRPr lang="pt-BR" sz="2800" b="1" dirty="0">
              <a:solidFill>
                <a:srgbClr val="008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pt-BR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 = </a:t>
            </a:r>
            <a:r>
              <a:rPr lang="pt-BR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lastDigit</a:t>
            </a:r>
            <a:r>
              <a:rPr lang="pt-BR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pt-BR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1234</a:t>
            </a:r>
            <a:r>
              <a:rPr lang="pt-BR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</a:p>
          <a:p>
            <a:pPr indent="90488">
              <a:defRPr/>
            </a:pPr>
            <a:r>
              <a:rPr lang="pt-BR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pt-BR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k )</a:t>
            </a: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4114800" y="2344738"/>
            <a:ext cx="3492500" cy="3217862"/>
            <a:chOff x="4114799" y="2345267"/>
            <a:chExt cx="3492501" cy="3217333"/>
          </a:xfrm>
        </p:grpSpPr>
        <p:sp>
          <p:nvSpPr>
            <p:cNvPr id="116749" name="Полилиния 21"/>
            <p:cNvSpPr>
              <a:spLocks/>
            </p:cNvSpPr>
            <p:nvPr/>
          </p:nvSpPr>
          <p:spPr bwMode="auto">
            <a:xfrm>
              <a:off x="4114799" y="2345267"/>
              <a:ext cx="2962275" cy="2807758"/>
            </a:xfrm>
            <a:custGeom>
              <a:avLst/>
              <a:gdLst>
                <a:gd name="T0" fmla="*/ 2987792 w 2959100"/>
                <a:gd name="T1" fmla="*/ 2094456 h 2912533"/>
                <a:gd name="T2" fmla="*/ 0 w 2959100"/>
                <a:gd name="T3" fmla="*/ 633208 h 2912533"/>
                <a:gd name="T4" fmla="*/ 0 60000 65536"/>
                <a:gd name="T5" fmla="*/ 0 60000 65536"/>
                <a:gd name="T6" fmla="*/ 0 w 2959100"/>
                <a:gd name="T7" fmla="*/ 0 h 2912533"/>
                <a:gd name="T8" fmla="*/ 2959100 w 2959100"/>
                <a:gd name="T9" fmla="*/ 2912533 h 29125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59100" h="2912533">
                  <a:moveTo>
                    <a:pt x="2959100" y="2912533"/>
                  </a:moveTo>
                  <a:cubicBezTo>
                    <a:pt x="2700867" y="795866"/>
                    <a:pt x="359833" y="0"/>
                    <a:pt x="0" y="880533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750" name="Скругленный прямоугольник 22"/>
            <p:cNvSpPr>
              <a:spLocks noChangeArrowheads="1"/>
            </p:cNvSpPr>
            <p:nvPr/>
          </p:nvSpPr>
          <p:spPr bwMode="auto">
            <a:xfrm>
              <a:off x="6578600" y="5156200"/>
              <a:ext cx="1028700" cy="40640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25" name="Полилиния 24"/>
          <p:cNvSpPr>
            <a:spLocks/>
          </p:cNvSpPr>
          <p:nvPr/>
        </p:nvSpPr>
        <p:spPr bwMode="auto">
          <a:xfrm>
            <a:off x="3000375" y="4162425"/>
            <a:ext cx="1279525" cy="1216025"/>
          </a:xfrm>
          <a:custGeom>
            <a:avLst/>
            <a:gdLst>
              <a:gd name="T0" fmla="*/ 0 w 1278153"/>
              <a:gd name="T1" fmla="*/ 0 h 1261479"/>
              <a:gd name="T2" fmla="*/ 1290554 w 1278153"/>
              <a:gd name="T3" fmla="*/ 906711 h 1261479"/>
              <a:gd name="T4" fmla="*/ 0 60000 65536"/>
              <a:gd name="T5" fmla="*/ 0 60000 65536"/>
              <a:gd name="T6" fmla="*/ 0 w 1278153"/>
              <a:gd name="T7" fmla="*/ 0 h 1261479"/>
              <a:gd name="T8" fmla="*/ 1278153 w 1278153"/>
              <a:gd name="T9" fmla="*/ 1261479 h 126147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78153" h="1261479">
                <a:moveTo>
                  <a:pt x="0" y="0"/>
                </a:moveTo>
                <a:cubicBezTo>
                  <a:pt x="477577" y="17508"/>
                  <a:pt x="1130532" y="407293"/>
                  <a:pt x="1278153" y="1261479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87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8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5" grpId="0" animBg="1"/>
      <p:bldP spid="17" grpId="0" animBg="1"/>
      <p:bldP spid="18" grpId="0" animBg="1"/>
      <p:bldP spid="18" grpId="1" animBg="1"/>
      <p:bldP spid="20" grpId="0" animBg="1"/>
      <p:bldP spid="20" grpId="1" animBg="1"/>
      <p:bldP spid="21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Сумма цифр числа</a:t>
            </a:r>
          </a:p>
        </p:txBody>
      </p:sp>
      <p:sp>
        <p:nvSpPr>
          <p:cNvPr id="11776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E6F15FB-124A-4E84-B85F-CB724844BFDE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3586163" y="962025"/>
            <a:ext cx="5256212" cy="2308225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00099"/>
                </a:solidFill>
                <a:latin typeface="Courier New"/>
                <a:ea typeface="Times New Roman"/>
              </a:rPr>
              <a:t>def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sumDigits</a:t>
            </a:r>
            <a:r>
              <a:rPr lang="ru-RU" sz="2400" b="1" dirty="0">
                <a:latin typeface="Courier New"/>
                <a:ea typeface="Times New Roman"/>
              </a:rPr>
              <a:t>(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ourier New"/>
                <a:ea typeface="Times New Roman"/>
              </a:rPr>
              <a:t> ):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latin typeface="Courier New"/>
                <a:ea typeface="Times New Roman"/>
              </a:rPr>
              <a:t>s</a:t>
            </a:r>
            <a:r>
              <a:rPr lang="en-US" sz="2400" b="1" dirty="0">
                <a:latin typeface="Courier New"/>
                <a:ea typeface="Times New Roman"/>
              </a:rPr>
              <a:t>um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0099"/>
                </a:solidFill>
                <a:latin typeface="Courier New"/>
                <a:ea typeface="Times New Roman"/>
              </a:rPr>
              <a:t>while</a:t>
            </a:r>
            <a:r>
              <a:rPr lang="en-US" sz="2400" b="1" dirty="0">
                <a:latin typeface="Courier New"/>
                <a:ea typeface="Times New Roman"/>
              </a:rPr>
              <a:t> n!=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latin typeface="Courier New"/>
                <a:ea typeface="Times New Roman"/>
              </a:rPr>
              <a:t>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sum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+=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n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%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n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n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//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0099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latin typeface="Courier New"/>
                <a:ea typeface="Times New Roman"/>
              </a:rPr>
              <a:t> sum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83974" name="Прямоугольник 6"/>
          <p:cNvSpPr>
            <a:spLocks noChangeArrowheads="1"/>
          </p:cNvSpPr>
          <p:nvPr/>
        </p:nvSpPr>
        <p:spPr bwMode="auto">
          <a:xfrm>
            <a:off x="4037013" y="2847975"/>
            <a:ext cx="2027237" cy="3698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sum</a:t>
            </a:r>
            <a:endParaRPr lang="ru-RU" altLang="ru-RU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6827838" y="2430463"/>
            <a:ext cx="1949450" cy="750887"/>
          </a:xfrm>
          <a:prstGeom prst="wedgeRoundRectCallout">
            <a:avLst>
              <a:gd name="adj1" fmla="val -84390"/>
              <a:gd name="adj2" fmla="val 28943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передача результата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7767" name="Прямоугольник 6"/>
          <p:cNvSpPr>
            <a:spLocks noChangeArrowheads="1"/>
          </p:cNvSpPr>
          <p:nvPr/>
        </p:nvSpPr>
        <p:spPr bwMode="auto">
          <a:xfrm>
            <a:off x="384175" y="819150"/>
            <a:ext cx="34893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i="1"/>
              <a:t>Задача</a:t>
            </a:r>
            <a:r>
              <a:rPr lang="ru-RU" altLang="ru-RU" sz="2400"/>
              <a:t>. Написать функцию, которая вычисляет сумму цифр числа.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1963" y="3471863"/>
            <a:ext cx="5264150" cy="83185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defRPr/>
            </a:pP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основная программа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sumDigits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12345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)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61963" y="5410200"/>
            <a:ext cx="5264150" cy="83185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defRPr/>
            </a:pP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сразу вывод на экран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sumDigits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12345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) 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94413" y="3513138"/>
            <a:ext cx="2559050" cy="663575"/>
            <a:chOff x="796" y="2336"/>
            <a:chExt cx="1612" cy="418"/>
          </a:xfrm>
        </p:grpSpPr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1318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Что плохо?</a:t>
              </a:r>
            </a:p>
          </p:txBody>
        </p:sp>
        <p:sp>
          <p:nvSpPr>
            <p:cNvPr id="117773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61963" y="4441825"/>
            <a:ext cx="5264150" cy="830263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defRPr/>
            </a:pP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сохранить в переменной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n = 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sumDigits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12345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1288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nimBg="1"/>
      <p:bldP spid="83974" grpId="0" animBg="1"/>
      <p:bldP spid="8" grpId="0" animBg="1"/>
      <p:bldP spid="9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Использование функций</a:t>
            </a:r>
          </a:p>
        </p:txBody>
      </p:sp>
      <p:sp>
        <p:nvSpPr>
          <p:cNvPr id="11878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D7F1953-78D0-4A2F-90FC-B9980C05F481}" type="slidenum">
              <a:rPr lang="ru-RU" altLang="ru-RU" smtClean="0"/>
              <a:pPr/>
              <a:t>14</a:t>
            </a:fld>
            <a:endParaRPr lang="ru-RU" altLang="ru-RU" smtClean="0"/>
          </a:p>
        </p:txBody>
      </p:sp>
      <p:sp>
        <p:nvSpPr>
          <p:cNvPr id="95233" name="Rectangle 1"/>
          <p:cNvSpPr>
            <a:spLocks noChangeArrowheads="1"/>
          </p:cNvSpPr>
          <p:nvPr/>
        </p:nvSpPr>
        <p:spPr bwMode="auto">
          <a:xfrm>
            <a:off x="388938" y="887413"/>
            <a:ext cx="8335962" cy="1938337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x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*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sumDigits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n+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5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z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sumDigits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k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sumDigits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m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sumDigits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n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%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Сумма цифр чётная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Она равна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sumDigits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n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 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17513" y="2919413"/>
            <a:ext cx="7974012" cy="936625"/>
            <a:chOff x="796" y="2336"/>
            <a:chExt cx="5023" cy="590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4729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180975" indent="-180975">
                <a:spcBef>
                  <a:spcPct val="50000"/>
                </a:spcBef>
                <a:defRPr/>
              </a:pPr>
              <a:r>
                <a:rPr lang="ru-RU" sz="2400" dirty="0"/>
                <a:t>  Функция, возвращающая целое число, может использоваться везде, где и целая величина!</a:t>
              </a:r>
            </a:p>
          </p:txBody>
        </p:sp>
        <p:sp>
          <p:nvSpPr>
            <p:cNvPr id="118797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84175" y="3956050"/>
            <a:ext cx="5316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Одна функция вызывает другую:</a:t>
            </a:r>
            <a:endParaRPr lang="ru-RU" altLang="ru-RU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88938" y="4468813"/>
            <a:ext cx="4857750" cy="1570037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middle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a, b, c ):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mi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min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a, b, c 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ma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max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a, b, c 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latin typeface="Courier New"/>
                <a:ea typeface="Times New Roman"/>
              </a:rPr>
              <a:t> a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+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b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+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c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-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mi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-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ma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4922838" y="4468813"/>
            <a:ext cx="2146300" cy="923925"/>
          </a:xfrm>
          <a:prstGeom prst="wedgeRoundRectCallout">
            <a:avLst>
              <a:gd name="adj1" fmla="val -82660"/>
              <a:gd name="adj2" fmla="val 15476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вызываются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sz="2400" dirty="0"/>
              <a:t> </a:t>
            </a:r>
            <a:r>
              <a:rPr lang="ru-RU" sz="2400" dirty="0"/>
              <a:t>и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max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507038" y="5541963"/>
            <a:ext cx="3190875" cy="663575"/>
            <a:chOff x="796" y="2336"/>
            <a:chExt cx="2010" cy="418"/>
          </a:xfrm>
        </p:grpSpPr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1716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Что вычисляет?</a:t>
              </a:r>
            </a:p>
          </p:txBody>
        </p:sp>
        <p:sp>
          <p:nvSpPr>
            <p:cNvPr id="118795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929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2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52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3" grpId="0" build="p"/>
      <p:bldP spid="8" grpId="0"/>
      <p:bldP spid="9" grpId="0" build="p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11981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5407A1C-9F19-40B1-B89E-C1212CFD7421}" type="slidenum">
              <a:rPr lang="ru-RU" altLang="ru-RU" smtClean="0"/>
              <a:pPr/>
              <a:t>15</a:t>
            </a:fld>
            <a:endParaRPr lang="ru-RU" altLang="ru-RU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9888" y="809625"/>
            <a:ext cx="84201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0238" indent="-630238" eaLnBrk="1" hangingPunct="1">
              <a:defRPr/>
            </a:pP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«</a:t>
            </a:r>
            <a:r>
              <a:rPr lang="en-US" sz="2400" b="1" dirty="0">
                <a:solidFill>
                  <a:srgbClr val="3333FF"/>
                </a:solidFill>
                <a:latin typeface="Arial" pitchFamily="34" charset="0"/>
              </a:rPr>
              <a:t>A</a:t>
            </a: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»: </a:t>
            </a:r>
            <a:r>
              <a:rPr lang="ru-RU" sz="2400" dirty="0">
                <a:latin typeface="Arial" pitchFamily="34" charset="0"/>
              </a:rPr>
              <a:t>Напишите функцию, которая находит наибольший общий делитель двух натуральных чисел.  </a:t>
            </a:r>
            <a:endParaRPr lang="en-US" sz="2400" dirty="0">
              <a:latin typeface="Arial" pitchFamily="34" charset="0"/>
            </a:endParaRPr>
          </a:p>
          <a:p>
            <a:pPr marL="714375" indent="-357188" eaLnBrk="1" hangingPunct="1"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Пример</a:t>
            </a:r>
            <a:r>
              <a:rPr lang="ru-RU" sz="2400" b="1" dirty="0">
                <a:latin typeface="Arial" pitchFamily="34" charset="0"/>
              </a:rPr>
              <a:t>: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Введите два натуральных числа:</a:t>
            </a:r>
          </a:p>
          <a:p>
            <a:pPr marL="714375"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7006652 112307574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НОД(7006652,112307574) = 1234.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630238" indent="-630238" eaLnBrk="1" hangingPunct="1">
              <a:spcBef>
                <a:spcPts val="1200"/>
              </a:spcBef>
              <a:defRPr/>
            </a:pP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«</a:t>
            </a:r>
            <a:r>
              <a:rPr lang="en-US" sz="2400" b="1" dirty="0">
                <a:solidFill>
                  <a:srgbClr val="3333FF"/>
                </a:solidFill>
                <a:latin typeface="Arial" pitchFamily="34" charset="0"/>
              </a:rPr>
              <a:t>B</a:t>
            </a: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»: </a:t>
            </a:r>
            <a:r>
              <a:rPr lang="ru-RU" sz="2400" dirty="0">
                <a:latin typeface="Arial" pitchFamily="34" charset="0"/>
              </a:rPr>
              <a:t>Напишите функцию, которая определяет сумму цифр переданного ей числа. </a:t>
            </a:r>
            <a:endParaRPr lang="en-US" sz="2400" dirty="0">
              <a:latin typeface="Arial" pitchFamily="34" charset="0"/>
            </a:endParaRPr>
          </a:p>
          <a:p>
            <a:pPr marL="714375" indent="-357188" eaLnBrk="1" hangingPunct="1"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Пример</a:t>
            </a:r>
            <a:r>
              <a:rPr lang="ru-RU" sz="2400" b="1" dirty="0">
                <a:latin typeface="Arial" pitchFamily="34" charset="0"/>
              </a:rPr>
              <a:t>: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Введите натуральное число:</a:t>
            </a:r>
          </a:p>
          <a:p>
            <a:pPr marL="714375"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123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Сумма цифр числа 123 равна 6.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714375" eaLnBrk="1" hangingPunct="1">
              <a:defRPr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12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12083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94070C1-3D90-4896-BCD8-189DC7421034}" type="slidenum">
              <a:rPr lang="ru-RU" altLang="ru-RU" smtClean="0"/>
              <a:pPr/>
              <a:t>16</a:t>
            </a:fld>
            <a:endParaRPr lang="ru-RU" altLang="ru-RU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9888" y="809625"/>
            <a:ext cx="84201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0238" indent="-630238" eaLnBrk="1" hangingPunct="1">
              <a:defRPr/>
            </a:pP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«</a:t>
            </a:r>
            <a:r>
              <a:rPr lang="en-US" sz="2400" b="1" dirty="0">
                <a:solidFill>
                  <a:srgbClr val="3333FF"/>
                </a:solidFill>
                <a:latin typeface="Arial" pitchFamily="34" charset="0"/>
              </a:rPr>
              <a:t>C</a:t>
            </a: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»: </a:t>
            </a:r>
            <a:r>
              <a:rPr lang="ru-RU" sz="2400" dirty="0">
                <a:latin typeface="Arial" pitchFamily="34" charset="0"/>
              </a:rPr>
              <a:t>Напишите функцию, которая «переворачивает» число, то есть возвращает число, в котором цифры стоят в обратном порядке. </a:t>
            </a:r>
            <a:endParaRPr lang="en-US" sz="2400" dirty="0">
              <a:latin typeface="Arial" pitchFamily="34" charset="0"/>
            </a:endParaRPr>
          </a:p>
          <a:p>
            <a:pPr marL="714375" indent="-357188" eaLnBrk="1" hangingPunct="1"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Пример</a:t>
            </a:r>
            <a:r>
              <a:rPr lang="ru-RU" sz="2400" b="1" dirty="0">
                <a:latin typeface="Arial" pitchFamily="34" charset="0"/>
              </a:rPr>
              <a:t>: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Введите натуральное число:</a:t>
            </a:r>
          </a:p>
          <a:p>
            <a:pPr marL="714375"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1234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После переворота: 4321.</a:t>
            </a:r>
          </a:p>
        </p:txBody>
      </p:sp>
    </p:spTree>
    <p:extLst>
      <p:ext uri="{BB962C8B-B14F-4D97-AF65-F5344CB8AC3E}">
        <p14:creationId xmlns:p14="http://schemas.microsoft.com/office/powerpoint/2010/main" val="386965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Как вернуть несколько значений?</a:t>
            </a:r>
          </a:p>
        </p:txBody>
      </p:sp>
      <p:sp>
        <p:nvSpPr>
          <p:cNvPr id="12185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031B953-162C-478D-A9D3-16FD2D4D2A51}" type="slidenum">
              <a:rPr lang="ru-RU" altLang="ru-RU" smtClean="0"/>
              <a:pPr/>
              <a:t>17</a:t>
            </a:fld>
            <a:endParaRPr lang="ru-RU" altLang="ru-RU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11175" y="909638"/>
            <a:ext cx="4191000" cy="1568450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/>
                <a:ea typeface="Times New Roman"/>
              </a:rPr>
              <a:t>def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divmod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( </a:t>
            </a:r>
            <a:r>
              <a:rPr lang="ru-RU" sz="2400" b="1" dirty="0" err="1">
                <a:latin typeface="Courier New"/>
                <a:ea typeface="Times New Roman"/>
              </a:rPr>
              <a:t>x</a:t>
            </a:r>
            <a:r>
              <a:rPr lang="ru-RU" sz="2400" b="1" dirty="0">
                <a:latin typeface="Courier New"/>
                <a:ea typeface="Times New Roman"/>
              </a:rPr>
              <a:t>, </a:t>
            </a:r>
            <a:r>
              <a:rPr lang="ru-RU" sz="2400" b="1" dirty="0" err="1">
                <a:latin typeface="Courier New"/>
                <a:ea typeface="Times New Roman"/>
              </a:rPr>
              <a:t>y</a:t>
            </a:r>
            <a:r>
              <a:rPr lang="ru-RU" sz="2400" b="1" dirty="0">
                <a:latin typeface="Courier New"/>
                <a:ea typeface="Times New Roman"/>
              </a:rPr>
              <a:t> ):</a:t>
            </a: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d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x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//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y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m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x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%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y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00CC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latin typeface="Courier New"/>
                <a:ea typeface="Times New Roman"/>
              </a:rPr>
              <a:t> d,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m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3562350" y="1377950"/>
            <a:ext cx="2282825" cy="923925"/>
          </a:xfrm>
          <a:prstGeom prst="wedgeRoundRectCallout">
            <a:avLst>
              <a:gd name="adj1" fmla="val -79799"/>
              <a:gd name="adj2" fmla="val 43753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dirty="0"/>
              <a:t> – </a:t>
            </a:r>
            <a:r>
              <a:rPr lang="ru-RU" sz="2400" dirty="0"/>
              <a:t>частное,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400" dirty="0"/>
              <a:t> – </a:t>
            </a:r>
            <a:r>
              <a:rPr lang="ru-RU" sz="2400" dirty="0"/>
              <a:t>остаток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11175" y="2597150"/>
            <a:ext cx="5813425" cy="830263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a,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b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divmod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7</a:t>
            </a:r>
            <a:r>
              <a:rPr lang="en-US" sz="2400" b="1" dirty="0">
                <a:latin typeface="Courier New"/>
                <a:ea typeface="Times New Roman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400" b="1" dirty="0">
                <a:latin typeface="Courier New"/>
                <a:ea typeface="Times New Roman"/>
              </a:rPr>
              <a:t> 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( </a:t>
            </a:r>
            <a:r>
              <a:rPr lang="en-US" sz="2400" b="1" dirty="0">
                <a:latin typeface="Courier New"/>
                <a:ea typeface="Times New Roman"/>
              </a:rPr>
              <a:t>a</a:t>
            </a:r>
            <a:r>
              <a:rPr lang="ru-RU" sz="2400" b="1" dirty="0">
                <a:latin typeface="Courier New"/>
                <a:ea typeface="Times New Roman"/>
              </a:rPr>
              <a:t>, </a:t>
            </a:r>
            <a:r>
              <a:rPr lang="en-US" sz="2400" b="1" dirty="0">
                <a:latin typeface="Courier New"/>
                <a:ea typeface="Times New Roman"/>
              </a:rPr>
              <a:t>b </a:t>
            </a:r>
            <a:r>
              <a:rPr lang="ru-RU" sz="2400" b="1" dirty="0">
                <a:latin typeface="Courier New"/>
                <a:ea typeface="Times New Roman"/>
              </a:rPr>
              <a:t>)		</a:t>
            </a:r>
            <a:r>
              <a:rPr lang="ru-RU" sz="2400" b="1" dirty="0">
                <a:solidFill>
                  <a:srgbClr val="008000"/>
                </a:solidFill>
                <a:latin typeface="Courier New"/>
                <a:ea typeface="Times New Roman"/>
              </a:rPr>
              <a:t># 2 1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1175" y="3641725"/>
            <a:ext cx="5813425" cy="830263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q</a:t>
            </a:r>
            <a:r>
              <a:rPr lang="en-US" sz="2400" b="1" dirty="0">
                <a:latin typeface="Calibri"/>
                <a:ea typeface="Times New Roman"/>
              </a:rPr>
              <a:t> 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divmod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7</a:t>
            </a:r>
            <a:r>
              <a:rPr lang="en-US" sz="2400" b="1" dirty="0">
                <a:latin typeface="Courier New"/>
                <a:ea typeface="Times New Roman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400" b="1" dirty="0">
                <a:latin typeface="Courier New"/>
                <a:ea typeface="Times New Roman"/>
              </a:rPr>
              <a:t> 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( </a:t>
            </a:r>
            <a:r>
              <a:rPr lang="en-US" sz="2400" b="1" dirty="0">
                <a:latin typeface="Courier New"/>
                <a:ea typeface="Times New Roman"/>
              </a:rPr>
              <a:t>q </a:t>
            </a:r>
            <a:r>
              <a:rPr lang="ru-RU" sz="2400" b="1" dirty="0">
                <a:latin typeface="Courier New"/>
                <a:ea typeface="Times New Roman"/>
              </a:rPr>
              <a:t>)		</a:t>
            </a:r>
            <a:r>
              <a:rPr lang="ru-RU" sz="2400" b="1" dirty="0">
                <a:solidFill>
                  <a:srgbClr val="008000"/>
                </a:solidFill>
                <a:latin typeface="Courier New"/>
                <a:ea typeface="Times New Roman"/>
              </a:rPr>
              <a:t># </a:t>
            </a:r>
            <a:r>
              <a:rPr lang="en-US" sz="2400" b="1" dirty="0">
                <a:solidFill>
                  <a:srgbClr val="008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8000"/>
                </a:solidFill>
                <a:latin typeface="Courier New"/>
                <a:ea typeface="Times New Roman"/>
              </a:rPr>
              <a:t>2</a:t>
            </a:r>
            <a:r>
              <a:rPr lang="en-US" sz="2400" b="1" dirty="0">
                <a:solidFill>
                  <a:srgbClr val="008000"/>
                </a:solidFill>
                <a:latin typeface="Courier New"/>
                <a:ea typeface="Times New Roman"/>
              </a:rPr>
              <a:t>,</a:t>
            </a:r>
            <a:r>
              <a:rPr lang="ru-RU" sz="2400" b="1" dirty="0">
                <a:solidFill>
                  <a:srgbClr val="008000"/>
                </a:solidFill>
                <a:latin typeface="+mn-lt"/>
                <a:ea typeface="Times New Roman"/>
              </a:rPr>
              <a:t> </a:t>
            </a:r>
            <a:r>
              <a:rPr lang="ru-RU" sz="2400" b="1" dirty="0">
                <a:solidFill>
                  <a:srgbClr val="008000"/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solidFill>
                  <a:srgbClr val="008000"/>
                </a:solidFill>
                <a:latin typeface="Courier New"/>
                <a:ea typeface="Times New Roman"/>
              </a:rPr>
              <a:t>)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530725" y="4016375"/>
            <a:ext cx="1190625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altLang="ru-RU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altLang="ru-RU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ru-RU" altLang="ru-RU" sz="2400" b="1">
                <a:solidFill>
                  <a:srgbClr val="008000"/>
                </a:solidFill>
                <a:cs typeface="Times New Roman" pitchFamily="18" charset="0"/>
              </a:rPr>
              <a:t> </a:t>
            </a:r>
            <a:r>
              <a:rPr lang="ru-RU" altLang="ru-RU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altLang="ru-RU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)</a:t>
            </a:r>
            <a:endParaRPr lang="ru-RU" altLang="ru-RU"/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5781675" y="2986088"/>
            <a:ext cx="2674938" cy="842962"/>
          </a:xfrm>
          <a:prstGeom prst="wedgeRoundRectCallout">
            <a:avLst>
              <a:gd name="adj1" fmla="val -73152"/>
              <a:gd name="adj2" fmla="val 71911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кортеж – набор элементов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3813175" y="4659313"/>
            <a:ext cx="1009650" cy="412750"/>
          </a:xfrm>
          <a:prstGeom prst="wedgeRoundRectCallout">
            <a:avLst>
              <a:gd name="adj1" fmla="val 50144"/>
              <a:gd name="adj2" fmla="val -120976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400" b="1" dirty="0">
                <a:latin typeface="Courier" pitchFamily="49" charset="0"/>
              </a:rPr>
              <a:t>q[0]</a:t>
            </a:r>
            <a:endParaRPr lang="ru-RU" sz="2400" b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 flipH="1">
            <a:off x="5314950" y="4659313"/>
            <a:ext cx="1009650" cy="412750"/>
          </a:xfrm>
          <a:prstGeom prst="wedgeRoundRectCallout">
            <a:avLst>
              <a:gd name="adj1" fmla="val 50144"/>
              <a:gd name="adj2" fmla="val -120976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400" b="1" dirty="0">
                <a:latin typeface="Courier" pitchFamily="49" charset="0"/>
              </a:rPr>
              <a:t>q[</a:t>
            </a:r>
            <a:r>
              <a:rPr lang="ru-RU" sz="2400" b="1" dirty="0">
                <a:latin typeface="Courier" pitchFamily="49" charset="0"/>
              </a:rPr>
              <a:t>1</a:t>
            </a:r>
            <a:r>
              <a:rPr lang="en-US" sz="2400" b="1" dirty="0">
                <a:latin typeface="Courier" pitchFamily="49" charset="0"/>
              </a:rPr>
              <a:t>]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4416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12288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4AF9713-5810-4A49-B29B-9F9DE2A0DA2D}" type="slidenum">
              <a:rPr lang="ru-RU" altLang="ru-RU" smtClean="0"/>
              <a:pPr/>
              <a:t>18</a:t>
            </a:fld>
            <a:endParaRPr lang="ru-RU" altLang="ru-RU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9888" y="809625"/>
            <a:ext cx="84201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0238" indent="-630238" eaLnBrk="1" hangingPunct="1">
              <a:defRPr/>
            </a:pP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«</a:t>
            </a:r>
            <a:r>
              <a:rPr lang="en-US" sz="2400" b="1" dirty="0">
                <a:solidFill>
                  <a:srgbClr val="3333FF"/>
                </a:solidFill>
                <a:latin typeface="Arial" pitchFamily="34" charset="0"/>
              </a:rPr>
              <a:t>A</a:t>
            </a: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»: </a:t>
            </a:r>
            <a:r>
              <a:rPr lang="ru-RU" sz="2400" dirty="0">
                <a:latin typeface="Arial" pitchFamily="34" charset="0"/>
              </a:rPr>
              <a:t>Напишите функцию, которая переставляет три переданные ей числа в порядке возрастания.  </a:t>
            </a:r>
            <a:endParaRPr lang="en-US" sz="2400" dirty="0">
              <a:latin typeface="Arial" pitchFamily="34" charset="0"/>
            </a:endParaRPr>
          </a:p>
          <a:p>
            <a:pPr marL="714375" indent="-357188" eaLnBrk="1" hangingPunct="1"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Пример</a:t>
            </a:r>
            <a:r>
              <a:rPr lang="ru-RU" sz="2400" b="1" dirty="0">
                <a:latin typeface="Arial" pitchFamily="34" charset="0"/>
              </a:rPr>
              <a:t>: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Введите три натуральных числа:</a:t>
            </a:r>
          </a:p>
          <a:p>
            <a:pPr marL="714375"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10 15 5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5 10 15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630238" indent="-630238" eaLnBrk="1" hangingPunct="1">
              <a:spcBef>
                <a:spcPts val="1200"/>
              </a:spcBef>
              <a:defRPr/>
            </a:pP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«</a:t>
            </a:r>
            <a:r>
              <a:rPr lang="en-US" sz="2400" b="1" dirty="0">
                <a:solidFill>
                  <a:srgbClr val="3333FF"/>
                </a:solidFill>
                <a:latin typeface="Arial" pitchFamily="34" charset="0"/>
              </a:rPr>
              <a:t>B</a:t>
            </a: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»: </a:t>
            </a:r>
            <a:r>
              <a:rPr lang="ru-RU" sz="2400" dirty="0">
                <a:latin typeface="Arial" pitchFamily="34" charset="0"/>
              </a:rPr>
              <a:t>Напишите функцию, которая сокращает дробь вида M/N. </a:t>
            </a:r>
            <a:endParaRPr lang="en-US" sz="2400" dirty="0">
              <a:latin typeface="Arial" pitchFamily="34" charset="0"/>
            </a:endParaRPr>
          </a:p>
          <a:p>
            <a:pPr marL="714375" indent="-357188" eaLnBrk="1" hangingPunct="1"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Пример</a:t>
            </a:r>
            <a:r>
              <a:rPr lang="ru-RU" sz="2400" b="1" dirty="0">
                <a:latin typeface="Arial" pitchFamily="34" charset="0"/>
              </a:rPr>
              <a:t>: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Введите числитель и знаменатель дроби:</a:t>
            </a:r>
          </a:p>
          <a:p>
            <a:pPr marL="714375"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25 15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После сокращения: 5/3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714375" eaLnBrk="1" hangingPunct="1">
              <a:defRPr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73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12390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B8A47ED-3D7A-4235-8A0A-1F02A25BC454}" type="slidenum">
              <a:rPr lang="ru-RU" altLang="ru-RU" smtClean="0"/>
              <a:pPr/>
              <a:t>19</a:t>
            </a:fld>
            <a:endParaRPr lang="ru-RU" altLang="ru-RU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9888" y="809625"/>
            <a:ext cx="84201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0238" indent="-630238" eaLnBrk="1" hangingPunct="1">
              <a:defRPr/>
            </a:pP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«</a:t>
            </a:r>
            <a:r>
              <a:rPr lang="en-US" sz="2400" b="1" dirty="0">
                <a:solidFill>
                  <a:srgbClr val="3333FF"/>
                </a:solidFill>
                <a:latin typeface="Arial" pitchFamily="34" charset="0"/>
              </a:rPr>
              <a:t>C</a:t>
            </a: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»: </a:t>
            </a:r>
            <a:r>
              <a:rPr lang="ru-RU" sz="2400" dirty="0">
                <a:latin typeface="Arial" pitchFamily="34" charset="0"/>
              </a:rPr>
              <a:t>Напишите функцию, которая вычисляет наибольший общий делитель и наименьшее общее кратное двух натуральных чисел. </a:t>
            </a:r>
            <a:endParaRPr lang="en-US" sz="2400" dirty="0">
              <a:latin typeface="Arial" pitchFamily="34" charset="0"/>
            </a:endParaRPr>
          </a:p>
          <a:p>
            <a:pPr marL="714375" indent="-357188" eaLnBrk="1" hangingPunct="1"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Пример</a:t>
            </a:r>
            <a:r>
              <a:rPr lang="ru-RU" sz="2400" b="1" dirty="0">
                <a:latin typeface="Arial" pitchFamily="34" charset="0"/>
              </a:rPr>
              <a:t>: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Введите два натуральных числа:</a:t>
            </a:r>
          </a:p>
          <a:p>
            <a:pPr marL="714375"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10 15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НОД(10,15)=5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НОК(10,15)=30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10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Зачем нужны процедуры?</a:t>
            </a:r>
          </a:p>
        </p:txBody>
      </p:sp>
      <p:sp>
        <p:nvSpPr>
          <p:cNvPr id="10445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BC010B6-7F87-4AD6-BFC6-A04905B8B00D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33388" y="871538"/>
            <a:ext cx="5430837" cy="461962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70C0"/>
                </a:solidFill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 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"Ошибка программы"</a:t>
            </a:r>
            <a:r>
              <a:rPr lang="ru-RU" sz="2400" b="1" dirty="0"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)</a:t>
            </a:r>
            <a:endParaRPr lang="ru-RU" sz="2400" b="1" dirty="0">
              <a:solidFill>
                <a:srgbClr val="0095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6380163" y="877888"/>
            <a:ext cx="1957387" cy="417512"/>
          </a:xfrm>
          <a:prstGeom prst="wedgeRoundRectCallout">
            <a:avLst>
              <a:gd name="adj1" fmla="val -66728"/>
              <a:gd name="adj2" fmla="val -2553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много раз!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959100" y="1997075"/>
            <a:ext cx="5676900" cy="830263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39688" indent="-39688" algn="just"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Error():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39688" indent="-396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"Ошибка программы"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59100" y="3027363"/>
            <a:ext cx="5694363" cy="1200150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n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int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input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() )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n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&lt;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:</a:t>
            </a:r>
          </a:p>
          <a:p>
            <a:pPr eaLnBrk="1" hangingPunct="1"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 Error()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5567363" y="3733800"/>
            <a:ext cx="1992312" cy="714375"/>
          </a:xfrm>
          <a:prstGeom prst="wedgeRoundRectCallout">
            <a:avLst>
              <a:gd name="adj1" fmla="val -92933"/>
              <a:gd name="adj2" fmla="val -17971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вызов процедуры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Прямоугольник 6"/>
          <p:cNvSpPr>
            <a:spLocks noChangeArrowheads="1"/>
          </p:cNvSpPr>
          <p:nvPr/>
        </p:nvSpPr>
        <p:spPr bwMode="auto">
          <a:xfrm>
            <a:off x="390525" y="1492250"/>
            <a:ext cx="1970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Процедура:</a:t>
            </a:r>
            <a:endParaRPr lang="ru-RU" altLang="ru-RU" b="1">
              <a:solidFill>
                <a:srgbClr val="333399"/>
              </a:solidFill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 bwMode="auto">
          <a:xfrm>
            <a:off x="511175" y="2090738"/>
            <a:ext cx="1992313" cy="714375"/>
          </a:xfrm>
          <a:prstGeom prst="wedgeRoundRectCallout">
            <a:avLst>
              <a:gd name="adj1" fmla="val 71529"/>
              <a:gd name="adj2" fmla="val -25590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400" i="1" dirty="0">
                <a:solidFill>
                  <a:srgbClr val="0000FF"/>
                </a:solidFill>
              </a:rPr>
              <a:t>define</a:t>
            </a:r>
            <a:r>
              <a:rPr lang="en-US" sz="2400" i="1" dirty="0"/>
              <a:t> </a:t>
            </a:r>
            <a:r>
              <a:rPr lang="ru-RU" sz="2400" dirty="0"/>
              <a:t>определить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Логические функции</a:t>
            </a:r>
          </a:p>
        </p:txBody>
      </p:sp>
      <p:sp>
        <p:nvSpPr>
          <p:cNvPr id="12493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0E3F92-9799-4238-97C8-8848C05495FB}" type="slidenum">
              <a:rPr lang="ru-RU" altLang="ru-RU" smtClean="0"/>
              <a:pPr/>
              <a:t>20</a:t>
            </a:fld>
            <a:endParaRPr lang="ru-RU" altLang="ru-RU" smtClean="0"/>
          </a:p>
        </p:txBody>
      </p:sp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425450" y="1779588"/>
            <a:ext cx="3549650" cy="1939925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even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(n):</a:t>
            </a: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n %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==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400" b="1" dirty="0">
                <a:solidFill>
                  <a:srgbClr val="333399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True</a:t>
            </a: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 pitchFamily="49" charset="0"/>
                <a:cs typeface="Times New Roman" pitchFamily="18" charset="0"/>
              </a:rPr>
              <a:t>else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400" b="1" dirty="0">
                <a:solidFill>
                  <a:srgbClr val="333399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False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4175" y="844550"/>
            <a:ext cx="8434388" cy="830263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61950" indent="-361950" eaLnBrk="1" hangingPunct="1"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Логическая функция</a:t>
            </a:r>
            <a:r>
              <a:rPr lang="ru-RU" sz="2400" dirty="0">
                <a:latin typeface="Arial" pitchFamily="34" charset="0"/>
              </a:rPr>
              <a:t> – это функция, возвращающая логическое значение (</a:t>
            </a:r>
            <a:r>
              <a:rPr lang="en-US" sz="2400" dirty="0">
                <a:solidFill>
                  <a:srgbClr val="333399"/>
                </a:solidFill>
                <a:latin typeface="Arial" pitchFamily="34" charset="0"/>
              </a:rPr>
              <a:t>True</a:t>
            </a:r>
            <a:r>
              <a:rPr lang="en-US" sz="2400" dirty="0">
                <a:latin typeface="Arial" pitchFamily="34" charset="0"/>
              </a:rPr>
              <a:t>/</a:t>
            </a:r>
            <a:r>
              <a:rPr lang="en-US" sz="2400" dirty="0">
                <a:solidFill>
                  <a:srgbClr val="333399"/>
                </a:solidFill>
                <a:latin typeface="Arial" pitchFamily="34" charset="0"/>
              </a:rPr>
              <a:t>False</a:t>
            </a:r>
            <a:r>
              <a:rPr lang="ru-RU" sz="2400" dirty="0">
                <a:latin typeface="Arial" pitchFamily="34" charset="0"/>
              </a:rPr>
              <a:t>).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521200" y="2333625"/>
            <a:ext cx="4394200" cy="831850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even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(n):</a:t>
            </a: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(n %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==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 bwMode="auto">
          <a:xfrm>
            <a:off x="3911600" y="2552700"/>
            <a:ext cx="546100" cy="39370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25450" y="4002088"/>
            <a:ext cx="6813550" cy="193992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k =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</a:p>
          <a:p>
            <a:pPr marL="179388" indent="-92075" algn="just" eaLnBrk="1" hangingPunct="1"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even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k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):</a:t>
            </a:r>
          </a:p>
          <a:p>
            <a:pPr marL="179388" indent="-92075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Число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k,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чётное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."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</a:p>
          <a:p>
            <a:pPr marL="179388" indent="-92075" algn="just" eaLnBrk="1" hangingPunct="1"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 pitchFamily="49" charset="0"/>
                <a:cs typeface="Times New Roman" pitchFamily="18" charset="0"/>
              </a:rPr>
              <a:t>else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2075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Число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k,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нечётное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."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1956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7" grpId="0" animBg="1"/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Логические функции</a:t>
            </a:r>
          </a:p>
        </p:txBody>
      </p:sp>
      <p:sp>
        <p:nvSpPr>
          <p:cNvPr id="12595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26A87E8-B427-40C1-AF29-2E091741F690}" type="slidenum">
              <a:rPr lang="ru-RU" altLang="ru-RU" smtClean="0"/>
              <a:pPr/>
              <a:t>21</a:t>
            </a:fld>
            <a:endParaRPr lang="ru-RU" altLang="ru-RU" smtClean="0"/>
          </a:p>
        </p:txBody>
      </p:sp>
      <p:sp>
        <p:nvSpPr>
          <p:cNvPr id="125956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i="1"/>
              <a:t>Задача</a:t>
            </a:r>
            <a:r>
              <a:rPr lang="ru-RU" altLang="ru-RU" sz="2400"/>
              <a:t>. Найти все простые числа в диапазоне </a:t>
            </a:r>
            <a:br>
              <a:rPr lang="ru-RU" altLang="ru-RU" sz="2400"/>
            </a:br>
            <a:r>
              <a:rPr lang="ru-RU" altLang="ru-RU" sz="2400"/>
              <a:t>от 2 до 100</a:t>
            </a:r>
            <a:r>
              <a:rPr lang="en-US" altLang="ru-RU" sz="2400"/>
              <a:t>0</a:t>
            </a:r>
            <a:r>
              <a:rPr lang="ru-RU" altLang="ru-RU" sz="2400"/>
              <a:t>. </a:t>
            </a:r>
          </a:p>
        </p:txBody>
      </p:sp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615950" y="1755775"/>
            <a:ext cx="6907213" cy="120015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333399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10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 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 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-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 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простое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 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)  </a:t>
            </a:r>
          </a:p>
        </p:txBody>
      </p:sp>
      <p:sp>
        <p:nvSpPr>
          <p:cNvPr id="86022" name="Прямоугольник 5"/>
          <p:cNvSpPr>
            <a:spLocks noChangeArrowheads="1"/>
          </p:cNvSpPr>
          <p:nvPr/>
        </p:nvSpPr>
        <p:spPr bwMode="auto">
          <a:xfrm>
            <a:off x="1682750" y="2174875"/>
            <a:ext cx="1982788" cy="3698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ru-RU" sz="2400" b="1">
                <a:latin typeface="Calibri" pitchFamily="34" charset="0"/>
                <a:ea typeface="Times New Roman" pitchFamily="18" charset="0"/>
                <a:cs typeface="Courier New" pitchFamily="49" charset="0"/>
              </a:rPr>
              <a:t> 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</a:t>
            </a:r>
            <a:r>
              <a:rPr lang="en-US" altLang="ru-RU" sz="2400" b="1">
                <a:latin typeface="Calibri" pitchFamily="34" charset="0"/>
                <a:ea typeface="Times New Roman" pitchFamily="18" charset="0"/>
                <a:cs typeface="Courier New" pitchFamily="49" charset="0"/>
              </a:rPr>
              <a:t> 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простое</a:t>
            </a:r>
            <a:endParaRPr lang="ru-RU" altLang="ru-RU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86024" name="Прямоугольник 7"/>
          <p:cNvSpPr>
            <a:spLocks noChangeArrowheads="1"/>
          </p:cNvSpPr>
          <p:nvPr/>
        </p:nvSpPr>
        <p:spPr bwMode="auto">
          <a:xfrm>
            <a:off x="1674813" y="2170113"/>
            <a:ext cx="2070100" cy="3873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tIns="0" bIns="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isPrime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altLang="ru-RU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3716338" y="3163888"/>
            <a:ext cx="3576637" cy="1408112"/>
          </a:xfrm>
          <a:prstGeom prst="wedgeRoundRectCallout">
            <a:avLst>
              <a:gd name="adj1" fmla="val -53073"/>
              <a:gd name="adj2" fmla="val -100954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функция, возвращающая логическое значение (</a:t>
            </a:r>
            <a:r>
              <a:rPr lang="en-US" sz="2400" dirty="0">
                <a:solidFill>
                  <a:srgbClr val="0000FF"/>
                </a:solidFill>
              </a:rPr>
              <a:t>True</a:t>
            </a:r>
            <a:r>
              <a:rPr lang="en-US" sz="2400" dirty="0"/>
              <a:t>/</a:t>
            </a:r>
            <a:r>
              <a:rPr lang="en-US" sz="2400" dirty="0">
                <a:solidFill>
                  <a:srgbClr val="0000FF"/>
                </a:solidFill>
              </a:rPr>
              <a:t>False</a:t>
            </a:r>
            <a:r>
              <a:rPr lang="ru-RU" sz="2400" dirty="0"/>
              <a:t>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7" grpId="0" animBg="1"/>
      <p:bldP spid="86022" grpId="0" animBg="1"/>
      <p:bldP spid="86024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Функция: простое число или нет?</a:t>
            </a:r>
          </a:p>
        </p:txBody>
      </p:sp>
      <p:sp>
        <p:nvSpPr>
          <p:cNvPr id="12697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B55231C-BB3C-4677-BEF1-57197E41BD14}" type="slidenum">
              <a:rPr lang="ru-RU" altLang="ru-RU" smtClean="0"/>
              <a:pPr/>
              <a:t>22</a:t>
            </a:fld>
            <a:endParaRPr lang="ru-RU" altLang="ru-RU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39738" y="887413"/>
            <a:ext cx="3398837" cy="663575"/>
            <a:chOff x="796" y="2336"/>
            <a:chExt cx="2141" cy="418"/>
          </a:xfrm>
        </p:grpSpPr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1847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Какой алгоритм?</a:t>
              </a:r>
            </a:p>
          </p:txBody>
        </p:sp>
        <p:sp>
          <p:nvSpPr>
            <p:cNvPr id="126985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579438" y="1674813"/>
            <a:ext cx="7332662" cy="1938337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isPrime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n ):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while</a:t>
            </a:r>
            <a:r>
              <a:rPr lang="en-US" sz="2400" b="1" dirty="0">
                <a:latin typeface="Courier New"/>
                <a:ea typeface="Times New Roman"/>
              </a:rPr>
              <a:t> k*k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&lt;=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n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and</a:t>
            </a:r>
            <a:r>
              <a:rPr lang="en-US" sz="2400" b="1" dirty="0">
                <a:latin typeface="Courier New"/>
                <a:ea typeface="Times New Roman"/>
              </a:rPr>
              <a:t> n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%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!=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latin typeface="Courier New"/>
                <a:ea typeface="Times New Roman"/>
              </a:rPr>
              <a:t>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+=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latin typeface="Courier New"/>
                <a:ea typeface="Times New Roman"/>
              </a:rPr>
              <a:t> (k*k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&gt;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n)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000125" y="3138488"/>
            <a:ext cx="2951163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rgbClr val="333399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altLang="ru-RU" sz="2400" b="1">
                <a:latin typeface="Courier New" pitchFamily="49" charset="0"/>
                <a:cs typeface="Times New Roman" pitchFamily="18" charset="0"/>
              </a:rPr>
              <a:t> (k*k</a:t>
            </a:r>
            <a:r>
              <a:rPr lang="en-US" altLang="ru-RU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>
                <a:latin typeface="Courier New" pitchFamily="49" charset="0"/>
                <a:cs typeface="Times New Roman" pitchFamily="18" charset="0"/>
              </a:rPr>
              <a:t>&gt;</a:t>
            </a:r>
            <a:r>
              <a:rPr lang="en-US" altLang="ru-RU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>
                <a:latin typeface="Courier New" pitchFamily="49" charset="0"/>
                <a:cs typeface="Times New Roman" pitchFamily="18" charset="0"/>
              </a:rPr>
              <a:t>n)</a:t>
            </a:r>
            <a:endParaRPr lang="ru-RU" altLang="ru-RU"/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4579938" y="3025775"/>
            <a:ext cx="3105150" cy="1363663"/>
          </a:xfrm>
          <a:prstGeom prst="wedgeRoundRectCallout">
            <a:avLst>
              <a:gd name="adj1" fmla="val -74777"/>
              <a:gd name="adj2" fmla="val -23595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if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k*k</a:t>
            </a:r>
            <a:r>
              <a:rPr lang="en-US" sz="24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</a:t>
            </a:r>
            <a:r>
              <a:rPr lang="en-US" sz="24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n: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</a:t>
            </a:r>
            <a:r>
              <a:rPr lang="en-US" sz="24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True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else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3333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False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31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1" grpId="0" animBg="1"/>
      <p:bldP spid="10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Логические функции: использование</a:t>
            </a:r>
          </a:p>
        </p:txBody>
      </p:sp>
      <p:sp>
        <p:nvSpPr>
          <p:cNvPr id="12800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416E45A-EC66-4E41-B790-B4C3492ADEAB}" type="slidenum">
              <a:rPr lang="ru-RU" altLang="ru-RU" smtClean="0"/>
              <a:pPr/>
              <a:t>23</a:t>
            </a:fld>
            <a:endParaRPr lang="ru-RU" altLang="ru-RU" smtClean="0"/>
          </a:p>
        </p:txBody>
      </p:sp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877888" y="2408238"/>
            <a:ext cx="7504112" cy="1570037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defRPr/>
            </a:pP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n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() )</a:t>
            </a:r>
          </a:p>
          <a:p>
            <a:pPr marL="179388" indent="-92075" algn="just" eaLnBrk="1" hangingPunct="1">
              <a:defRPr/>
            </a:pPr>
            <a:r>
              <a:rPr lang="ru-RU" sz="2400" b="1" dirty="0" err="1">
                <a:solidFill>
                  <a:srgbClr val="333399"/>
                </a:solidFill>
                <a:latin typeface="Courier New" pitchFamily="49" charset="0"/>
                <a:cs typeface="Times New Roman" pitchFamily="18" charset="0"/>
              </a:rPr>
              <a:t>while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isPrime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n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):</a:t>
            </a:r>
          </a:p>
          <a:p>
            <a:pPr marL="179388" indent="-92075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n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"– простое число"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)  </a:t>
            </a:r>
          </a:p>
          <a:p>
            <a:pPr marL="179388" indent="-92075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n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() )</a:t>
            </a:r>
          </a:p>
        </p:txBody>
      </p:sp>
      <p:grpSp>
        <p:nvGrpSpPr>
          <p:cNvPr id="128005" name="Group 7"/>
          <p:cNvGrpSpPr>
            <a:grpSpLocks/>
          </p:cNvGrpSpPr>
          <p:nvPr/>
        </p:nvGrpSpPr>
        <p:grpSpPr bwMode="auto">
          <a:xfrm>
            <a:off x="417513" y="887413"/>
            <a:ext cx="7974012" cy="1306512"/>
            <a:chOff x="796" y="2336"/>
            <a:chExt cx="5023" cy="823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4729" cy="756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180975" indent="-180975">
                <a:spcBef>
                  <a:spcPct val="50000"/>
                </a:spcBef>
                <a:defRPr/>
              </a:pPr>
              <a:r>
                <a:rPr lang="ru-RU" sz="2400" dirty="0"/>
                <a:t>  Функция, возвращающая логическое значение, может использоваться везде, где и логическая величина!</a:t>
              </a:r>
            </a:p>
          </p:txBody>
        </p:sp>
        <p:sp>
          <p:nvSpPr>
            <p:cNvPr id="128007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098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12902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FC8695-C478-4B4B-81C9-D9A1BADA1D56}" type="slidenum">
              <a:rPr lang="ru-RU" altLang="ru-RU" smtClean="0"/>
              <a:pPr/>
              <a:t>24</a:t>
            </a:fld>
            <a:endParaRPr lang="ru-RU" altLang="ru-RU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9888" y="809625"/>
            <a:ext cx="84201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0238" indent="-630238" eaLnBrk="1" hangingPunct="1">
              <a:defRPr/>
            </a:pP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«</a:t>
            </a:r>
            <a:r>
              <a:rPr lang="en-US" sz="2400" b="1" dirty="0">
                <a:solidFill>
                  <a:srgbClr val="3333FF"/>
                </a:solidFill>
                <a:latin typeface="Arial" pitchFamily="34" charset="0"/>
              </a:rPr>
              <a:t>A</a:t>
            </a: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»: </a:t>
            </a:r>
            <a:r>
              <a:rPr lang="ru-RU" sz="2400" dirty="0">
                <a:latin typeface="Arial" pitchFamily="34" charset="0"/>
              </a:rPr>
              <a:t>Напишите логическую функцию, которая определяет, является ли переданное ей</a:t>
            </a:r>
            <a:r>
              <a:rPr lang="en-US" sz="2400" dirty="0">
                <a:latin typeface="Arial" pitchFamily="34" charset="0"/>
              </a:rPr>
              <a:t> </a:t>
            </a:r>
            <a:r>
              <a:rPr lang="ru-RU" sz="2400" dirty="0">
                <a:latin typeface="Arial" pitchFamily="34" charset="0"/>
              </a:rPr>
              <a:t>число совершенным, то есть, равно ли оно сумме своих делителей, меньших его самого.  </a:t>
            </a:r>
            <a:endParaRPr lang="en-US" sz="2400" dirty="0">
              <a:latin typeface="Arial" pitchFamily="34" charset="0"/>
            </a:endParaRPr>
          </a:p>
          <a:p>
            <a:pPr marL="714375" indent="-357188" eaLnBrk="1" hangingPunct="1"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Пример</a:t>
            </a:r>
            <a:r>
              <a:rPr lang="ru-RU" sz="2400" b="1" dirty="0">
                <a:latin typeface="Arial" pitchFamily="34" charset="0"/>
              </a:rPr>
              <a:t>: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Введите натуральное число:</a:t>
            </a:r>
          </a:p>
          <a:p>
            <a:pPr marL="714375"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28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Число 28 совершенное.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714375" indent="-357188" eaLnBrk="1" hangingPunct="1"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Пример</a:t>
            </a:r>
            <a:r>
              <a:rPr lang="ru-RU" sz="2400" b="1" dirty="0">
                <a:latin typeface="Arial" pitchFamily="34" charset="0"/>
              </a:rPr>
              <a:t>: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Введите натуральное число:</a:t>
            </a:r>
          </a:p>
          <a:p>
            <a:pPr marL="714375"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9</a:t>
            </a:r>
            <a:endParaRPr lang="ru-RU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Число 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9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не совершенное.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83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13005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1FF7627-686D-4005-AA7A-BC76FFC4C482}" type="slidenum">
              <a:rPr lang="ru-RU" altLang="ru-RU" smtClean="0"/>
              <a:pPr/>
              <a:t>25</a:t>
            </a:fld>
            <a:endParaRPr lang="ru-RU" altLang="ru-RU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9888" y="809625"/>
            <a:ext cx="84201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0238" indent="-630238" eaLnBrk="1" hangingPunct="1">
              <a:defRPr/>
            </a:pP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«</a:t>
            </a:r>
            <a:r>
              <a:rPr lang="en-US" sz="2400" b="1" dirty="0">
                <a:solidFill>
                  <a:srgbClr val="3333FF"/>
                </a:solidFill>
                <a:latin typeface="Arial" pitchFamily="34" charset="0"/>
              </a:rPr>
              <a:t>B</a:t>
            </a: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»: </a:t>
            </a:r>
            <a:r>
              <a:rPr lang="ru-RU" sz="2400" dirty="0">
                <a:latin typeface="Arial" pitchFamily="34" charset="0"/>
              </a:rPr>
              <a:t>Напишите логическую функцию, которая определяет, являются ли два переданные ей числа взаимно простыми, то есть, не имеющими общих делителей, кроме 1.  </a:t>
            </a:r>
            <a:endParaRPr lang="en-US" sz="2400" dirty="0">
              <a:latin typeface="Arial" pitchFamily="34" charset="0"/>
            </a:endParaRPr>
          </a:p>
          <a:p>
            <a:pPr marL="714375" indent="-357188" eaLnBrk="1" hangingPunct="1"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Пример</a:t>
            </a:r>
            <a:r>
              <a:rPr lang="ru-RU" sz="2400" b="1" dirty="0">
                <a:latin typeface="Arial" pitchFamily="34" charset="0"/>
              </a:rPr>
              <a:t>: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Введите два натуральных числа:</a:t>
            </a:r>
          </a:p>
          <a:p>
            <a:pPr marL="714375"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28 15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Числа 28 и 15 взаимно простые.</a:t>
            </a:r>
          </a:p>
          <a:p>
            <a:pPr marL="714375" indent="-357188" eaLnBrk="1" hangingPunct="1"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Пример</a:t>
            </a:r>
            <a:r>
              <a:rPr lang="ru-RU" sz="2400" b="1" dirty="0">
                <a:latin typeface="Arial" pitchFamily="34" charset="0"/>
              </a:rPr>
              <a:t>: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Введите два натуральных числа:</a:t>
            </a:r>
          </a:p>
          <a:p>
            <a:pPr marL="714375"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28 1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6</a:t>
            </a:r>
            <a:endParaRPr lang="ru-RU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Числа 28 и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6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не взаимно простые.</a:t>
            </a:r>
          </a:p>
        </p:txBody>
      </p:sp>
    </p:spTree>
    <p:extLst>
      <p:ext uri="{BB962C8B-B14F-4D97-AF65-F5344CB8AC3E}">
        <p14:creationId xmlns:p14="http://schemas.microsoft.com/office/powerpoint/2010/main" val="418058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13107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A121825-008B-49AF-BA79-488E4E2F4596}" type="slidenum">
              <a:rPr lang="ru-RU" altLang="ru-RU" smtClean="0"/>
              <a:pPr/>
              <a:t>26</a:t>
            </a:fld>
            <a:endParaRPr lang="ru-RU" altLang="ru-RU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9888" y="809625"/>
            <a:ext cx="84201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0238" indent="-630238" eaLnBrk="1" hangingPunct="1">
              <a:defRPr/>
            </a:pPr>
            <a:r>
              <a:rPr lang="ru-RU" sz="2200" b="1" dirty="0">
                <a:solidFill>
                  <a:srgbClr val="3333FF"/>
                </a:solidFill>
                <a:latin typeface="Arial" pitchFamily="34" charset="0"/>
              </a:rPr>
              <a:t>«С»: </a:t>
            </a:r>
            <a:r>
              <a:rPr lang="ru-RU" sz="2200" dirty="0">
                <a:latin typeface="Arial" pitchFamily="34" charset="0"/>
              </a:rPr>
              <a:t>Простое число называется гиперпростым, если любое число, получающееся из него откидыванием нескольких цифр, тоже является простым. Например, число 733 – гиперпростое, так как и оно само, и числа 73 и 7 – простые. Напишите логическую функцию, которая определяет, верно ли, что переданное ей число – гиперпростое. Используйте уже готовую функцию </a:t>
            </a:r>
            <a:r>
              <a:rPr lang="ru-RU" sz="2200" b="1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ru-RU" sz="2200" dirty="0">
                <a:latin typeface="Arial" pitchFamily="34" charset="0"/>
              </a:rPr>
              <a:t>, которая приведена в учебнике.   </a:t>
            </a:r>
            <a:endParaRPr lang="en-US" sz="2200" dirty="0">
              <a:latin typeface="Arial" pitchFamily="34" charset="0"/>
            </a:endParaRPr>
          </a:p>
          <a:p>
            <a:pPr marL="714375" indent="-357188" eaLnBrk="1" hangingPunct="1">
              <a:defRPr/>
            </a:pPr>
            <a:r>
              <a:rPr lang="ru-RU" sz="2200" b="1" dirty="0">
                <a:solidFill>
                  <a:srgbClr val="333399"/>
                </a:solidFill>
                <a:latin typeface="Arial" pitchFamily="34" charset="0"/>
              </a:rPr>
              <a:t>Пример</a:t>
            </a:r>
            <a:r>
              <a:rPr lang="ru-RU" sz="2200" b="1" dirty="0">
                <a:latin typeface="Arial" pitchFamily="34" charset="0"/>
              </a:rPr>
              <a:t>:</a:t>
            </a:r>
          </a:p>
          <a:p>
            <a:pPr marL="714375" eaLnBrk="1" hangingPunct="1">
              <a:defRPr/>
            </a:pPr>
            <a:r>
              <a:rPr lang="ru-RU" sz="2200" b="1" dirty="0">
                <a:latin typeface="Courier New" pitchFamily="49" charset="0"/>
                <a:cs typeface="Courier New" pitchFamily="49" charset="0"/>
              </a:rPr>
              <a:t>Введите натуральное число:</a:t>
            </a:r>
          </a:p>
          <a:p>
            <a:pPr marL="714375" eaLnBrk="1" hangingPunct="1">
              <a:defRPr/>
            </a:pPr>
            <a:r>
              <a:rPr lang="ru-RU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733</a:t>
            </a:r>
          </a:p>
          <a:p>
            <a:pPr marL="714375" eaLnBrk="1" hangingPunct="1">
              <a:defRPr/>
            </a:pPr>
            <a:r>
              <a:rPr lang="ru-RU" sz="2200" b="1" dirty="0">
                <a:latin typeface="Courier New" pitchFamily="49" charset="0"/>
                <a:cs typeface="Courier New" pitchFamily="49" charset="0"/>
              </a:rPr>
              <a:t>Число 733 гиперпростое.</a:t>
            </a:r>
          </a:p>
          <a:p>
            <a:pPr marL="357188" eaLnBrk="1" hangingPunct="1">
              <a:defRPr/>
            </a:pPr>
            <a:r>
              <a:rPr lang="ru-RU" sz="2200" b="1" dirty="0">
                <a:solidFill>
                  <a:srgbClr val="333399"/>
                </a:solidFill>
                <a:latin typeface="Arial" pitchFamily="34" charset="0"/>
              </a:rPr>
              <a:t>Пример</a:t>
            </a:r>
            <a:r>
              <a:rPr lang="ru-RU" sz="2200" b="1" dirty="0">
                <a:latin typeface="Arial" pitchFamily="34" charset="0"/>
              </a:rPr>
              <a:t>:</a:t>
            </a:r>
          </a:p>
          <a:p>
            <a:pPr marL="714375" eaLnBrk="1" hangingPunct="1">
              <a:defRPr/>
            </a:pPr>
            <a:r>
              <a:rPr lang="ru-RU" sz="2200" b="1" dirty="0">
                <a:latin typeface="Courier New" pitchFamily="49" charset="0"/>
                <a:cs typeface="Courier New" pitchFamily="49" charset="0"/>
              </a:rPr>
              <a:t>Введите натуральное число:</a:t>
            </a:r>
          </a:p>
          <a:p>
            <a:pPr marL="714375" eaLnBrk="1" hangingPunct="1">
              <a:defRPr/>
            </a:pPr>
            <a:r>
              <a:rPr lang="ru-RU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19</a:t>
            </a:r>
          </a:p>
          <a:p>
            <a:pPr marL="714375" eaLnBrk="1" hangingPunct="1">
              <a:defRPr/>
            </a:pPr>
            <a:r>
              <a:rPr lang="ru-RU" sz="2200" b="1" dirty="0">
                <a:latin typeface="Courier New" pitchFamily="49" charset="0"/>
                <a:cs typeface="Courier New" pitchFamily="49" charset="0"/>
              </a:rPr>
              <a:t>Число 19 не гиперпростое.</a:t>
            </a:r>
          </a:p>
        </p:txBody>
      </p:sp>
    </p:spTree>
    <p:extLst>
      <p:ext uri="{BB962C8B-B14F-4D97-AF65-F5344CB8AC3E}">
        <p14:creationId xmlns:p14="http://schemas.microsoft.com/office/powerpoint/2010/main" val="348329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Что такое процедура?</a:t>
            </a:r>
          </a:p>
        </p:txBody>
      </p:sp>
      <p:sp>
        <p:nvSpPr>
          <p:cNvPr id="10547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466925E-5442-4B9D-A917-CDBD1C049CC9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407988" y="868363"/>
            <a:ext cx="8391525" cy="831850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361950" indent="-361950">
              <a:defRPr/>
            </a:pPr>
            <a:r>
              <a:rPr lang="ru-RU" sz="2400" b="1" dirty="0">
                <a:solidFill>
                  <a:srgbClr val="333399"/>
                </a:solidFill>
                <a:latin typeface="+mn-lt"/>
                <a:ea typeface="Times New Roman" pitchFamily="18" charset="0"/>
                <a:cs typeface="Courier New" pitchFamily="49" charset="0"/>
              </a:rPr>
              <a:t>Процедура</a:t>
            </a:r>
            <a:r>
              <a:rPr lang="ru-RU" sz="2400" dirty="0">
                <a:latin typeface="+mn-lt"/>
                <a:ea typeface="Times New Roman" pitchFamily="18" charset="0"/>
                <a:cs typeface="Courier New" pitchFamily="49" charset="0"/>
              </a:rPr>
              <a:t> – вспомогательный алгоритм, который выполняет некоторые действия.</a:t>
            </a:r>
            <a:endParaRPr lang="ru-RU" sz="2400" dirty="0">
              <a:latin typeface="+mn-lt"/>
              <a:cs typeface="Courier New" pitchFamily="49" charset="0"/>
            </a:endParaRPr>
          </a:p>
        </p:txBody>
      </p:sp>
      <p:sp>
        <p:nvSpPr>
          <p:cNvPr id="75781" name="Прямоугольник 4"/>
          <p:cNvSpPr>
            <a:spLocks noChangeArrowheads="1"/>
          </p:cNvSpPr>
          <p:nvPr/>
        </p:nvSpPr>
        <p:spPr bwMode="auto">
          <a:xfrm>
            <a:off x="419100" y="1735138"/>
            <a:ext cx="8380413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  <a:buFontTx/>
              <a:buChar char="•"/>
            </a:pPr>
            <a:r>
              <a:rPr lang="ru-RU" altLang="ru-RU" sz="240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текст (расшифровка) процедуры записывается </a:t>
            </a:r>
            <a:br>
              <a:rPr lang="ru-RU" altLang="ru-RU" sz="240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</a:br>
            <a:r>
              <a:rPr lang="ru-RU" altLang="ru-RU" sz="2400" b="1">
                <a:solidFill>
                  <a:srgbClr val="333399"/>
                </a:solidFill>
                <a:ea typeface="Times New Roman" pitchFamily="18" charset="0"/>
                <a:cs typeface="Courier New" pitchFamily="49" charset="0"/>
              </a:rPr>
              <a:t>до</a:t>
            </a:r>
            <a:r>
              <a:rPr lang="ru-RU" altLang="ru-RU" sz="240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её вызова в основной программе</a:t>
            </a:r>
            <a:endParaRPr lang="ru-RU" altLang="ru-RU" sz="2400" b="1">
              <a:solidFill>
                <a:srgbClr val="333399"/>
              </a:solidFill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spcAft>
                <a:spcPts val="1200"/>
              </a:spcAft>
              <a:buFontTx/>
              <a:buChar char="•"/>
            </a:pPr>
            <a:r>
              <a:rPr lang="ru-RU" altLang="ru-RU" sz="240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в программе может быть </a:t>
            </a:r>
            <a:r>
              <a:rPr lang="ru-RU" altLang="ru-RU" sz="2400" b="1">
                <a:solidFill>
                  <a:srgbClr val="333399"/>
                </a:solidFill>
                <a:ea typeface="Times New Roman" pitchFamily="18" charset="0"/>
                <a:cs typeface="Courier New" pitchFamily="49" charset="0"/>
              </a:rPr>
              <a:t>много процедур</a:t>
            </a:r>
          </a:p>
          <a:p>
            <a:pPr eaLnBrk="1" hangingPunct="1">
              <a:spcAft>
                <a:spcPts val="1200"/>
              </a:spcAft>
              <a:buFontTx/>
              <a:buChar char="•"/>
            </a:pPr>
            <a:r>
              <a:rPr lang="ru-RU" altLang="ru-RU" sz="240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чтобы процедура заработала, нужно </a:t>
            </a:r>
            <a:r>
              <a:rPr lang="ru-RU" altLang="ru-RU" sz="2400" b="1">
                <a:solidFill>
                  <a:srgbClr val="333399"/>
                </a:solidFill>
                <a:ea typeface="Times New Roman" pitchFamily="18" charset="0"/>
                <a:cs typeface="Courier New" pitchFamily="49" charset="0"/>
              </a:rPr>
              <a:t>вызвать</a:t>
            </a:r>
            <a:r>
              <a:rPr lang="ru-RU" altLang="ru-RU" sz="240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её по имени из основной программы или из другой процедуры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Процедура с параметрами</a:t>
            </a:r>
          </a:p>
        </p:txBody>
      </p:sp>
      <p:sp>
        <p:nvSpPr>
          <p:cNvPr id="10752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3A149D7-D951-455C-88A5-DE46E0CBC5F3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  <p:sp>
        <p:nvSpPr>
          <p:cNvPr id="107524" name="Прямоугольник 3"/>
          <p:cNvSpPr>
            <a:spLocks noChangeArrowheads="1"/>
          </p:cNvSpPr>
          <p:nvPr/>
        </p:nvSpPr>
        <p:spPr bwMode="auto">
          <a:xfrm>
            <a:off x="384175" y="803275"/>
            <a:ext cx="84788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i="1"/>
              <a:t>Задача</a:t>
            </a:r>
            <a:r>
              <a:rPr lang="ru-RU" altLang="ru-RU" sz="2400"/>
              <a:t>. Вывести на экран запись целого числа (0..255) в 8-битном двоичном коде. </a:t>
            </a:r>
          </a:p>
        </p:txBody>
      </p:sp>
      <p:sp>
        <p:nvSpPr>
          <p:cNvPr id="76806" name="Прямоугольник 5"/>
          <p:cNvSpPr>
            <a:spLocks noChangeArrowheads="1"/>
          </p:cNvSpPr>
          <p:nvPr/>
        </p:nvSpPr>
        <p:spPr bwMode="auto">
          <a:xfrm>
            <a:off x="384175" y="1560513"/>
            <a:ext cx="1630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333399"/>
                </a:solidFill>
                <a:ea typeface="Times New Roman" pitchFamily="18" charset="0"/>
                <a:cs typeface="Courier New" pitchFamily="49" charset="0"/>
              </a:rPr>
              <a:t>Решение:</a:t>
            </a:r>
            <a:endParaRPr lang="ru-RU" altLang="ru-RU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587375" y="2036763"/>
            <a:ext cx="3821113" cy="230822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128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9"/>
                </a:solidFill>
                <a:latin typeface="Courier New"/>
                <a:ea typeface="Times New Roman"/>
              </a:rPr>
              <a:t>while</a:t>
            </a:r>
            <a:r>
              <a:rPr lang="en-US" sz="2400" b="1" dirty="0">
                <a:latin typeface="Courier New"/>
                <a:ea typeface="Times New Roman"/>
              </a:rPr>
              <a:t> 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&gt;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latin typeface="Courier New"/>
                <a:ea typeface="Times New Roman"/>
              </a:rPr>
              <a:t>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n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//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k, 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     end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"" </a:t>
            </a:r>
            <a:r>
              <a:rPr lang="en-US" sz="2400" b="1" dirty="0">
                <a:latin typeface="Courier New"/>
                <a:ea typeface="Times New Roman"/>
              </a:rPr>
              <a:t>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%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k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latin typeface="Courier New"/>
                <a:ea typeface="Times New Roman"/>
              </a:rPr>
              <a:t>k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k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//</a:t>
            </a:r>
            <a:r>
              <a:rPr lang="ru-RU" sz="2400" b="1" dirty="0">
                <a:solidFill>
                  <a:srgbClr val="00B0F0"/>
                </a:solidFill>
                <a:latin typeface="Calibri"/>
                <a:ea typeface="Times New Roman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endParaRPr lang="ru-RU" sz="2400" b="1" dirty="0">
              <a:latin typeface="Courier New"/>
              <a:ea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13325" y="1830388"/>
          <a:ext cx="39751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648"/>
                <a:gridCol w="1466226"/>
                <a:gridCol w="1466226"/>
              </a:tblGrid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k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вывод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FF"/>
                    </a:solidFill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178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839" name="Прямоугольник 9"/>
          <p:cNvSpPr>
            <a:spLocks noChangeArrowheads="1"/>
          </p:cNvSpPr>
          <p:nvPr/>
        </p:nvSpPr>
        <p:spPr bwMode="auto">
          <a:xfrm>
            <a:off x="1093788" y="4722813"/>
            <a:ext cx="736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178</a:t>
            </a:r>
          </a:p>
        </p:txBody>
      </p:sp>
      <p:sp>
        <p:nvSpPr>
          <p:cNvPr id="76840" name="Прямоугольник 10"/>
          <p:cNvSpPr>
            <a:spLocks noChangeArrowheads="1"/>
          </p:cNvSpPr>
          <p:nvPr/>
        </p:nvSpPr>
        <p:spPr bwMode="auto">
          <a:xfrm>
            <a:off x="1793875" y="4722813"/>
            <a:ext cx="488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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841" name="Прямоугольник 11"/>
          <p:cNvSpPr>
            <a:spLocks noChangeArrowheads="1"/>
          </p:cNvSpPr>
          <p:nvPr/>
        </p:nvSpPr>
        <p:spPr bwMode="auto">
          <a:xfrm>
            <a:off x="2195513" y="4722813"/>
            <a:ext cx="1658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10110010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54038" y="5378450"/>
            <a:ext cx="3429000" cy="936625"/>
            <a:chOff x="796" y="2336"/>
            <a:chExt cx="2160" cy="590"/>
          </a:xfrm>
        </p:grpSpPr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1866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Результат зависит</a:t>
              </a:r>
              <a:r>
                <a:rPr lang="en-US" sz="2400" dirty="0"/>
                <a:t/>
              </a:r>
              <a:br>
                <a:rPr lang="en-US" sz="2400" dirty="0"/>
              </a:br>
              <a:r>
                <a:rPr lang="en-US" sz="2400" dirty="0"/>
                <a:t>  </a:t>
              </a:r>
              <a:r>
                <a:rPr lang="ru-RU" sz="2400" dirty="0"/>
                <a:t>от </a:t>
              </a:r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2400" dirty="0"/>
                <a:t>!</a:t>
              </a:r>
              <a:endParaRPr lang="ru-RU" sz="2400" dirty="0"/>
            </a:p>
          </p:txBody>
        </p:sp>
        <p:sp>
          <p:nvSpPr>
            <p:cNvPr id="107571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5173663" y="2803525"/>
            <a:ext cx="3509962" cy="304800"/>
          </a:xfrm>
          <a:prstGeom prst="rect">
            <a:avLst/>
          </a:prstGeom>
          <a:solidFill>
            <a:srgbClr val="E6E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173663" y="3717925"/>
            <a:ext cx="3509962" cy="304800"/>
          </a:xfrm>
          <a:prstGeom prst="rect">
            <a:avLst/>
          </a:prstGeom>
          <a:solidFill>
            <a:srgbClr val="E6E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5173663" y="4632325"/>
            <a:ext cx="3509962" cy="304800"/>
          </a:xfrm>
          <a:prstGeom prst="rect">
            <a:avLst/>
          </a:prstGeom>
          <a:solidFill>
            <a:srgbClr val="E6E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5173663" y="5546725"/>
            <a:ext cx="3509962" cy="304800"/>
          </a:xfrm>
          <a:prstGeom prst="rect">
            <a:avLst/>
          </a:prstGeom>
          <a:solidFill>
            <a:srgbClr val="E6E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5173663" y="3265488"/>
            <a:ext cx="3509962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5173663" y="4189413"/>
            <a:ext cx="3509962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173663" y="5094288"/>
            <a:ext cx="3509962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173663" y="6008688"/>
            <a:ext cx="3509962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8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7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7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7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  <p:bldP spid="88065" grpId="0" animBg="1"/>
      <p:bldP spid="76839" grpId="0"/>
      <p:bldP spid="76840" grpId="0"/>
      <p:bldP spid="76841" grpId="0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Процедура с параметрами</a:t>
            </a:r>
          </a:p>
        </p:txBody>
      </p:sp>
      <p:sp>
        <p:nvSpPr>
          <p:cNvPr id="10854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E3903F2-3801-48B3-8481-3BDE37491B27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2132013" y="4595813"/>
            <a:ext cx="5597525" cy="446087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just" eaLnBrk="1" hangingPunct="1">
              <a:spcAft>
                <a:spcPts val="0"/>
              </a:spcAft>
              <a:defRPr/>
            </a:pPr>
            <a:r>
              <a:rPr lang="en-US" sz="2300" b="1" dirty="0" err="1">
                <a:latin typeface="Courier New"/>
                <a:ea typeface="Times New Roman"/>
              </a:rPr>
              <a:t>printBin</a:t>
            </a:r>
            <a:r>
              <a:rPr lang="en-US" sz="2300" b="1" dirty="0">
                <a:latin typeface="Courier New"/>
                <a:ea typeface="Times New Roman"/>
              </a:rPr>
              <a:t> ( </a:t>
            </a:r>
            <a:r>
              <a:rPr lang="en-US" sz="2300" b="1" dirty="0">
                <a:solidFill>
                  <a:srgbClr val="00B0F0"/>
                </a:solidFill>
                <a:latin typeface="Courier New"/>
                <a:ea typeface="Times New Roman"/>
              </a:rPr>
              <a:t>99</a:t>
            </a:r>
            <a:r>
              <a:rPr lang="en-US" sz="2300" b="1" dirty="0">
                <a:latin typeface="Courier New"/>
                <a:ea typeface="Times New Roman"/>
              </a:rPr>
              <a:t> )</a:t>
            </a:r>
            <a:endParaRPr lang="ru-RU" sz="2300" b="1" dirty="0">
              <a:latin typeface="Courier New"/>
              <a:ea typeface="Times New Roman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5465763" y="4576763"/>
            <a:ext cx="3441700" cy="754062"/>
          </a:xfrm>
          <a:prstGeom prst="wedgeRoundRectCallout">
            <a:avLst>
              <a:gd name="adj1" fmla="val -76802"/>
              <a:gd name="adj2" fmla="val -17498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значение параметра</a:t>
            </a:r>
            <a:r>
              <a:rPr lang="en-US" sz="2400" dirty="0"/>
              <a:t> (</a:t>
            </a:r>
            <a:r>
              <a:rPr lang="ru-RU" sz="2400" b="1" dirty="0">
                <a:solidFill>
                  <a:srgbClr val="333399"/>
                </a:solidFill>
              </a:rPr>
              <a:t>аргумент</a:t>
            </a:r>
            <a:r>
              <a:rPr lang="en-US" sz="2400" dirty="0"/>
              <a:t>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2132013" y="2130425"/>
            <a:ext cx="5597525" cy="2308225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00099"/>
                </a:solidFill>
                <a:latin typeface="Courier New"/>
                <a:ea typeface="Times New Roman"/>
              </a:rPr>
              <a:t>def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printBin</a:t>
            </a:r>
            <a:r>
              <a:rPr lang="ru-RU" sz="2400" b="1" dirty="0">
                <a:latin typeface="Courier New"/>
                <a:ea typeface="Times New Roman"/>
              </a:rPr>
              <a:t>(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):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128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0099"/>
                </a:solidFill>
                <a:latin typeface="Courier New"/>
                <a:ea typeface="Times New Roman"/>
              </a:rPr>
              <a:t>while</a:t>
            </a:r>
            <a:r>
              <a:rPr lang="en-US" sz="2400" b="1" dirty="0">
                <a:latin typeface="Courier New"/>
                <a:ea typeface="Times New Roman"/>
              </a:rPr>
              <a:t> 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&gt;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latin typeface="Courier New"/>
                <a:ea typeface="Times New Roman"/>
              </a:rPr>
              <a:t>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n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//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k, end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""</a:t>
            </a:r>
            <a:r>
              <a:rPr lang="ru-RU" sz="2400" b="1" dirty="0">
                <a:solidFill>
                  <a:srgbClr val="C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%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k</a:t>
            </a:r>
            <a:r>
              <a:rPr lang="ru-RU" sz="2400" b="1" dirty="0">
                <a:latin typeface="Courier New"/>
                <a:ea typeface="Times New Roman"/>
              </a:rPr>
              <a:t>;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  </a:t>
            </a:r>
            <a:r>
              <a:rPr lang="ru-RU" sz="2400" b="1" dirty="0" err="1">
                <a:latin typeface="Courier New"/>
                <a:ea typeface="Times New Roman"/>
              </a:rPr>
              <a:t>k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k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//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69938" y="857250"/>
            <a:ext cx="5521325" cy="919163"/>
          </a:xfrm>
          <a:prstGeom prst="wedgeRoundRectCallout">
            <a:avLst>
              <a:gd name="adj1" fmla="val 25267"/>
              <a:gd name="adj2" fmla="val 78453"/>
              <a:gd name="adj3" fmla="val 16667"/>
            </a:avLst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333399"/>
                </a:solidFill>
                <a:latin typeface="+mn-lt"/>
                <a:ea typeface="Times New Roman" pitchFamily="18" charset="0"/>
                <a:cs typeface="Courier New" pitchFamily="49" charset="0"/>
              </a:rPr>
              <a:t>Параметры</a:t>
            </a:r>
            <a:r>
              <a:rPr lang="ru-RU" sz="2400" dirty="0">
                <a:latin typeface="+mn-lt"/>
                <a:ea typeface="Times New Roman" pitchFamily="18" charset="0"/>
                <a:cs typeface="Courier New" pitchFamily="49" charset="0"/>
              </a:rPr>
              <a:t> – данные, изменяющие работу процедуры.</a:t>
            </a:r>
            <a:endParaRPr lang="ru-RU" sz="2400" dirty="0">
              <a:latin typeface="+mn-lt"/>
              <a:cs typeface="Courier New" pitchFamily="49" charset="0"/>
            </a:endParaRPr>
          </a:p>
        </p:txBody>
      </p:sp>
      <p:sp>
        <p:nvSpPr>
          <p:cNvPr id="77832" name="Левая фигурная скобка 8"/>
          <p:cNvSpPr>
            <a:spLocks/>
          </p:cNvSpPr>
          <p:nvPr/>
        </p:nvSpPr>
        <p:spPr bwMode="auto">
          <a:xfrm rot="5400000" flipV="1">
            <a:off x="4854575" y="1773238"/>
            <a:ext cx="193675" cy="679450"/>
          </a:xfrm>
          <a:prstGeom prst="leftBrace">
            <a:avLst>
              <a:gd name="adj1" fmla="val 5858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144463" y="2803525"/>
            <a:ext cx="2146300" cy="923925"/>
          </a:xfrm>
          <a:prstGeom prst="wedgeRoundRectCallout">
            <a:avLst>
              <a:gd name="adj1" fmla="val 62396"/>
              <a:gd name="adj2" fmla="val -57572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локальная переменная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719138" y="5553075"/>
            <a:ext cx="5856287" cy="830263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def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printSred</a:t>
            </a:r>
            <a:r>
              <a:rPr lang="ru-RU" sz="2400" b="1" dirty="0">
                <a:latin typeface="Courier New"/>
                <a:ea typeface="Times New Roman"/>
              </a:rPr>
              <a:t>( </a:t>
            </a:r>
            <a:r>
              <a:rPr lang="ru-RU" sz="2400" b="1" dirty="0" err="1">
                <a:latin typeface="Courier New"/>
                <a:ea typeface="Times New Roman"/>
              </a:rPr>
              <a:t>a</a:t>
            </a:r>
            <a:r>
              <a:rPr lang="ru-RU" sz="2400" b="1" dirty="0">
                <a:latin typeface="Courier New"/>
                <a:ea typeface="Times New Roman"/>
              </a:rPr>
              <a:t>, </a:t>
            </a:r>
            <a:r>
              <a:rPr lang="ru-RU" sz="2400" b="1" dirty="0" err="1">
                <a:latin typeface="Courier New"/>
                <a:ea typeface="Times New Roman"/>
              </a:rPr>
              <a:t>b</a:t>
            </a:r>
            <a:r>
              <a:rPr lang="ru-RU" sz="2400" b="1" dirty="0">
                <a:latin typeface="Courier New"/>
                <a:ea typeface="Times New Roman"/>
              </a:rPr>
              <a:t> ):</a:t>
            </a: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( (</a:t>
            </a:r>
            <a:r>
              <a:rPr lang="ru-RU" sz="2400" b="1" dirty="0" err="1">
                <a:latin typeface="Courier New"/>
                <a:ea typeface="Times New Roman"/>
              </a:rPr>
              <a:t>a</a:t>
            </a:r>
            <a:r>
              <a:rPr lang="ru-RU" sz="2400" b="1" dirty="0">
                <a:latin typeface="Courier New"/>
                <a:ea typeface="Times New Roman"/>
              </a:rPr>
              <a:t> + </a:t>
            </a:r>
            <a:r>
              <a:rPr lang="ru-RU" sz="2400" b="1" dirty="0" err="1">
                <a:latin typeface="Courier New"/>
                <a:ea typeface="Times New Roman"/>
              </a:rPr>
              <a:t>b</a:t>
            </a:r>
            <a:r>
              <a:rPr lang="ru-RU" sz="2400" b="1" dirty="0">
                <a:latin typeface="Courier New"/>
                <a:ea typeface="Times New Roman"/>
              </a:rPr>
              <a:t>)/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2 </a:t>
            </a:r>
            <a:r>
              <a:rPr lang="ru-RU" sz="2400" b="1" dirty="0">
                <a:latin typeface="Courier New"/>
                <a:ea typeface="Times New Roman"/>
              </a:rPr>
              <a:t>)</a:t>
            </a:r>
          </a:p>
        </p:txBody>
      </p:sp>
      <p:sp>
        <p:nvSpPr>
          <p:cNvPr id="12" name="Прямоугольник 5"/>
          <p:cNvSpPr>
            <a:spLocks noChangeArrowheads="1"/>
          </p:cNvSpPr>
          <p:nvPr/>
        </p:nvSpPr>
        <p:spPr bwMode="auto">
          <a:xfrm>
            <a:off x="361950" y="5065713"/>
            <a:ext cx="3813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333399"/>
                </a:solidFill>
                <a:ea typeface="Times New Roman" pitchFamily="18" charset="0"/>
                <a:cs typeface="Courier New" pitchFamily="49" charset="0"/>
              </a:rPr>
              <a:t>Несколько параметров:</a:t>
            </a:r>
            <a:endParaRPr lang="ru-RU" altLang="ru-RU"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9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89" grpId="0" animBg="1"/>
      <p:bldP spid="5" grpId="0" animBg="1"/>
      <p:bldP spid="89090" grpId="0" animBg="1"/>
      <p:bldP spid="8" grpId="0" animBg="1"/>
      <p:bldP spid="77832" grpId="0" animBg="1"/>
      <p:bldP spid="10" grpId="0" animBg="1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Локальные и глобальные переменные</a:t>
            </a:r>
          </a:p>
        </p:txBody>
      </p:sp>
      <p:sp>
        <p:nvSpPr>
          <p:cNvPr id="10957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F73FF9-33FF-48A3-A9A3-96EF622234F3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54313" y="903288"/>
            <a:ext cx="3375025" cy="267811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algn="just">
              <a:defRPr/>
            </a:pP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def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qq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():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qq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ru-RU" sz="2800" dirty="0">
              <a:latin typeface="Arial" pitchFamily="34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415925" y="941388"/>
            <a:ext cx="2146300" cy="923925"/>
          </a:xfrm>
          <a:prstGeom prst="wedgeRoundRectCallout">
            <a:avLst>
              <a:gd name="adj1" fmla="val 67975"/>
              <a:gd name="adj2" fmla="val -19868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глобальная переменная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415925" y="1954213"/>
            <a:ext cx="2146300" cy="923925"/>
          </a:xfrm>
          <a:prstGeom prst="wedgeRoundRectCallout">
            <a:avLst>
              <a:gd name="adj1" fmla="val 82175"/>
              <a:gd name="adj2" fmla="val -38721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локальная переменная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5783263" y="2205038"/>
            <a:ext cx="660400" cy="385762"/>
          </a:xfrm>
          <a:prstGeom prst="wedgeRoundRectCallout">
            <a:avLst>
              <a:gd name="adj1" fmla="val -85703"/>
              <a:gd name="adj2" fmla="val 13120"/>
              <a:gd name="adj3" fmla="val 16667"/>
            </a:avLst>
          </a:prstGeom>
          <a:solidFill>
            <a:srgbClr val="99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720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1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5337175" y="3074988"/>
            <a:ext cx="660400" cy="387350"/>
          </a:xfrm>
          <a:prstGeom prst="wedgeRoundRectCallout">
            <a:avLst>
              <a:gd name="adj1" fmla="val -85703"/>
              <a:gd name="adj2" fmla="val 13120"/>
              <a:gd name="adj3" fmla="val 16667"/>
            </a:avLst>
          </a:prstGeom>
          <a:solidFill>
            <a:srgbClr val="99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720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5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31825" y="3810000"/>
            <a:ext cx="3373438" cy="181610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algn="just">
              <a:defRPr/>
            </a:pP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def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qq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():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qq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>
            <a:off x="3116263" y="4273550"/>
            <a:ext cx="660400" cy="385763"/>
          </a:xfrm>
          <a:prstGeom prst="wedgeRoundRectCallout">
            <a:avLst>
              <a:gd name="adj1" fmla="val -64296"/>
              <a:gd name="adj2" fmla="val 97726"/>
              <a:gd name="adj3" fmla="val 16667"/>
            </a:avLst>
          </a:prstGeom>
          <a:solidFill>
            <a:srgbClr val="99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720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5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343400" y="3767138"/>
            <a:ext cx="3375025" cy="267652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algn="just">
              <a:defRPr/>
            </a:pP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def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qq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():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a</a:t>
            </a: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qq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ru-RU" sz="2800" dirty="0">
              <a:latin typeface="Arial" pitchFamily="34" charset="0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 bwMode="auto">
          <a:xfrm>
            <a:off x="6904038" y="5949950"/>
            <a:ext cx="661987" cy="385763"/>
          </a:xfrm>
          <a:prstGeom prst="wedgeRoundRectCallout">
            <a:avLst>
              <a:gd name="adj1" fmla="val -85703"/>
              <a:gd name="adj2" fmla="val 13120"/>
              <a:gd name="adj3" fmla="val 16667"/>
            </a:avLst>
          </a:prstGeom>
          <a:solidFill>
            <a:srgbClr val="99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720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1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849813" y="4659313"/>
            <a:ext cx="1903412" cy="4318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</a:t>
            </a:r>
            <a:endParaRPr lang="ru-RU" altLang="ru-RU"/>
          </a:p>
        </p:txBody>
      </p:sp>
      <p:sp>
        <p:nvSpPr>
          <p:cNvPr id="15" name="Скругленная прямоугольная выноска 14"/>
          <p:cNvSpPr/>
          <p:nvPr/>
        </p:nvSpPr>
        <p:spPr bwMode="auto">
          <a:xfrm>
            <a:off x="6731000" y="3386138"/>
            <a:ext cx="2146300" cy="1136650"/>
          </a:xfrm>
          <a:prstGeom prst="wedgeRoundRectCallout">
            <a:avLst>
              <a:gd name="adj1" fmla="val -67951"/>
              <a:gd name="adj2" fmla="val 64963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работаем с</a:t>
            </a:r>
            <a:endParaRPr lang="en-US" sz="2400" dirty="0"/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глобальной переменной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Неправильная процедура</a:t>
            </a:r>
          </a:p>
        </p:txBody>
      </p:sp>
      <p:sp>
        <p:nvSpPr>
          <p:cNvPr id="11059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62357C9-2480-48EE-9A44-8E575A2E6BC0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93713" y="979488"/>
            <a:ext cx="3375025" cy="181451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y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def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xSum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():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x+y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xSum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grpSp>
        <p:nvGrpSpPr>
          <p:cNvPr id="110597" name="Group 7"/>
          <p:cNvGrpSpPr>
            <a:grpSpLocks/>
          </p:cNvGrpSpPr>
          <p:nvPr/>
        </p:nvGrpSpPr>
        <p:grpSpPr bwMode="auto">
          <a:xfrm>
            <a:off x="4210050" y="965200"/>
            <a:ext cx="2520950" cy="663575"/>
            <a:chOff x="796" y="2336"/>
            <a:chExt cx="1588" cy="418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1294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Что плохо</a:t>
              </a:r>
              <a:r>
                <a:rPr lang="en-US" sz="2400" dirty="0"/>
                <a:t>?</a:t>
              </a:r>
              <a:endParaRPr lang="ru-RU" sz="2400" dirty="0"/>
            </a:p>
          </p:txBody>
        </p:sp>
        <p:sp>
          <p:nvSpPr>
            <p:cNvPr id="110612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465638" y="1860550"/>
            <a:ext cx="3632200" cy="954088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indent="90488" algn="just">
              <a:defRPr/>
            </a:pPr>
            <a:r>
              <a:rPr lang="ru-RU" sz="28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def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xSum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():</a:t>
            </a:r>
            <a:endParaRPr lang="en-US" sz="28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ru-RU" sz="2800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x+y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ru-RU" sz="28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90550" y="1493838"/>
            <a:ext cx="3206750" cy="904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/>
          <a:lstStyle>
            <a:lvl1pPr indent="904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en-US" altLang="ru-RU" sz="2800" b="1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101725" y="3141663"/>
            <a:ext cx="824071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arenR"/>
            </a:pPr>
            <a:r>
              <a:rPr lang="ru-RU" altLang="ru-RU" sz="2400">
                <a:solidFill>
                  <a:srgbClr val="000000"/>
                </a:solidFill>
              </a:rPr>
              <a:t>процедура связана с глобальными переменными,  нельзя перенести в другую программу</a:t>
            </a:r>
          </a:p>
          <a:p>
            <a:pPr eaLnBrk="1" hangingPunct="1">
              <a:buFontTx/>
              <a:buAutoNum type="arabicParenR"/>
            </a:pPr>
            <a:r>
              <a:rPr lang="ru-RU" altLang="ru-RU" sz="2400">
                <a:solidFill>
                  <a:srgbClr val="000000"/>
                </a:solidFill>
              </a:rPr>
              <a:t>печатает только сумму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ru-RU" sz="2400">
                <a:solidFill>
                  <a:srgbClr val="000000"/>
                </a:solidFill>
              </a:rPr>
              <a:t> </a:t>
            </a:r>
            <a:r>
              <a:rPr lang="ru-RU" altLang="ru-RU" sz="2400">
                <a:solidFill>
                  <a:srgbClr val="000000"/>
                </a:solidFill>
              </a:rPr>
              <a:t>и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altLang="ru-RU" sz="2400">
                <a:solidFill>
                  <a:srgbClr val="000000"/>
                </a:solidFill>
              </a:rPr>
              <a:t>, </a:t>
            </a:r>
            <a:r>
              <a:rPr lang="ru-RU" altLang="ru-RU" sz="2400">
                <a:solidFill>
                  <a:srgbClr val="000000"/>
                </a:solidFill>
              </a:rPr>
              <a:t>нельзя напечатать сумму других переменных или сумму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x*y</a:t>
            </a:r>
            <a:r>
              <a:rPr lang="en-US" altLang="ru-RU" sz="2400">
                <a:solidFill>
                  <a:srgbClr val="000000"/>
                </a:solidFill>
              </a:rPr>
              <a:t> </a:t>
            </a:r>
            <a:r>
              <a:rPr lang="ru-RU" altLang="ru-RU" sz="2400">
                <a:solidFill>
                  <a:srgbClr val="000000"/>
                </a:solidFill>
              </a:rPr>
              <a:t>и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3x</a:t>
            </a:r>
            <a:endParaRPr lang="ru-RU" alt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>
            <a:off x="1022350" y="1420813"/>
            <a:ext cx="5586413" cy="1355725"/>
          </a:xfrm>
          <a:custGeom>
            <a:avLst/>
            <a:gdLst>
              <a:gd name="T0" fmla="*/ 5591077 w 5585988"/>
              <a:gd name="T1" fmla="*/ 1138951 h 1355002"/>
              <a:gd name="T2" fmla="*/ 0 w 5585988"/>
              <a:gd name="T3" fmla="*/ 0 h 1355002"/>
              <a:gd name="T4" fmla="*/ 0 60000 65536"/>
              <a:gd name="T5" fmla="*/ 0 60000 65536"/>
              <a:gd name="T6" fmla="*/ 0 w 5585988"/>
              <a:gd name="T7" fmla="*/ 0 h 1355002"/>
              <a:gd name="T8" fmla="*/ 5585988 w 5585988"/>
              <a:gd name="T9" fmla="*/ 1355002 h 1355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5988" h="1355002">
                <a:moveTo>
                  <a:pt x="5585988" y="1131683"/>
                </a:moveTo>
                <a:cubicBezTo>
                  <a:pt x="3977489" y="528119"/>
                  <a:pt x="1508910" y="1355002"/>
                  <a:pt x="0" y="0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2109788" y="1420813"/>
            <a:ext cx="5068887" cy="1241425"/>
          </a:xfrm>
          <a:custGeom>
            <a:avLst/>
            <a:gdLst>
              <a:gd name="T0" fmla="*/ 1580349 w 5585988"/>
              <a:gd name="T1" fmla="*/ 362314 h 1355002"/>
              <a:gd name="T2" fmla="*/ 0 w 5585988"/>
              <a:gd name="T3" fmla="*/ 0 h 1355002"/>
              <a:gd name="T4" fmla="*/ 0 60000 65536"/>
              <a:gd name="T5" fmla="*/ 0 60000 65536"/>
              <a:gd name="T6" fmla="*/ 0 w 5585988"/>
              <a:gd name="T7" fmla="*/ 0 h 1355002"/>
              <a:gd name="T8" fmla="*/ 5585988 w 5585988"/>
              <a:gd name="T9" fmla="*/ 1355002 h 1355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5988" h="1355002">
                <a:moveTo>
                  <a:pt x="5585988" y="1131683"/>
                </a:moveTo>
                <a:cubicBezTo>
                  <a:pt x="3977489" y="528119"/>
                  <a:pt x="1508910" y="1355002"/>
                  <a:pt x="0" y="0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69925" y="4730750"/>
            <a:ext cx="3222625" cy="663575"/>
            <a:chOff x="796" y="2336"/>
            <a:chExt cx="2030" cy="418"/>
          </a:xfrm>
        </p:grpSpPr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1736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 Как исправить</a:t>
              </a:r>
              <a:r>
                <a:rPr lang="en-US" sz="2400" dirty="0"/>
                <a:t>?</a:t>
              </a:r>
              <a:endParaRPr lang="ru-RU" sz="2400" dirty="0"/>
            </a:p>
          </p:txBody>
        </p:sp>
        <p:sp>
          <p:nvSpPr>
            <p:cNvPr id="110610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7" name="Умножение 16"/>
          <p:cNvSpPr/>
          <p:nvPr/>
        </p:nvSpPr>
        <p:spPr bwMode="auto">
          <a:xfrm>
            <a:off x="3640138" y="1801813"/>
            <a:ext cx="841375" cy="841375"/>
          </a:xfrm>
          <a:prstGeom prst="mathMultiply">
            <a:avLst>
              <a:gd name="adj1" fmla="val 5240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8" name="Скругленная прямоугольная выноска 17"/>
          <p:cNvSpPr/>
          <p:nvPr/>
        </p:nvSpPr>
        <p:spPr bwMode="auto">
          <a:xfrm>
            <a:off x="4549775" y="4789488"/>
            <a:ext cx="2647950" cy="1136650"/>
          </a:xfrm>
          <a:prstGeom prst="wedgeRoundRectCallout">
            <a:avLst>
              <a:gd name="adj1" fmla="val -80184"/>
              <a:gd name="adj2" fmla="val -25042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передавать данные через параметры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" name="Группа 37"/>
          <p:cNvGrpSpPr>
            <a:grpSpLocks/>
          </p:cNvGrpSpPr>
          <p:nvPr/>
        </p:nvGrpSpPr>
        <p:grpSpPr bwMode="auto">
          <a:xfrm>
            <a:off x="517525" y="3109913"/>
            <a:ext cx="561975" cy="561975"/>
            <a:chOff x="473725" y="4494882"/>
            <a:chExt cx="561861" cy="561861"/>
          </a:xfrm>
        </p:grpSpPr>
        <p:sp>
          <p:nvSpPr>
            <p:cNvPr id="110607" name="Овал 35"/>
            <p:cNvSpPr>
              <a:spLocks noChangeArrowheads="1"/>
            </p:cNvSpPr>
            <p:nvPr/>
          </p:nvSpPr>
          <p:spPr bwMode="auto">
            <a:xfrm>
              <a:off x="473725" y="4494882"/>
              <a:ext cx="561861" cy="56186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1" name="Крест 36"/>
            <p:cNvSpPr>
              <a:spLocks noChangeArrowheads="1"/>
            </p:cNvSpPr>
            <p:nvPr/>
          </p:nvSpPr>
          <p:spPr bwMode="auto">
            <a:xfrm>
              <a:off x="537212" y="4558369"/>
              <a:ext cx="434887" cy="434887"/>
            </a:xfrm>
            <a:prstGeom prst="mathMinus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>
                <a:defRPr/>
              </a:pPr>
              <a:endParaRPr lang="ru-RU" altLang="ru-RU"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Правильная процедура</a:t>
            </a:r>
          </a:p>
        </p:txBody>
      </p:sp>
      <p:sp>
        <p:nvSpPr>
          <p:cNvPr id="11161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9C7BC1E-6940-4DCB-98A4-6CD9C034D511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76475" y="935038"/>
            <a:ext cx="3816350" cy="310832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indent="90488" algn="just">
              <a:defRPr/>
            </a:pP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y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Sum2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x, y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z=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ru-RU" sz="28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7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w=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3</a:t>
            </a:r>
            <a:endParaRPr lang="ru-RU" sz="2800" b="1" dirty="0">
              <a:solidFill>
                <a:srgbClr val="0095FF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Sum2( z, w )</a:t>
            </a: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Sum2( </a:t>
            </a: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z+x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y*w )</a:t>
            </a: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35575" y="969963"/>
            <a:ext cx="3632200" cy="954087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indent="90488" algn="just">
              <a:defRPr/>
            </a:pPr>
            <a:r>
              <a:rPr lang="ru-RU" sz="28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def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Sum2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a, b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):</a:t>
            </a:r>
            <a:endParaRPr lang="en-US" sz="28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ru-RU" sz="2800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a+b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ru-RU" sz="28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6477000" y="2325688"/>
            <a:ext cx="369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</a:t>
            </a:r>
            <a:endParaRPr lang="ru-RU" altLang="ru-RU"/>
          </a:p>
        </p:txBody>
      </p:sp>
      <p:sp>
        <p:nvSpPr>
          <p:cNvPr id="10" name="Прямоугольник 6"/>
          <p:cNvSpPr>
            <a:spLocks noChangeArrowheads="1"/>
          </p:cNvSpPr>
          <p:nvPr/>
        </p:nvSpPr>
        <p:spPr bwMode="auto">
          <a:xfrm>
            <a:off x="7300913" y="2325688"/>
            <a:ext cx="369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b</a:t>
            </a:r>
            <a:endParaRPr lang="ru-RU" alt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639008"/>
              </p:ext>
            </p:extLst>
          </p:nvPr>
        </p:nvGraphicFramePr>
        <p:xfrm>
          <a:off x="8185150" y="2191907"/>
          <a:ext cx="579437" cy="517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37"/>
              </a:tblGrid>
              <a:tr h="517525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385" marR="91385" marT="45618" marB="456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" name="Прямоугольник 6"/>
          <p:cNvSpPr>
            <a:spLocks noChangeArrowheads="1"/>
          </p:cNvSpPr>
          <p:nvPr/>
        </p:nvSpPr>
        <p:spPr bwMode="auto">
          <a:xfrm>
            <a:off x="701675" y="1412875"/>
            <a:ext cx="368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</a:t>
            </a:r>
            <a:endParaRPr lang="ru-RU" altLang="ru-RU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606425" y="1790700"/>
          <a:ext cx="579438" cy="517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38"/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386" marR="91386" marT="45618" marB="456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" name="Прямоугольник 6"/>
          <p:cNvSpPr>
            <a:spLocks noChangeArrowheads="1"/>
          </p:cNvSpPr>
          <p:nvPr/>
        </p:nvSpPr>
        <p:spPr bwMode="auto">
          <a:xfrm>
            <a:off x="1525588" y="1412875"/>
            <a:ext cx="368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y</a:t>
            </a:r>
            <a:endParaRPr lang="ru-RU" altLang="ru-RU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430338" y="1790700"/>
          <a:ext cx="579437" cy="517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37"/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5618" marB="456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606425" y="2662238"/>
          <a:ext cx="579438" cy="517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38"/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17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5618" marB="456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430338" y="2662238"/>
          <a:ext cx="579437" cy="517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37"/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5618" marB="456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" name="Прямоугольник 6"/>
          <p:cNvSpPr>
            <a:spLocks noChangeArrowheads="1"/>
          </p:cNvSpPr>
          <p:nvPr/>
        </p:nvSpPr>
        <p:spPr bwMode="auto">
          <a:xfrm>
            <a:off x="701675" y="2257425"/>
            <a:ext cx="368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z</a:t>
            </a:r>
            <a:endParaRPr lang="ru-RU" altLang="ru-RU"/>
          </a:p>
        </p:txBody>
      </p:sp>
      <p:sp>
        <p:nvSpPr>
          <p:cNvPr id="25" name="Прямоугольник 6"/>
          <p:cNvSpPr>
            <a:spLocks noChangeArrowheads="1"/>
          </p:cNvSpPr>
          <p:nvPr/>
        </p:nvSpPr>
        <p:spPr bwMode="auto">
          <a:xfrm>
            <a:off x="1525588" y="2257425"/>
            <a:ext cx="368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w</a:t>
            </a:r>
            <a:endParaRPr lang="ru-RU" altLang="ru-RU"/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6477000" y="2709863"/>
            <a:ext cx="3984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ru-RU" altLang="ru-RU" sz="28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7178675" y="2717800"/>
            <a:ext cx="6143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6451600" y="3141662"/>
            <a:ext cx="614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7300913" y="3132137"/>
            <a:ext cx="400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ru-RU" altLang="ru-RU" sz="2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6477000" y="3571875"/>
            <a:ext cx="614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22</a:t>
            </a: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7193757" y="3584576"/>
            <a:ext cx="6143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8167688" y="2711450"/>
            <a:ext cx="6143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15</a:t>
            </a:r>
          </a:p>
          <a:p>
            <a:pPr eaLnBrk="1" hangingPunct="1"/>
            <a:r>
              <a:rPr lang="ru-RU" altLang="ru-RU" sz="28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</a:t>
            </a:r>
          </a:p>
          <a:p>
            <a:pPr eaLnBrk="1" hangingPunct="1"/>
            <a:r>
              <a:rPr lang="ru-RU" altLang="ru-RU" sz="28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52</a:t>
            </a:r>
            <a:endParaRPr lang="ru-RU" altLang="ru-RU">
              <a:solidFill>
                <a:srgbClr val="0000FF"/>
              </a:solidFill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260350" y="952500"/>
            <a:ext cx="2017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solidFill>
                  <a:srgbClr val="000000"/>
                </a:solidFill>
              </a:rPr>
              <a:t>Глобальные:</a:t>
            </a:r>
            <a:endParaRPr lang="ru-RU" altLang="ru-RU"/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6176963" y="2006600"/>
            <a:ext cx="1858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solidFill>
                  <a:srgbClr val="000000"/>
                </a:solidFill>
              </a:rPr>
              <a:t>Локальные:</a:t>
            </a:r>
            <a:endParaRPr lang="ru-RU" altLang="ru-RU"/>
          </a:p>
        </p:txBody>
      </p:sp>
      <p:grpSp>
        <p:nvGrpSpPr>
          <p:cNvPr id="2" name="Группа 37"/>
          <p:cNvGrpSpPr>
            <a:grpSpLocks/>
          </p:cNvGrpSpPr>
          <p:nvPr/>
        </p:nvGrpSpPr>
        <p:grpSpPr bwMode="auto">
          <a:xfrm>
            <a:off x="606425" y="4303713"/>
            <a:ext cx="561975" cy="561975"/>
            <a:chOff x="473725" y="4494882"/>
            <a:chExt cx="561861" cy="561861"/>
          </a:xfrm>
        </p:grpSpPr>
        <p:sp>
          <p:nvSpPr>
            <p:cNvPr id="111679" name="Овал 35"/>
            <p:cNvSpPr>
              <a:spLocks noChangeArrowheads="1"/>
            </p:cNvSpPr>
            <p:nvPr/>
          </p:nvSpPr>
          <p:spPr bwMode="auto">
            <a:xfrm>
              <a:off x="473725" y="4494882"/>
              <a:ext cx="561861" cy="56186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1680" name="Крест 36"/>
            <p:cNvSpPr>
              <a:spLocks noChangeArrowheads="1"/>
            </p:cNvSpPr>
            <p:nvPr/>
          </p:nvSpPr>
          <p:spPr bwMode="auto">
            <a:xfrm>
              <a:off x="537962" y="4559119"/>
              <a:ext cx="433387" cy="433387"/>
            </a:xfrm>
            <a:prstGeom prst="plus">
              <a:avLst>
                <a:gd name="adj" fmla="val 40583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1368425" y="4583863"/>
            <a:ext cx="69119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arenR"/>
            </a:pPr>
            <a:r>
              <a:rPr lang="ru-RU" altLang="ru-RU" sz="2400" dirty="0">
                <a:solidFill>
                  <a:srgbClr val="000000"/>
                </a:solidFill>
              </a:rPr>
              <a:t>процедура не зависит от глобальных переменных</a:t>
            </a:r>
          </a:p>
          <a:p>
            <a:pPr eaLnBrk="1" hangingPunct="1">
              <a:buFontTx/>
              <a:buAutoNum type="arabicParenR"/>
            </a:pPr>
            <a:r>
              <a:rPr lang="ru-RU" altLang="ru-RU" sz="2400" dirty="0">
                <a:solidFill>
                  <a:srgbClr val="000000"/>
                </a:solidFill>
              </a:rPr>
              <a:t>легко перенести в другую программу</a:t>
            </a:r>
          </a:p>
          <a:p>
            <a:pPr eaLnBrk="1" hangingPunct="1">
              <a:buFontTx/>
              <a:buAutoNum type="arabicParenR"/>
            </a:pPr>
            <a:r>
              <a:rPr lang="ru-RU" altLang="ru-RU" sz="2400" dirty="0">
                <a:solidFill>
                  <a:srgbClr val="000000"/>
                </a:solidFill>
              </a:rPr>
              <a:t>печатает только сумму любых выражений</a:t>
            </a:r>
            <a:endParaRPr lang="ru-RU" alt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1675" name="Стрелка влево 39"/>
          <p:cNvSpPr>
            <a:spLocks noChangeArrowheads="1"/>
          </p:cNvSpPr>
          <p:nvPr/>
        </p:nvSpPr>
        <p:spPr bwMode="auto">
          <a:xfrm>
            <a:off x="4330700" y="1206500"/>
            <a:ext cx="762000" cy="3683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3" name="Группа 31"/>
          <p:cNvGrpSpPr>
            <a:grpSpLocks/>
          </p:cNvGrpSpPr>
          <p:nvPr/>
        </p:nvGrpSpPr>
        <p:grpSpPr bwMode="auto">
          <a:xfrm>
            <a:off x="3910013" y="-60325"/>
            <a:ext cx="3951287" cy="2332038"/>
            <a:chOff x="3648545" y="-60600"/>
            <a:chExt cx="4213509" cy="2333025"/>
          </a:xfrm>
        </p:grpSpPr>
        <p:sp>
          <p:nvSpPr>
            <p:cNvPr id="111677" name="Полилиния 5"/>
            <p:cNvSpPr>
              <a:spLocks/>
            </p:cNvSpPr>
            <p:nvPr/>
          </p:nvSpPr>
          <p:spPr bwMode="auto">
            <a:xfrm flipH="1">
              <a:off x="3648545" y="-47901"/>
              <a:ext cx="3516267" cy="2320326"/>
            </a:xfrm>
            <a:custGeom>
              <a:avLst/>
              <a:gdLst>
                <a:gd name="T0" fmla="*/ 11 w 10112287"/>
                <a:gd name="T1" fmla="*/ 48389122 h 1801423"/>
                <a:gd name="T2" fmla="*/ 0 w 10112287"/>
                <a:gd name="T3" fmla="*/ 23326621 h 1801423"/>
                <a:gd name="T4" fmla="*/ 0 60000 65536"/>
                <a:gd name="T5" fmla="*/ 0 60000 65536"/>
                <a:gd name="T6" fmla="*/ 0 w 10112287"/>
                <a:gd name="T7" fmla="*/ 0 h 1801423"/>
                <a:gd name="T8" fmla="*/ 10112287 w 10112287"/>
                <a:gd name="T9" fmla="*/ 1801423 h 18014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112287" h="1801423">
                  <a:moveTo>
                    <a:pt x="10112287" y="1801423"/>
                  </a:moveTo>
                  <a:cubicBezTo>
                    <a:pt x="8503788" y="1197859"/>
                    <a:pt x="2083170" y="0"/>
                    <a:pt x="0" y="868399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oval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678" name="Полилиния 6"/>
            <p:cNvSpPr>
              <a:spLocks/>
            </p:cNvSpPr>
            <p:nvPr/>
          </p:nvSpPr>
          <p:spPr bwMode="auto">
            <a:xfrm flipH="1">
              <a:off x="4282287" y="-60600"/>
              <a:ext cx="3579767" cy="2333024"/>
            </a:xfrm>
            <a:custGeom>
              <a:avLst/>
              <a:gdLst>
                <a:gd name="T0" fmla="*/ 11 w 10294904"/>
                <a:gd name="T1" fmla="*/ 48653721 h 1811282"/>
                <a:gd name="T2" fmla="*/ 0 w 10294904"/>
                <a:gd name="T3" fmla="*/ 24385863 h 1811282"/>
                <a:gd name="T4" fmla="*/ 0 60000 65536"/>
                <a:gd name="T5" fmla="*/ 0 60000 65536"/>
                <a:gd name="T6" fmla="*/ 0 w 10294904"/>
                <a:gd name="T7" fmla="*/ 0 h 1811282"/>
                <a:gd name="T8" fmla="*/ 10294904 w 10294904"/>
                <a:gd name="T9" fmla="*/ 1811282 h 18112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294904" h="1811282">
                  <a:moveTo>
                    <a:pt x="10294904" y="1811282"/>
                  </a:moveTo>
                  <a:cubicBezTo>
                    <a:pt x="8686405" y="1207718"/>
                    <a:pt x="3105827" y="0"/>
                    <a:pt x="0" y="907838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oval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smtClean="0"/>
              <a:t>Что делает эта процедура?</a:t>
            </a:r>
            <a:endParaRPr lang="ru-RU" altLang="ru-RU" dirty="0" smtClean="0"/>
          </a:p>
        </p:txBody>
      </p:sp>
      <p:sp>
        <p:nvSpPr>
          <p:cNvPr id="10854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E3903F2-3801-48B3-8481-3BDE37491B27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2028826" y="2052697"/>
            <a:ext cx="6135687" cy="2062103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FF7700"/>
                </a:solidFill>
                <a:latin typeface="Courier New"/>
              </a:rPr>
              <a:t>def</a:t>
            </a:r>
            <a:r>
              <a:rPr lang="en-US" sz="3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</a:rPr>
              <a:t>in_column</a:t>
            </a:r>
            <a:r>
              <a:rPr lang="en-US" sz="3200" b="1" dirty="0">
                <a:solidFill>
                  <a:srgbClr val="000000"/>
                </a:solidFill>
                <a:latin typeface="Courier New"/>
              </a:rPr>
              <a:t>(n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</a:rPr>
              <a:t>):</a:t>
            </a:r>
            <a:endParaRPr lang="ru-RU" sz="3200" b="1" dirty="0" smtClean="0">
              <a:solidFill>
                <a:srgbClr val="000000"/>
              </a:solidFill>
              <a:latin typeface="Courier New"/>
            </a:endParaRPr>
          </a:p>
          <a:p>
            <a:pPr marL="179388" indent="-92075" eaLnBrk="1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3200" b="1" dirty="0" smtClean="0">
                <a:solidFill>
                  <a:srgbClr val="FF7700"/>
                </a:solidFill>
                <a:latin typeface="Courier New"/>
              </a:rPr>
              <a:t>for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3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3200" b="1" dirty="0" smtClean="0">
                <a:solidFill>
                  <a:srgbClr val="FF7700"/>
                </a:solidFill>
                <a:latin typeface="Courier New"/>
              </a:rPr>
              <a:t>in</a:t>
            </a:r>
            <a:r>
              <a:rPr lang="ru-RU" sz="3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</a:rPr>
              <a:t>n: </a:t>
            </a:r>
            <a:r>
              <a:rPr lang="en-US" sz="3200" b="1" dirty="0">
                <a:solidFill>
                  <a:srgbClr val="000000"/>
                </a:solidFill>
                <a:latin typeface="Courier New"/>
              </a:rPr>
              <a:t>        </a:t>
            </a:r>
            <a:endParaRPr lang="ru-RU" sz="3200" b="1" dirty="0" smtClean="0">
              <a:solidFill>
                <a:srgbClr val="000000"/>
              </a:solidFill>
              <a:latin typeface="Courier New"/>
            </a:endParaRPr>
          </a:p>
          <a:p>
            <a:pPr marL="179388" indent="-92075" eaLnBrk="1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ru-RU" sz="3200" b="1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3200" b="1" dirty="0" smtClean="0">
                <a:solidFill>
                  <a:srgbClr val="FF7700"/>
                </a:solidFill>
                <a:latin typeface="Courier New"/>
              </a:rPr>
              <a:t>print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32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</a:rPr>
              <a:t>)</a:t>
            </a:r>
            <a:endParaRPr lang="ru-RU" sz="3200" b="1" dirty="0" smtClean="0">
              <a:solidFill>
                <a:srgbClr val="000000"/>
              </a:solidFill>
              <a:latin typeface="Courier New"/>
            </a:endParaRPr>
          </a:p>
          <a:p>
            <a:pPr marL="179388" indent="-92075" eaLnBrk="1" hangingPunct="1">
              <a:spcAft>
                <a:spcPts val="0"/>
              </a:spcAft>
              <a:defRPr/>
            </a:pPr>
            <a:r>
              <a:rPr lang="en-US" sz="3200" b="1" dirty="0" err="1" smtClean="0">
                <a:solidFill>
                  <a:srgbClr val="000000"/>
                </a:solidFill>
                <a:latin typeface="Courier New"/>
              </a:rPr>
              <a:t>in_column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3200" b="1" dirty="0" smtClean="0">
                <a:solidFill>
                  <a:srgbClr val="008000"/>
                </a:solidFill>
                <a:latin typeface="Courier New"/>
              </a:rPr>
              <a:t>input</a:t>
            </a:r>
            <a:r>
              <a:rPr lang="en-US" sz="3200" b="1" dirty="0">
                <a:solidFill>
                  <a:srgbClr val="000000"/>
                </a:solidFill>
                <a:latin typeface="Courier New"/>
              </a:rPr>
              <a:t>())</a:t>
            </a:r>
            <a:endParaRPr lang="ru-RU" sz="3200" b="1" dirty="0">
              <a:latin typeface="Courier New"/>
              <a:ea typeface="Times New Roman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4314826" y="974844"/>
            <a:ext cx="2301874" cy="923925"/>
          </a:xfrm>
          <a:prstGeom prst="wedgeRoundRectCallout">
            <a:avLst>
              <a:gd name="adj1" fmla="val 18648"/>
              <a:gd name="adj2" fmla="val 78510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Какая это переменная?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 bwMode="auto">
          <a:xfrm>
            <a:off x="301626" y="4670544"/>
            <a:ext cx="2301874" cy="923925"/>
          </a:xfrm>
          <a:prstGeom prst="wedgeRoundRectCallout">
            <a:avLst>
              <a:gd name="adj1" fmla="val 31890"/>
              <a:gd name="adj2" fmla="val -126300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Что это за строка?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51300" y="447078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in_column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n,b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n: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i+b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in_column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(input(),"77")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35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nimBg="1"/>
      <p:bldP spid="10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59e129ea03feeb31330a260f5a7db5680336d52"/>
</p:tagLst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53507</TotalTime>
  <Words>1551</Words>
  <Application>Microsoft Office PowerPoint</Application>
  <PresentationFormat>Экран (4:3)</PresentationFormat>
  <Paragraphs>365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Оформление по умолчанию</vt:lpstr>
      <vt:lpstr>Программирование на языке Python</vt:lpstr>
      <vt:lpstr>Зачем нужны процедуры?</vt:lpstr>
      <vt:lpstr>Что такое процедура?</vt:lpstr>
      <vt:lpstr>Процедура с параметрами</vt:lpstr>
      <vt:lpstr>Процедура с параметрами</vt:lpstr>
      <vt:lpstr>Локальные и глобальные переменные</vt:lpstr>
      <vt:lpstr>Неправильная процедура</vt:lpstr>
      <vt:lpstr>Правильная процедура</vt:lpstr>
      <vt:lpstr>Что делает эта процедура?</vt:lpstr>
      <vt:lpstr>Программирование на языке Python</vt:lpstr>
      <vt:lpstr>Что такое функция?</vt:lpstr>
      <vt:lpstr>Что такое функция?</vt:lpstr>
      <vt:lpstr>Сумма цифр числа</vt:lpstr>
      <vt:lpstr>Использование функций</vt:lpstr>
      <vt:lpstr>Задачи</vt:lpstr>
      <vt:lpstr>Задачи</vt:lpstr>
      <vt:lpstr>Как вернуть несколько значений?</vt:lpstr>
      <vt:lpstr>Задачи</vt:lpstr>
      <vt:lpstr>Задачи</vt:lpstr>
      <vt:lpstr>Логические функции</vt:lpstr>
      <vt:lpstr>Логические функции</vt:lpstr>
      <vt:lpstr>Функция: простое число или нет?</vt:lpstr>
      <vt:lpstr>Логические функции: использование</vt:lpstr>
      <vt:lpstr>Задачи</vt:lpstr>
      <vt:lpstr>Задачи</vt:lpstr>
      <vt:lpstr>Задачи</vt:lpstr>
    </vt:vector>
  </TitlesOfParts>
  <Company>163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(ПО)</dc:title>
  <dc:creator>kp</dc:creator>
  <cp:lastModifiedBy>Оля</cp:lastModifiedBy>
  <cp:revision>2018</cp:revision>
  <dcterms:created xsi:type="dcterms:W3CDTF">2007-01-31T19:13:48Z</dcterms:created>
  <dcterms:modified xsi:type="dcterms:W3CDTF">2020-04-16T05:36:49Z</dcterms:modified>
</cp:coreProperties>
</file>