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560" r:id="rId2"/>
    <p:sldId id="477" r:id="rId3"/>
    <p:sldId id="478" r:id="rId4"/>
    <p:sldId id="480" r:id="rId5"/>
    <p:sldId id="555" r:id="rId6"/>
    <p:sldId id="479" r:id="rId7"/>
    <p:sldId id="535" r:id="rId8"/>
    <p:sldId id="561" r:id="rId9"/>
    <p:sldId id="562" r:id="rId10"/>
    <p:sldId id="536" r:id="rId11"/>
    <p:sldId id="417" r:id="rId12"/>
    <p:sldId id="481" r:id="rId13"/>
    <p:sldId id="482" r:id="rId14"/>
    <p:sldId id="483" r:id="rId15"/>
    <p:sldId id="507" r:id="rId16"/>
    <p:sldId id="484" r:id="rId17"/>
    <p:sldId id="551" r:id="rId18"/>
    <p:sldId id="557" r:id="rId19"/>
    <p:sldId id="558" r:id="rId20"/>
    <p:sldId id="526" r:id="rId21"/>
    <p:sldId id="527" r:id="rId22"/>
  </p:sldIdLst>
  <p:sldSz cx="9144000" cy="6858000" type="screen4x3"/>
  <p:notesSz cx="6858000" cy="9144000"/>
  <p:custDataLst>
    <p:tags r:id="rId24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333399"/>
    <a:srgbClr val="99FF66"/>
    <a:srgbClr val="FFFF99"/>
    <a:srgbClr val="E6E6FF"/>
    <a:srgbClr val="008000"/>
    <a:srgbClr val="66FFFF"/>
    <a:srgbClr val="009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7" autoAdjust="0"/>
    <p:restoredTop sz="99386" autoAdjust="0"/>
  </p:normalViewPr>
  <p:slideViewPr>
    <p:cSldViewPr snapToGrid="0">
      <p:cViewPr>
        <p:scale>
          <a:sx n="75" d="100"/>
          <a:sy n="75" d="100"/>
        </p:scale>
        <p:origin x="-1188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0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5C41BE-301C-4BE5-8C0A-9011C3ABBD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4814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554A2-FFF9-4F8E-9372-6E781B64F1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9980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251" y="1760561"/>
            <a:ext cx="8652679" cy="1487606"/>
          </a:xfrm>
        </p:spPr>
        <p:txBody>
          <a:bodyPr/>
          <a:lstStyle>
            <a:lvl1pPr>
              <a:defRPr sz="7200" b="1">
                <a:solidFill>
                  <a:srgbClr val="33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8520" y="4626591"/>
            <a:ext cx="7608626" cy="1380698"/>
          </a:xfrm>
        </p:spPr>
        <p:txBody>
          <a:bodyPr/>
          <a:lstStyle>
            <a:lvl1pPr marL="0" indent="0" algn="ctr">
              <a:buNone/>
              <a:defRPr sz="4000" b="1"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611AD-E847-4F4A-BF2E-F14BA917FF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850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C6D2E-6797-446E-836D-23852D11462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867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5938" y="155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latin typeface="Arial" charset="0"/>
              </a:defRPr>
            </a:lvl1pPr>
          </a:lstStyle>
          <a:p>
            <a:pPr>
              <a:defRPr/>
            </a:pPr>
            <a:fld id="{4972F435-4D8E-41CA-9E24-0C29A49EBA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038" y="1760538"/>
            <a:ext cx="8653462" cy="1487487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Программирование на языке </a:t>
            </a:r>
            <a:r>
              <a:rPr lang="en-US" sz="6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Python</a:t>
            </a:r>
            <a:endParaRPr lang="ru-RU" sz="60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30213" y="4359275"/>
            <a:ext cx="8283575" cy="1381125"/>
          </a:xfrm>
        </p:spPr>
        <p:txBody>
          <a:bodyPr/>
          <a:lstStyle/>
          <a:p>
            <a:pPr marL="1257300" indent="-1257300"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000000"/>
                </a:solidFill>
              </a:rPr>
              <a:t>§ </a:t>
            </a:r>
            <a:r>
              <a:rPr lang="en-US" dirty="0" smtClean="0">
                <a:solidFill>
                  <a:srgbClr val="000000"/>
                </a:solidFill>
              </a:rPr>
              <a:t>5</a:t>
            </a:r>
            <a:r>
              <a:rPr lang="ru-RU" dirty="0" smtClean="0">
                <a:solidFill>
                  <a:srgbClr val="000000"/>
                </a:solidFill>
              </a:rPr>
              <a:t>8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 smtClean="0"/>
              <a:t>Циклы по переменной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9011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FD5B083-21D5-4E84-A8CE-E94CCBB2ACE7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Задачи</a:t>
            </a:r>
          </a:p>
        </p:txBody>
      </p:sp>
      <p:sp>
        <p:nvSpPr>
          <p:cNvPr id="10240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570EFF-8C0B-42D5-ACD4-AF29B64DAE8A}" type="slidenum">
              <a:rPr lang="ru-RU" altLang="ru-RU" smtClean="0"/>
              <a:pPr/>
              <a:t>10</a:t>
            </a:fld>
            <a:endParaRPr lang="ru-RU" altLang="ru-RU" smtClean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69888" y="809625"/>
            <a:ext cx="84201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30238" indent="-630238" eaLnBrk="1" hangingPunct="1">
              <a:spcBef>
                <a:spcPts val="1200"/>
              </a:spcBef>
              <a:defRPr/>
            </a:pPr>
            <a:r>
              <a:rPr lang="ru-RU" sz="2400" b="1" dirty="0">
                <a:solidFill>
                  <a:srgbClr val="3333FF"/>
                </a:solidFill>
                <a:latin typeface="Arial" pitchFamily="34" charset="0"/>
              </a:rPr>
              <a:t>«</a:t>
            </a:r>
            <a:r>
              <a:rPr lang="en-US" sz="2400" b="1" dirty="0">
                <a:solidFill>
                  <a:srgbClr val="3333FF"/>
                </a:solidFill>
                <a:latin typeface="Arial" pitchFamily="34" charset="0"/>
              </a:rPr>
              <a:t>C</a:t>
            </a:r>
            <a:r>
              <a:rPr lang="ru-RU" sz="2400" b="1" dirty="0">
                <a:solidFill>
                  <a:srgbClr val="3333FF"/>
                </a:solidFill>
                <a:latin typeface="Arial" pitchFamily="34" charset="0"/>
              </a:rPr>
              <a:t>»: </a:t>
            </a:r>
            <a:r>
              <a:rPr lang="ru-RU" sz="2400" dirty="0">
                <a:latin typeface="Arial" pitchFamily="34" charset="0"/>
              </a:rPr>
              <a:t>Ввести натуральное число N и вывести все натуральные числа, не превосходящие N и делящиеся на каждую из своих цифр.   </a:t>
            </a:r>
            <a:endParaRPr lang="en-US" sz="2400" dirty="0">
              <a:latin typeface="Arial" pitchFamily="34" charset="0"/>
            </a:endParaRPr>
          </a:p>
          <a:p>
            <a:pPr marL="714375" indent="-357188" eaLnBrk="1" hangingPunct="1">
              <a:defRPr/>
            </a:pP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Пример</a:t>
            </a:r>
            <a:r>
              <a:rPr lang="ru-RU" sz="2400" b="1" dirty="0">
                <a:latin typeface="Arial" pitchFamily="34" charset="0"/>
              </a:rPr>
              <a:t>:</a:t>
            </a:r>
          </a:p>
          <a:p>
            <a:pPr marL="714375"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Введите N:</a:t>
            </a:r>
          </a:p>
          <a:p>
            <a:pPr marL="714375"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15</a:t>
            </a:r>
          </a:p>
          <a:p>
            <a:pPr marL="714375"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1 2 3 4 5 6 7 8 9 11 12 15</a:t>
            </a:r>
          </a:p>
          <a:p>
            <a:pPr marL="714375" eaLnBrk="1" hangingPunct="1">
              <a:defRPr/>
            </a:pPr>
            <a:endParaRPr lang="en-US" sz="2400" b="1" dirty="0">
              <a:solidFill>
                <a:srgbClr val="3333FF"/>
              </a:solidFill>
              <a:latin typeface="Arial" pitchFamily="34" charset="0"/>
            </a:endParaRPr>
          </a:p>
          <a:p>
            <a:pPr marL="630238" indent="-630238" eaLnBrk="1" hangingPunct="1">
              <a:defRPr/>
            </a:pPr>
            <a:endParaRPr lang="ru-RU" sz="2400" b="1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038" y="1760538"/>
            <a:ext cx="8653462" cy="1487487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Программирование на языке </a:t>
            </a:r>
            <a:r>
              <a:rPr lang="en-US" sz="6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Python</a:t>
            </a:r>
            <a:endParaRPr lang="ru-RU" sz="60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85950" y="4359275"/>
            <a:ext cx="5372100" cy="1381125"/>
          </a:xfrm>
        </p:spPr>
        <p:txBody>
          <a:bodyPr/>
          <a:lstStyle/>
          <a:p>
            <a:pPr marL="1257300" indent="-1257300"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000000"/>
                </a:solidFill>
              </a:rPr>
              <a:t>§ </a:t>
            </a:r>
            <a:r>
              <a:rPr lang="en-US" dirty="0" smtClean="0">
                <a:solidFill>
                  <a:srgbClr val="000000"/>
                </a:solidFill>
              </a:rPr>
              <a:t>59.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 smtClean="0"/>
              <a:t>Процедуры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42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984CC8D-B286-48F1-8269-1D1FF2E880F9}" type="slidenum">
              <a:rPr lang="ru-RU" altLang="ru-RU" smtClean="0"/>
              <a:pPr/>
              <a:t>11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Зачем нужны процедуры?</a:t>
            </a:r>
          </a:p>
        </p:txBody>
      </p:sp>
      <p:sp>
        <p:nvSpPr>
          <p:cNvPr id="10445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BC010B6-7F87-4AD6-BFC6-A04905B8B00D}" type="slidenum">
              <a:rPr lang="ru-RU" altLang="ru-RU" smtClean="0"/>
              <a:pPr/>
              <a:t>12</a:t>
            </a:fld>
            <a:endParaRPr lang="ru-RU" altLang="ru-RU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433388" y="871538"/>
            <a:ext cx="5430837" cy="461962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print</a:t>
            </a:r>
            <a:r>
              <a:rPr lang="en-US" sz="2400" b="1" dirty="0">
                <a:solidFill>
                  <a:srgbClr val="0070C0"/>
                </a:solidFill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( 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"Ошибка программы"</a:t>
            </a:r>
            <a:r>
              <a:rPr lang="ru-RU" sz="2400" b="1" dirty="0"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)</a:t>
            </a:r>
            <a:endParaRPr lang="ru-RU" sz="2400" b="1" dirty="0">
              <a:solidFill>
                <a:srgbClr val="0095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 bwMode="auto">
          <a:xfrm>
            <a:off x="6380163" y="877888"/>
            <a:ext cx="1957387" cy="417512"/>
          </a:xfrm>
          <a:prstGeom prst="wedgeRoundRectCallout">
            <a:avLst>
              <a:gd name="adj1" fmla="val -66728"/>
              <a:gd name="adj2" fmla="val -2553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много раз!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959100" y="1997075"/>
            <a:ext cx="5676900" cy="830263"/>
          </a:xfrm>
          <a:prstGeom prst="rect">
            <a:avLst/>
          </a:prstGeom>
          <a:solidFill>
            <a:srgbClr val="E6E6FF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39688" indent="-39688" algn="just" eaLnBrk="1" hangingPunct="1"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def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Error():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39688" indent="-39688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"Ошибка программы"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59100" y="3027363"/>
            <a:ext cx="5694363" cy="1200150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n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int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(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input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() )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if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n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&lt;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0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:</a:t>
            </a:r>
          </a:p>
          <a:p>
            <a:pPr eaLnBrk="1" hangingPunct="1">
              <a:defRPr/>
            </a:pP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 Error()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 bwMode="auto">
          <a:xfrm>
            <a:off x="5567363" y="3733800"/>
            <a:ext cx="1992312" cy="714375"/>
          </a:xfrm>
          <a:prstGeom prst="wedgeRoundRectCallout">
            <a:avLst>
              <a:gd name="adj1" fmla="val -92933"/>
              <a:gd name="adj2" fmla="val -17971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вызов процедуры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Прямоугольник 6"/>
          <p:cNvSpPr>
            <a:spLocks noChangeArrowheads="1"/>
          </p:cNvSpPr>
          <p:nvPr/>
        </p:nvSpPr>
        <p:spPr bwMode="auto">
          <a:xfrm>
            <a:off x="390525" y="1492250"/>
            <a:ext cx="1970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333399"/>
                </a:solidFill>
              </a:rPr>
              <a:t>Процедура:</a:t>
            </a:r>
            <a:endParaRPr lang="ru-RU" altLang="ru-RU" b="1">
              <a:solidFill>
                <a:srgbClr val="333399"/>
              </a:solidFill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 bwMode="auto">
          <a:xfrm>
            <a:off x="511175" y="2090738"/>
            <a:ext cx="1992313" cy="714375"/>
          </a:xfrm>
          <a:prstGeom prst="wedgeRoundRectCallout">
            <a:avLst>
              <a:gd name="adj1" fmla="val 71529"/>
              <a:gd name="adj2" fmla="val -25590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2400" i="1" dirty="0">
                <a:solidFill>
                  <a:srgbClr val="0000FF"/>
                </a:solidFill>
              </a:rPr>
              <a:t>define</a:t>
            </a:r>
            <a:r>
              <a:rPr lang="en-US" sz="2400" i="1" dirty="0"/>
              <a:t> </a:t>
            </a:r>
            <a:r>
              <a:rPr lang="ru-RU" sz="2400" dirty="0"/>
              <a:t>определить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Что такое процедура?</a:t>
            </a:r>
          </a:p>
        </p:txBody>
      </p:sp>
      <p:sp>
        <p:nvSpPr>
          <p:cNvPr id="10547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466925E-5442-4B9D-A917-CDBD1C049CC9}" type="slidenum">
              <a:rPr lang="ru-RU" altLang="ru-RU" smtClean="0"/>
              <a:pPr/>
              <a:t>13</a:t>
            </a:fld>
            <a:endParaRPr lang="ru-RU" altLang="ru-RU" smtClean="0"/>
          </a:p>
        </p:txBody>
      </p:sp>
      <p:sp>
        <p:nvSpPr>
          <p:cNvPr id="87041" name="Rectangle 1"/>
          <p:cNvSpPr>
            <a:spLocks noChangeArrowheads="1"/>
          </p:cNvSpPr>
          <p:nvPr/>
        </p:nvSpPr>
        <p:spPr bwMode="auto">
          <a:xfrm>
            <a:off x="407988" y="868363"/>
            <a:ext cx="8391525" cy="831850"/>
          </a:xfrm>
          <a:prstGeom prst="rect">
            <a:avLst/>
          </a:prstGeom>
          <a:solidFill>
            <a:srgbClr val="E6E6FF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361950" indent="-361950">
              <a:defRPr/>
            </a:pPr>
            <a:r>
              <a:rPr lang="ru-RU" sz="2400" b="1" dirty="0">
                <a:solidFill>
                  <a:srgbClr val="333399"/>
                </a:solidFill>
                <a:latin typeface="+mn-lt"/>
                <a:ea typeface="Times New Roman" pitchFamily="18" charset="0"/>
                <a:cs typeface="Courier New" pitchFamily="49" charset="0"/>
              </a:rPr>
              <a:t>Процедура</a:t>
            </a:r>
            <a:r>
              <a:rPr lang="ru-RU" sz="2400" dirty="0">
                <a:latin typeface="+mn-lt"/>
                <a:ea typeface="Times New Roman" pitchFamily="18" charset="0"/>
                <a:cs typeface="Courier New" pitchFamily="49" charset="0"/>
              </a:rPr>
              <a:t> – вспомогательный алгоритм, который выполняет некоторые действия.</a:t>
            </a:r>
            <a:endParaRPr lang="ru-RU" sz="2400" dirty="0">
              <a:latin typeface="+mn-lt"/>
              <a:cs typeface="Courier New" pitchFamily="49" charset="0"/>
            </a:endParaRPr>
          </a:p>
        </p:txBody>
      </p:sp>
      <p:sp>
        <p:nvSpPr>
          <p:cNvPr id="75781" name="Прямоугольник 4"/>
          <p:cNvSpPr>
            <a:spLocks noChangeArrowheads="1"/>
          </p:cNvSpPr>
          <p:nvPr/>
        </p:nvSpPr>
        <p:spPr bwMode="auto">
          <a:xfrm>
            <a:off x="419100" y="1735138"/>
            <a:ext cx="8380413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200"/>
              </a:spcAft>
              <a:buFontTx/>
              <a:buChar char="•"/>
            </a:pPr>
            <a:r>
              <a:rPr lang="ru-RU" altLang="ru-RU" sz="240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текст (расшифровка) процедуры записывается </a:t>
            </a:r>
            <a:br>
              <a:rPr lang="ru-RU" altLang="ru-RU" sz="240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</a:br>
            <a:r>
              <a:rPr lang="ru-RU" altLang="ru-RU" sz="2400" b="1">
                <a:solidFill>
                  <a:srgbClr val="333399"/>
                </a:solidFill>
                <a:ea typeface="Times New Roman" pitchFamily="18" charset="0"/>
                <a:cs typeface="Courier New" pitchFamily="49" charset="0"/>
              </a:rPr>
              <a:t>до</a:t>
            </a:r>
            <a:r>
              <a:rPr lang="ru-RU" altLang="ru-RU" sz="240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её вызова в основной программе</a:t>
            </a:r>
            <a:endParaRPr lang="ru-RU" altLang="ru-RU" sz="2400" b="1">
              <a:solidFill>
                <a:srgbClr val="333399"/>
              </a:solidFill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spcAft>
                <a:spcPts val="1200"/>
              </a:spcAft>
              <a:buFontTx/>
              <a:buChar char="•"/>
            </a:pPr>
            <a:r>
              <a:rPr lang="ru-RU" altLang="ru-RU" sz="240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в программе может быть </a:t>
            </a:r>
            <a:r>
              <a:rPr lang="ru-RU" altLang="ru-RU" sz="2400" b="1">
                <a:solidFill>
                  <a:srgbClr val="333399"/>
                </a:solidFill>
                <a:ea typeface="Times New Roman" pitchFamily="18" charset="0"/>
                <a:cs typeface="Courier New" pitchFamily="49" charset="0"/>
              </a:rPr>
              <a:t>много процедур</a:t>
            </a:r>
          </a:p>
          <a:p>
            <a:pPr eaLnBrk="1" hangingPunct="1">
              <a:spcAft>
                <a:spcPts val="1200"/>
              </a:spcAft>
              <a:buFontTx/>
              <a:buChar char="•"/>
            </a:pPr>
            <a:r>
              <a:rPr lang="ru-RU" altLang="ru-RU" sz="240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чтобы процедура заработала, нужно </a:t>
            </a:r>
            <a:r>
              <a:rPr lang="ru-RU" altLang="ru-RU" sz="2400" b="1">
                <a:solidFill>
                  <a:srgbClr val="333399"/>
                </a:solidFill>
                <a:ea typeface="Times New Roman" pitchFamily="18" charset="0"/>
                <a:cs typeface="Courier New" pitchFamily="49" charset="0"/>
              </a:rPr>
              <a:t>вызвать</a:t>
            </a:r>
            <a:r>
              <a:rPr lang="ru-RU" altLang="ru-RU" sz="240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её по имени из основной программы или из другой процедуры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Процедура с параметрами</a:t>
            </a:r>
          </a:p>
        </p:txBody>
      </p:sp>
      <p:sp>
        <p:nvSpPr>
          <p:cNvPr id="10649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CA0386B-22BD-43D0-BF40-CCF875331CDD}" type="slidenum">
              <a:rPr lang="ru-RU" altLang="ru-RU" smtClean="0"/>
              <a:pPr/>
              <a:t>14</a:t>
            </a:fld>
            <a:endParaRPr lang="ru-RU" altLang="ru-RU" smtClean="0"/>
          </a:p>
        </p:txBody>
      </p:sp>
      <p:sp>
        <p:nvSpPr>
          <p:cNvPr id="106500" name="Прямоугольник 3"/>
          <p:cNvSpPr>
            <a:spLocks noChangeArrowheads="1"/>
          </p:cNvSpPr>
          <p:nvPr/>
        </p:nvSpPr>
        <p:spPr bwMode="auto">
          <a:xfrm>
            <a:off x="384175" y="803275"/>
            <a:ext cx="84788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i="1"/>
              <a:t>Задача</a:t>
            </a:r>
            <a:r>
              <a:rPr lang="ru-RU" altLang="ru-RU" sz="2400"/>
              <a:t>. Вывести на экран запись целого числа (0..255) в 8-битном двоичном коде. 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 bwMode="auto">
          <a:xfrm>
            <a:off x="5927725" y="1385888"/>
            <a:ext cx="1957388" cy="415925"/>
          </a:xfrm>
          <a:prstGeom prst="wedgeRoundRectCallout">
            <a:avLst>
              <a:gd name="adj1" fmla="val -37589"/>
              <a:gd name="adj2" fmla="val -106900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много раз!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806" name="Прямоугольник 5"/>
          <p:cNvSpPr>
            <a:spLocks noChangeArrowheads="1"/>
          </p:cNvSpPr>
          <p:nvPr/>
        </p:nvSpPr>
        <p:spPr bwMode="auto">
          <a:xfrm>
            <a:off x="384175" y="1633538"/>
            <a:ext cx="1773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333399"/>
                </a:solidFill>
                <a:ea typeface="Times New Roman" pitchFamily="18" charset="0"/>
                <a:cs typeface="Courier New" pitchFamily="49" charset="0"/>
              </a:rPr>
              <a:t>Алгоритм:</a:t>
            </a:r>
            <a:endParaRPr lang="ru-RU" altLang="ru-RU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5" name="Прямоугольник 9"/>
          <p:cNvSpPr>
            <a:spLocks noChangeArrowheads="1"/>
          </p:cNvSpPr>
          <p:nvPr/>
        </p:nvSpPr>
        <p:spPr bwMode="auto">
          <a:xfrm>
            <a:off x="777875" y="2141538"/>
            <a:ext cx="738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178</a:t>
            </a:r>
          </a:p>
        </p:txBody>
      </p:sp>
      <p:sp>
        <p:nvSpPr>
          <p:cNvPr id="16" name="Прямоугольник 10"/>
          <p:cNvSpPr>
            <a:spLocks noChangeArrowheads="1"/>
          </p:cNvSpPr>
          <p:nvPr/>
        </p:nvSpPr>
        <p:spPr bwMode="auto">
          <a:xfrm>
            <a:off x="1541463" y="2141538"/>
            <a:ext cx="488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</a:t>
            </a:r>
            <a:endParaRPr lang="ru-RU" altLang="ru-RU" sz="24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Прямоугольник 11"/>
          <p:cNvSpPr>
            <a:spLocks noChangeArrowheads="1"/>
          </p:cNvSpPr>
          <p:nvPr/>
        </p:nvSpPr>
        <p:spPr bwMode="auto">
          <a:xfrm>
            <a:off x="2047875" y="2141538"/>
            <a:ext cx="1843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10110010</a:t>
            </a:r>
            <a:r>
              <a:rPr lang="ru-RU" altLang="ru-RU" sz="2400" b="1" baseline="-25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76250" y="2636838"/>
            <a:ext cx="5187950" cy="663575"/>
            <a:chOff x="796" y="2336"/>
            <a:chExt cx="3268" cy="418"/>
          </a:xfrm>
        </p:grpSpPr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2974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Как вывести первую цифру</a:t>
              </a:r>
              <a:r>
                <a:rPr lang="en-US" sz="2400" dirty="0"/>
                <a:t>?</a:t>
              </a:r>
              <a:endParaRPr lang="ru-RU" sz="2400" dirty="0"/>
            </a:p>
          </p:txBody>
        </p:sp>
        <p:sp>
          <p:nvSpPr>
            <p:cNvPr id="106521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1" name="Прямоугольник 11"/>
          <p:cNvSpPr>
            <a:spLocks noChangeArrowheads="1"/>
          </p:cNvSpPr>
          <p:nvPr/>
        </p:nvSpPr>
        <p:spPr bwMode="auto">
          <a:xfrm>
            <a:off x="1847850" y="3454400"/>
            <a:ext cx="2960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7 </a:t>
            </a:r>
            <a:r>
              <a:rPr lang="en-US" altLang="ru-RU" sz="1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6 </a:t>
            </a:r>
            <a:r>
              <a:rPr lang="en-US" altLang="ru-RU" sz="11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 </a:t>
            </a:r>
            <a:r>
              <a:rPr lang="en-US" altLang="ru-RU" sz="11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 </a:t>
            </a:r>
            <a:r>
              <a:rPr lang="en-US" altLang="ru-RU" sz="16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3 </a:t>
            </a:r>
            <a:r>
              <a:rPr lang="en-US" altLang="ru-RU" sz="11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ru-RU" sz="11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ru-RU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12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ru-RU" altLang="ru-RU" b="1" baseline="-2500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Прямоугольник 11"/>
          <p:cNvSpPr>
            <a:spLocks noChangeArrowheads="1"/>
          </p:cNvSpPr>
          <p:nvPr/>
        </p:nvSpPr>
        <p:spPr bwMode="auto">
          <a:xfrm>
            <a:off x="1827213" y="3675063"/>
            <a:ext cx="307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ru-RU" altLang="ru-RU" sz="2400" b="1" baseline="-25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4846638" y="3343275"/>
            <a:ext cx="140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>
                <a:solidFill>
                  <a:srgbClr val="000000"/>
                </a:solidFill>
              </a:rPr>
              <a:t>разряды</a:t>
            </a:r>
            <a:endParaRPr lang="ru-RU" altLang="ru-RU"/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1152525" y="3675063"/>
            <a:ext cx="738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ru-RU" sz="24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:=</a:t>
            </a:r>
            <a:endParaRPr lang="ru-RU" altLang="ru-RU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25" name="Овал 24"/>
          <p:cNvSpPr>
            <a:spLocks noChangeArrowheads="1"/>
          </p:cNvSpPr>
          <p:nvPr/>
        </p:nvSpPr>
        <p:spPr bwMode="auto">
          <a:xfrm>
            <a:off x="1817688" y="3721100"/>
            <a:ext cx="400050" cy="398463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6" name="Скругленная прямоугольная выноска 25"/>
          <p:cNvSpPr/>
          <p:nvPr/>
        </p:nvSpPr>
        <p:spPr>
          <a:xfrm>
            <a:off x="814388" y="4516438"/>
            <a:ext cx="1708150" cy="511175"/>
          </a:xfrm>
          <a:prstGeom prst="wedgeRoundRectCallout">
            <a:avLst>
              <a:gd name="adj1" fmla="val 21606"/>
              <a:gd name="adj2" fmla="val -122694"/>
              <a:gd name="adj3" fmla="val 16667"/>
            </a:avLst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de-DE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 /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</a:t>
            </a:r>
            <a:r>
              <a:rPr lang="de-DE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de-DE" sz="2400" b="1" dirty="0">
                <a:solidFill>
                  <a:srgbClr val="0095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128</a:t>
            </a:r>
            <a:endParaRPr lang="ru-RU" dirty="0">
              <a:latin typeface="Arial" pitchFamily="34" charset="0"/>
            </a:endParaRPr>
          </a:p>
        </p:txBody>
      </p:sp>
      <p:sp>
        <p:nvSpPr>
          <p:cNvPr id="27" name="Левая фигурная скобка 26"/>
          <p:cNvSpPr>
            <a:spLocks/>
          </p:cNvSpPr>
          <p:nvPr/>
        </p:nvSpPr>
        <p:spPr bwMode="auto">
          <a:xfrm rot="-5400000">
            <a:off x="3336925" y="3084513"/>
            <a:ext cx="268288" cy="2265362"/>
          </a:xfrm>
          <a:prstGeom prst="leftBrace">
            <a:avLst>
              <a:gd name="adj1" fmla="val 52734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" name="Скругленная прямоугольная выноска 27"/>
          <p:cNvSpPr/>
          <p:nvPr/>
        </p:nvSpPr>
        <p:spPr>
          <a:xfrm>
            <a:off x="2792413" y="4516438"/>
            <a:ext cx="1517650" cy="511175"/>
          </a:xfrm>
          <a:prstGeom prst="wedgeRoundRectCallout">
            <a:avLst>
              <a:gd name="adj1" fmla="val -8970"/>
              <a:gd name="adj2" fmla="val -89819"/>
              <a:gd name="adj3" fmla="val 16667"/>
            </a:avLst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de-DE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 % </a:t>
            </a:r>
            <a:r>
              <a:rPr lang="de-DE" sz="2400" b="1" dirty="0">
                <a:solidFill>
                  <a:srgbClr val="0095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128</a:t>
            </a:r>
            <a:endParaRPr lang="ru-RU" dirty="0">
              <a:latin typeface="Arial" pitchFamily="34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76250" y="5359400"/>
            <a:ext cx="5187950" cy="663575"/>
            <a:chOff x="796" y="2336"/>
            <a:chExt cx="3268" cy="418"/>
          </a:xfrm>
        </p:grpSpPr>
        <p:sp>
          <p:nvSpPr>
            <p:cNvPr id="30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2974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Как вывести вторую цифру</a:t>
              </a:r>
              <a:r>
                <a:rPr lang="en-US" sz="2400" dirty="0"/>
                <a:t>?</a:t>
              </a:r>
              <a:endParaRPr lang="ru-RU" sz="2400" dirty="0"/>
            </a:p>
          </p:txBody>
        </p:sp>
        <p:sp>
          <p:nvSpPr>
            <p:cNvPr id="106519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33" name="Скругленная прямоугольная выноска 32"/>
          <p:cNvSpPr/>
          <p:nvPr/>
        </p:nvSpPr>
        <p:spPr>
          <a:xfrm>
            <a:off x="6186488" y="5440363"/>
            <a:ext cx="1708150" cy="511175"/>
          </a:xfrm>
          <a:prstGeom prst="wedgeRoundRectCallout">
            <a:avLst>
              <a:gd name="adj1" fmla="val -74215"/>
              <a:gd name="adj2" fmla="val -5404"/>
              <a:gd name="adj3" fmla="val 16667"/>
            </a:avLst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de-DE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// </a:t>
            </a:r>
            <a:r>
              <a:rPr lang="ru-RU" sz="2400" b="1" dirty="0">
                <a:solidFill>
                  <a:srgbClr val="0095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64</a:t>
            </a:r>
            <a:endParaRPr lang="ru-RU" dirty="0">
              <a:latin typeface="Arial" pitchFamily="34" charset="0"/>
            </a:endParaRPr>
          </a:p>
        </p:txBody>
      </p:sp>
      <p:sp>
        <p:nvSpPr>
          <p:cNvPr id="34" name="Полилиния 33"/>
          <p:cNvSpPr>
            <a:spLocks noChangeArrowheads="1"/>
          </p:cNvSpPr>
          <p:nvPr/>
        </p:nvSpPr>
        <p:spPr bwMode="auto">
          <a:xfrm>
            <a:off x="4324350" y="4622800"/>
            <a:ext cx="2087563" cy="968375"/>
          </a:xfrm>
          <a:custGeom>
            <a:avLst/>
            <a:gdLst>
              <a:gd name="T0" fmla="*/ 58589 w 2438400"/>
              <a:gd name="T1" fmla="*/ 959588 h 968702"/>
              <a:gd name="T2" fmla="*/ 32578 w 2438400"/>
              <a:gd name="T3" fmla="*/ 137086 h 968702"/>
              <a:gd name="T4" fmla="*/ 0 w 2438400"/>
              <a:gd name="T5" fmla="*/ 137085 h 968702"/>
              <a:gd name="T6" fmla="*/ 0 60000 65536"/>
              <a:gd name="T7" fmla="*/ 0 60000 65536"/>
              <a:gd name="T8" fmla="*/ 0 60000 65536"/>
              <a:gd name="T9" fmla="*/ 0 w 2438400"/>
              <a:gd name="T10" fmla="*/ 0 h 968702"/>
              <a:gd name="T11" fmla="*/ 2438400 w 2438400"/>
              <a:gd name="T12" fmla="*/ 968702 h 9687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38400" h="968702">
                <a:moveTo>
                  <a:pt x="2438400" y="968702"/>
                </a:moveTo>
                <a:cubicBezTo>
                  <a:pt x="2084551" y="647261"/>
                  <a:pt x="1762235" y="276772"/>
                  <a:pt x="1355835" y="138386"/>
                </a:cubicBezTo>
                <a:cubicBezTo>
                  <a:pt x="949435" y="0"/>
                  <a:pt x="206703" y="149771"/>
                  <a:pt x="0" y="138385"/>
                </a:cubicBezTo>
              </a:path>
            </a:pathLst>
          </a:custGeom>
          <a:noFill/>
          <a:ln w="19050" algn="ctr">
            <a:solidFill>
              <a:srgbClr val="0000FF"/>
            </a:solidFill>
            <a:round/>
            <a:headEnd type="triangle" w="med" len="lg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/>
      <p:bldP spid="15" grpId="0"/>
      <p:bldP spid="16" grpId="0"/>
      <p:bldP spid="17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33" grpId="0" animBg="1"/>
      <p:bldP spid="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Процедура с параметрами</a:t>
            </a:r>
          </a:p>
        </p:txBody>
      </p:sp>
      <p:sp>
        <p:nvSpPr>
          <p:cNvPr id="10752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3A149D7-D951-455C-88A5-DE46E0CBC5F3}" type="slidenum">
              <a:rPr lang="ru-RU" altLang="ru-RU" smtClean="0"/>
              <a:pPr/>
              <a:t>15</a:t>
            </a:fld>
            <a:endParaRPr lang="ru-RU" altLang="ru-RU" smtClean="0"/>
          </a:p>
        </p:txBody>
      </p:sp>
      <p:sp>
        <p:nvSpPr>
          <p:cNvPr id="107524" name="Прямоугольник 3"/>
          <p:cNvSpPr>
            <a:spLocks noChangeArrowheads="1"/>
          </p:cNvSpPr>
          <p:nvPr/>
        </p:nvSpPr>
        <p:spPr bwMode="auto">
          <a:xfrm>
            <a:off x="384175" y="803275"/>
            <a:ext cx="84788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i="1"/>
              <a:t>Задача</a:t>
            </a:r>
            <a:r>
              <a:rPr lang="ru-RU" altLang="ru-RU" sz="2400"/>
              <a:t>. Вывести на экран запись целого числа (0..255) в 8-битном двоичном коде. </a:t>
            </a:r>
          </a:p>
        </p:txBody>
      </p:sp>
      <p:sp>
        <p:nvSpPr>
          <p:cNvPr id="76806" name="Прямоугольник 5"/>
          <p:cNvSpPr>
            <a:spLocks noChangeArrowheads="1"/>
          </p:cNvSpPr>
          <p:nvPr/>
        </p:nvSpPr>
        <p:spPr bwMode="auto">
          <a:xfrm>
            <a:off x="384175" y="1560513"/>
            <a:ext cx="16303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333399"/>
                </a:solidFill>
                <a:ea typeface="Times New Roman" pitchFamily="18" charset="0"/>
                <a:cs typeface="Courier New" pitchFamily="49" charset="0"/>
              </a:rPr>
              <a:t>Решение:</a:t>
            </a:r>
            <a:endParaRPr lang="ru-RU" altLang="ru-RU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587375" y="2036763"/>
            <a:ext cx="3821113" cy="230822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k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128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99"/>
                </a:solidFill>
                <a:latin typeface="Courier New"/>
                <a:ea typeface="Times New Roman"/>
              </a:rPr>
              <a:t>while</a:t>
            </a:r>
            <a:r>
              <a:rPr lang="en-US" sz="2400" b="1" dirty="0">
                <a:latin typeface="Courier New"/>
                <a:ea typeface="Times New Roman"/>
              </a:rPr>
              <a:t> k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&gt;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en-US" sz="2400" b="1" dirty="0">
                <a:latin typeface="Courier New"/>
                <a:ea typeface="Times New Roman"/>
              </a:rPr>
              <a:t>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n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//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k, 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     end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"" </a:t>
            </a:r>
            <a:r>
              <a:rPr lang="en-US" sz="2400" b="1" dirty="0">
                <a:latin typeface="Courier New"/>
                <a:ea typeface="Times New Roman"/>
              </a:rPr>
              <a:t>)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ru-RU" sz="2400" b="1" dirty="0" err="1">
                <a:latin typeface="Courier New"/>
                <a:ea typeface="Times New Roman"/>
              </a:rPr>
              <a:t>n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n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%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k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</a:t>
            </a:r>
            <a:r>
              <a:rPr lang="ru-RU" sz="2400" b="1" dirty="0" err="1">
                <a:latin typeface="Courier New"/>
                <a:ea typeface="Times New Roman"/>
              </a:rPr>
              <a:t>k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k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//</a:t>
            </a:r>
            <a:r>
              <a:rPr lang="ru-RU" sz="2400" b="1" dirty="0">
                <a:solidFill>
                  <a:srgbClr val="00B0F0"/>
                </a:solidFill>
                <a:latin typeface="Calibri"/>
                <a:ea typeface="Times New Roman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endParaRPr lang="ru-RU" sz="2400" b="1" dirty="0">
              <a:latin typeface="Courier New"/>
              <a:ea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13325" y="1830388"/>
          <a:ext cx="39751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648"/>
                <a:gridCol w="1466226"/>
                <a:gridCol w="1466226"/>
              </a:tblGrid>
              <a:tr h="37525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k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вывод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FF"/>
                    </a:solidFill>
                  </a:tcPr>
                </a:tc>
              </a:tr>
              <a:tr h="37525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178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25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</a:tr>
              <a:tr h="37525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25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16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</a:tr>
              <a:tr h="37525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25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</a:tr>
              <a:tr h="37525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25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</a:tr>
              <a:tr h="37525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6839" name="Прямоугольник 9"/>
          <p:cNvSpPr>
            <a:spLocks noChangeArrowheads="1"/>
          </p:cNvSpPr>
          <p:nvPr/>
        </p:nvSpPr>
        <p:spPr bwMode="auto">
          <a:xfrm>
            <a:off x="1093788" y="4722813"/>
            <a:ext cx="736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178</a:t>
            </a:r>
          </a:p>
        </p:txBody>
      </p:sp>
      <p:sp>
        <p:nvSpPr>
          <p:cNvPr id="76840" name="Прямоугольник 10"/>
          <p:cNvSpPr>
            <a:spLocks noChangeArrowheads="1"/>
          </p:cNvSpPr>
          <p:nvPr/>
        </p:nvSpPr>
        <p:spPr bwMode="auto">
          <a:xfrm>
            <a:off x="1793875" y="4722813"/>
            <a:ext cx="488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</a:t>
            </a:r>
            <a:endParaRPr lang="ru-RU" altLang="ru-RU" sz="24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841" name="Прямоугольник 11"/>
          <p:cNvSpPr>
            <a:spLocks noChangeArrowheads="1"/>
          </p:cNvSpPr>
          <p:nvPr/>
        </p:nvSpPr>
        <p:spPr bwMode="auto">
          <a:xfrm>
            <a:off x="2195513" y="4722813"/>
            <a:ext cx="1658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10110010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54038" y="5378450"/>
            <a:ext cx="3429000" cy="936625"/>
            <a:chOff x="796" y="2336"/>
            <a:chExt cx="2160" cy="590"/>
          </a:xfrm>
        </p:grpSpPr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1866" cy="523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Результат зависит</a:t>
              </a:r>
              <a:r>
                <a:rPr lang="en-US" sz="2400" dirty="0"/>
                <a:t/>
              </a:r>
              <a:br>
                <a:rPr lang="en-US" sz="2400" dirty="0"/>
              </a:br>
              <a:r>
                <a:rPr lang="en-US" sz="2400" dirty="0"/>
                <a:t>  </a:t>
              </a:r>
              <a:r>
                <a:rPr lang="ru-RU" sz="2400" dirty="0"/>
                <a:t>от </a:t>
              </a:r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US" sz="2400" dirty="0"/>
                <a:t>!</a:t>
              </a:r>
              <a:endParaRPr lang="ru-RU" sz="2400" dirty="0"/>
            </a:p>
          </p:txBody>
        </p:sp>
        <p:sp>
          <p:nvSpPr>
            <p:cNvPr id="107571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5173663" y="2803525"/>
            <a:ext cx="3509962" cy="304800"/>
          </a:xfrm>
          <a:prstGeom prst="rect">
            <a:avLst/>
          </a:prstGeom>
          <a:solidFill>
            <a:srgbClr val="E6E6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5173663" y="3717925"/>
            <a:ext cx="3509962" cy="304800"/>
          </a:xfrm>
          <a:prstGeom prst="rect">
            <a:avLst/>
          </a:prstGeom>
          <a:solidFill>
            <a:srgbClr val="E6E6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5173663" y="4632325"/>
            <a:ext cx="3509962" cy="304800"/>
          </a:xfrm>
          <a:prstGeom prst="rect">
            <a:avLst/>
          </a:prstGeom>
          <a:solidFill>
            <a:srgbClr val="E6E6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5173663" y="5546725"/>
            <a:ext cx="3509962" cy="304800"/>
          </a:xfrm>
          <a:prstGeom prst="rect">
            <a:avLst/>
          </a:prstGeom>
          <a:solidFill>
            <a:srgbClr val="E6E6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5173663" y="3265488"/>
            <a:ext cx="3509962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5173663" y="4189413"/>
            <a:ext cx="3509962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5173663" y="5094288"/>
            <a:ext cx="3509962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5173663" y="6008688"/>
            <a:ext cx="3509962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8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76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76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76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/>
      <p:bldP spid="88065" grpId="0" animBg="1"/>
      <p:bldP spid="76839" grpId="0"/>
      <p:bldP spid="76840" grpId="0"/>
      <p:bldP spid="76841" grpId="0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Процедура с параметрами</a:t>
            </a:r>
          </a:p>
        </p:txBody>
      </p:sp>
      <p:sp>
        <p:nvSpPr>
          <p:cNvPr id="10854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E3903F2-3801-48B3-8481-3BDE37491B27}" type="slidenum">
              <a:rPr lang="ru-RU" altLang="ru-RU" smtClean="0"/>
              <a:pPr/>
              <a:t>16</a:t>
            </a:fld>
            <a:endParaRPr lang="ru-RU" altLang="ru-RU" smtClean="0"/>
          </a:p>
        </p:txBody>
      </p:sp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2132013" y="4595813"/>
            <a:ext cx="5597525" cy="446087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just" eaLnBrk="1" hangingPunct="1">
              <a:spcAft>
                <a:spcPts val="0"/>
              </a:spcAft>
              <a:defRPr/>
            </a:pPr>
            <a:r>
              <a:rPr lang="en-US" sz="2300" b="1" dirty="0" err="1">
                <a:latin typeface="Courier New"/>
                <a:ea typeface="Times New Roman"/>
              </a:rPr>
              <a:t>printBin</a:t>
            </a:r>
            <a:r>
              <a:rPr lang="en-US" sz="2300" b="1" dirty="0">
                <a:latin typeface="Courier New"/>
                <a:ea typeface="Times New Roman"/>
              </a:rPr>
              <a:t> ( </a:t>
            </a:r>
            <a:r>
              <a:rPr lang="en-US" sz="2300" b="1" dirty="0">
                <a:solidFill>
                  <a:srgbClr val="00B0F0"/>
                </a:solidFill>
                <a:latin typeface="Courier New"/>
                <a:ea typeface="Times New Roman"/>
              </a:rPr>
              <a:t>99</a:t>
            </a:r>
            <a:r>
              <a:rPr lang="en-US" sz="2300" b="1" dirty="0">
                <a:latin typeface="Courier New"/>
                <a:ea typeface="Times New Roman"/>
              </a:rPr>
              <a:t> )</a:t>
            </a:r>
            <a:endParaRPr lang="ru-RU" sz="2300" b="1" dirty="0">
              <a:latin typeface="Courier New"/>
              <a:ea typeface="Times New Roman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 bwMode="auto">
          <a:xfrm>
            <a:off x="5465763" y="4576763"/>
            <a:ext cx="3441700" cy="754062"/>
          </a:xfrm>
          <a:prstGeom prst="wedgeRoundRectCallout">
            <a:avLst>
              <a:gd name="adj1" fmla="val -76802"/>
              <a:gd name="adj2" fmla="val -17498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значение параметра</a:t>
            </a:r>
            <a:r>
              <a:rPr lang="en-US" sz="2400" dirty="0"/>
              <a:t> (</a:t>
            </a:r>
            <a:r>
              <a:rPr lang="ru-RU" sz="2400" b="1" dirty="0">
                <a:solidFill>
                  <a:srgbClr val="333399"/>
                </a:solidFill>
              </a:rPr>
              <a:t>аргумент</a:t>
            </a:r>
            <a:r>
              <a:rPr lang="en-US" sz="2400" dirty="0"/>
              <a:t>)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2132013" y="2130425"/>
            <a:ext cx="5597525" cy="2308225"/>
          </a:xfrm>
          <a:prstGeom prst="rect">
            <a:avLst/>
          </a:prstGeom>
          <a:solidFill>
            <a:srgbClr val="E6E6FF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solidFill>
                  <a:srgbClr val="000099"/>
                </a:solidFill>
                <a:latin typeface="Courier New"/>
                <a:ea typeface="Times New Roman"/>
              </a:rPr>
              <a:t>def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printBin</a:t>
            </a:r>
            <a:r>
              <a:rPr lang="ru-RU" sz="2400" b="1" dirty="0">
                <a:latin typeface="Courier New"/>
                <a:ea typeface="Times New Roman"/>
              </a:rPr>
              <a:t>(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n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):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k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128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0099"/>
                </a:solidFill>
                <a:latin typeface="Courier New"/>
                <a:ea typeface="Times New Roman"/>
              </a:rPr>
              <a:t>while</a:t>
            </a:r>
            <a:r>
              <a:rPr lang="en-US" sz="2400" b="1" dirty="0">
                <a:latin typeface="Courier New"/>
                <a:ea typeface="Times New Roman"/>
              </a:rPr>
              <a:t> k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&gt;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en-US" sz="2400" b="1" dirty="0">
                <a:latin typeface="Courier New"/>
                <a:ea typeface="Times New Roman"/>
              </a:rPr>
              <a:t>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n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//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k, end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""</a:t>
            </a:r>
            <a:r>
              <a:rPr lang="ru-RU" sz="2400" b="1" dirty="0">
                <a:solidFill>
                  <a:srgbClr val="C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)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</a:t>
            </a:r>
            <a:r>
              <a:rPr lang="ru-RU" sz="2400" b="1" dirty="0" err="1">
                <a:latin typeface="Courier New"/>
                <a:ea typeface="Times New Roman"/>
              </a:rPr>
              <a:t>n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n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%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k</a:t>
            </a:r>
            <a:r>
              <a:rPr lang="ru-RU" sz="2400" b="1" dirty="0">
                <a:latin typeface="Courier New"/>
                <a:ea typeface="Times New Roman"/>
              </a:rPr>
              <a:t>;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  </a:t>
            </a:r>
            <a:r>
              <a:rPr lang="ru-RU" sz="2400" b="1" dirty="0" err="1">
                <a:latin typeface="Courier New"/>
                <a:ea typeface="Times New Roman"/>
              </a:rPr>
              <a:t>k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k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//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69938" y="857250"/>
            <a:ext cx="5521325" cy="919163"/>
          </a:xfrm>
          <a:prstGeom prst="wedgeRoundRectCallout">
            <a:avLst>
              <a:gd name="adj1" fmla="val 25267"/>
              <a:gd name="adj2" fmla="val 78453"/>
              <a:gd name="adj3" fmla="val 16667"/>
            </a:avLst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333399"/>
                </a:solidFill>
                <a:latin typeface="+mn-lt"/>
                <a:ea typeface="Times New Roman" pitchFamily="18" charset="0"/>
                <a:cs typeface="Courier New" pitchFamily="49" charset="0"/>
              </a:rPr>
              <a:t>Параметры</a:t>
            </a:r>
            <a:r>
              <a:rPr lang="ru-RU" sz="2400" dirty="0">
                <a:latin typeface="+mn-lt"/>
                <a:ea typeface="Times New Roman" pitchFamily="18" charset="0"/>
                <a:cs typeface="Courier New" pitchFamily="49" charset="0"/>
              </a:rPr>
              <a:t> – данные, изменяющие работу процедуры.</a:t>
            </a:r>
            <a:endParaRPr lang="ru-RU" sz="2400" dirty="0">
              <a:latin typeface="+mn-lt"/>
              <a:cs typeface="Courier New" pitchFamily="49" charset="0"/>
            </a:endParaRPr>
          </a:p>
        </p:txBody>
      </p:sp>
      <p:sp>
        <p:nvSpPr>
          <p:cNvPr id="77832" name="Левая фигурная скобка 8"/>
          <p:cNvSpPr>
            <a:spLocks/>
          </p:cNvSpPr>
          <p:nvPr/>
        </p:nvSpPr>
        <p:spPr bwMode="auto">
          <a:xfrm rot="5400000" flipV="1">
            <a:off x="4854575" y="1773238"/>
            <a:ext cx="193675" cy="679450"/>
          </a:xfrm>
          <a:prstGeom prst="leftBrace">
            <a:avLst>
              <a:gd name="adj1" fmla="val 58584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" name="Скругленная прямоугольная выноска 9"/>
          <p:cNvSpPr/>
          <p:nvPr/>
        </p:nvSpPr>
        <p:spPr bwMode="auto">
          <a:xfrm>
            <a:off x="144463" y="2803525"/>
            <a:ext cx="2146300" cy="923925"/>
          </a:xfrm>
          <a:prstGeom prst="wedgeRoundRectCallout">
            <a:avLst>
              <a:gd name="adj1" fmla="val 62396"/>
              <a:gd name="adj2" fmla="val -57572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локальная переменная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719138" y="5553075"/>
            <a:ext cx="5856287" cy="830263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solidFill>
                  <a:srgbClr val="0000FF"/>
                </a:solidFill>
                <a:latin typeface="Courier New"/>
                <a:ea typeface="Times New Roman"/>
              </a:rPr>
              <a:t>def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printSred</a:t>
            </a:r>
            <a:r>
              <a:rPr lang="ru-RU" sz="2400" b="1" dirty="0">
                <a:latin typeface="Courier New"/>
                <a:ea typeface="Times New Roman"/>
              </a:rPr>
              <a:t>( </a:t>
            </a:r>
            <a:r>
              <a:rPr lang="ru-RU" sz="2400" b="1" dirty="0" err="1">
                <a:latin typeface="Courier New"/>
                <a:ea typeface="Times New Roman"/>
              </a:rPr>
              <a:t>a</a:t>
            </a:r>
            <a:r>
              <a:rPr lang="ru-RU" sz="2400" b="1" dirty="0">
                <a:latin typeface="Courier New"/>
                <a:ea typeface="Times New Roman"/>
              </a:rPr>
              <a:t>, </a:t>
            </a:r>
            <a:r>
              <a:rPr lang="ru-RU" sz="2400" b="1" dirty="0" err="1">
                <a:latin typeface="Courier New"/>
                <a:ea typeface="Times New Roman"/>
              </a:rPr>
              <a:t>b</a:t>
            </a:r>
            <a:r>
              <a:rPr lang="ru-RU" sz="2400" b="1" dirty="0">
                <a:latin typeface="Courier New"/>
                <a:ea typeface="Times New Roman"/>
              </a:rPr>
              <a:t> ):</a:t>
            </a:r>
          </a:p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</a:t>
            </a: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( (</a:t>
            </a:r>
            <a:r>
              <a:rPr lang="ru-RU" sz="2400" b="1" dirty="0" err="1">
                <a:latin typeface="Courier New"/>
                <a:ea typeface="Times New Roman"/>
              </a:rPr>
              <a:t>a</a:t>
            </a:r>
            <a:r>
              <a:rPr lang="ru-RU" sz="2400" b="1" dirty="0">
                <a:latin typeface="Courier New"/>
                <a:ea typeface="Times New Roman"/>
              </a:rPr>
              <a:t> + </a:t>
            </a:r>
            <a:r>
              <a:rPr lang="ru-RU" sz="2400" b="1" dirty="0" err="1">
                <a:latin typeface="Courier New"/>
                <a:ea typeface="Times New Roman"/>
              </a:rPr>
              <a:t>b</a:t>
            </a:r>
            <a:r>
              <a:rPr lang="ru-RU" sz="2400" b="1" dirty="0">
                <a:latin typeface="Courier New"/>
                <a:ea typeface="Times New Roman"/>
              </a:rPr>
              <a:t>)/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2 </a:t>
            </a:r>
            <a:r>
              <a:rPr lang="ru-RU" sz="2400" b="1" dirty="0">
                <a:latin typeface="Courier New"/>
                <a:ea typeface="Times New Roman"/>
              </a:rPr>
              <a:t>)</a:t>
            </a:r>
          </a:p>
        </p:txBody>
      </p:sp>
      <p:sp>
        <p:nvSpPr>
          <p:cNvPr id="12" name="Прямоугольник 5"/>
          <p:cNvSpPr>
            <a:spLocks noChangeArrowheads="1"/>
          </p:cNvSpPr>
          <p:nvPr/>
        </p:nvSpPr>
        <p:spPr bwMode="auto">
          <a:xfrm>
            <a:off x="361950" y="5065713"/>
            <a:ext cx="3813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333399"/>
                </a:solidFill>
                <a:ea typeface="Times New Roman" pitchFamily="18" charset="0"/>
                <a:cs typeface="Courier New" pitchFamily="49" charset="0"/>
              </a:rPr>
              <a:t>Несколько параметров:</a:t>
            </a:r>
            <a:endParaRPr lang="ru-RU" altLang="ru-RU"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9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89" grpId="0" animBg="1"/>
      <p:bldP spid="5" grpId="0" animBg="1"/>
      <p:bldP spid="89090" grpId="0" animBg="1"/>
      <p:bldP spid="8" grpId="0" animBg="1"/>
      <p:bldP spid="77832" grpId="0" animBg="1"/>
      <p:bldP spid="10" grpId="0" animBg="1"/>
      <p:bldP spid="11" grpId="0" animBg="1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Локальные и глобальные переменные</a:t>
            </a:r>
          </a:p>
        </p:txBody>
      </p:sp>
      <p:sp>
        <p:nvSpPr>
          <p:cNvPr id="10957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8F73FF9-33FF-48A3-A9A3-96EF622234F3}" type="slidenum">
              <a:rPr lang="ru-RU" altLang="ru-RU" smtClean="0"/>
              <a:pPr/>
              <a:t>17</a:t>
            </a:fld>
            <a:endParaRPr lang="ru-RU" altLang="ru-RU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54313" y="903288"/>
            <a:ext cx="3375025" cy="267811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 algn="just">
              <a:defRPr/>
            </a:pP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5</a:t>
            </a:r>
            <a:endParaRPr lang="ru-RU" sz="2800" dirty="0">
              <a:latin typeface="Arial" pitchFamily="34" charset="0"/>
            </a:endParaRPr>
          </a:p>
          <a:p>
            <a:pPr indent="90488" algn="just">
              <a:defRPr/>
            </a:pPr>
            <a:r>
              <a:rPr lang="ru-RU" sz="2800" b="1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def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qq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():</a:t>
            </a:r>
            <a:endParaRPr lang="en-US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endParaRPr lang="ru-RU" sz="2800" dirty="0">
              <a:latin typeface="Arial" pitchFamily="34" charset="0"/>
            </a:endParaRPr>
          </a:p>
          <a:p>
            <a:pPr indent="90488" algn="just">
              <a:defRPr/>
            </a:pP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ru-RU" sz="28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</a:t>
            </a: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</a:t>
            </a:r>
            <a:endParaRPr lang="ru-RU" sz="2800" dirty="0">
              <a:latin typeface="Arial" pitchFamily="34" charset="0"/>
            </a:endParaRPr>
          </a:p>
          <a:p>
            <a:pPr indent="90488" algn="just">
              <a:defRPr/>
            </a:pP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qq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</a:t>
            </a:r>
            <a:endParaRPr lang="en-US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ru-RU" sz="28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</a:t>
            </a: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</a:t>
            </a:r>
            <a:endParaRPr lang="ru-RU" sz="2800" dirty="0">
              <a:latin typeface="Arial" pitchFamily="34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 bwMode="auto">
          <a:xfrm>
            <a:off x="415925" y="941388"/>
            <a:ext cx="2146300" cy="923925"/>
          </a:xfrm>
          <a:prstGeom prst="wedgeRoundRectCallout">
            <a:avLst>
              <a:gd name="adj1" fmla="val 67975"/>
              <a:gd name="adj2" fmla="val -19868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глобальная переменная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 bwMode="auto">
          <a:xfrm>
            <a:off x="415925" y="1954213"/>
            <a:ext cx="2146300" cy="923925"/>
          </a:xfrm>
          <a:prstGeom prst="wedgeRoundRectCallout">
            <a:avLst>
              <a:gd name="adj1" fmla="val 82175"/>
              <a:gd name="adj2" fmla="val -38721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локальная переменная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5783263" y="2205038"/>
            <a:ext cx="660400" cy="385762"/>
          </a:xfrm>
          <a:prstGeom prst="wedgeRoundRectCallout">
            <a:avLst>
              <a:gd name="adj1" fmla="val -85703"/>
              <a:gd name="adj2" fmla="val 13120"/>
              <a:gd name="adj3" fmla="val 16667"/>
            </a:avLst>
          </a:prstGeom>
          <a:solidFill>
            <a:srgbClr val="99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720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1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 bwMode="auto">
          <a:xfrm>
            <a:off x="5337175" y="3074988"/>
            <a:ext cx="660400" cy="387350"/>
          </a:xfrm>
          <a:prstGeom prst="wedgeRoundRectCallout">
            <a:avLst>
              <a:gd name="adj1" fmla="val -85703"/>
              <a:gd name="adj2" fmla="val 13120"/>
              <a:gd name="adj3" fmla="val 16667"/>
            </a:avLst>
          </a:prstGeom>
          <a:solidFill>
            <a:srgbClr val="99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720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5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31825" y="3810000"/>
            <a:ext cx="3373438" cy="1816100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 algn="just">
              <a:defRPr/>
            </a:pP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5</a:t>
            </a:r>
            <a:endParaRPr lang="ru-RU" sz="2800" dirty="0">
              <a:latin typeface="Arial" pitchFamily="34" charset="0"/>
            </a:endParaRPr>
          </a:p>
          <a:p>
            <a:pPr indent="90488" algn="just">
              <a:defRPr/>
            </a:pPr>
            <a:r>
              <a:rPr lang="ru-RU" sz="2800" b="1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def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qq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():</a:t>
            </a:r>
            <a:endParaRPr lang="en-US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ru-RU" sz="28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</a:t>
            </a: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</a:t>
            </a:r>
            <a:endParaRPr lang="ru-RU" sz="2800" dirty="0">
              <a:latin typeface="Arial" pitchFamily="34" charset="0"/>
            </a:endParaRPr>
          </a:p>
          <a:p>
            <a:pPr indent="90488" algn="just">
              <a:defRPr/>
            </a:pP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qq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</a:t>
            </a:r>
            <a:endParaRPr lang="en-US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 bwMode="auto">
          <a:xfrm>
            <a:off x="3116263" y="4273550"/>
            <a:ext cx="660400" cy="385763"/>
          </a:xfrm>
          <a:prstGeom prst="wedgeRoundRectCallout">
            <a:avLst>
              <a:gd name="adj1" fmla="val -64296"/>
              <a:gd name="adj2" fmla="val 97726"/>
              <a:gd name="adj3" fmla="val 16667"/>
            </a:avLst>
          </a:prstGeom>
          <a:solidFill>
            <a:srgbClr val="99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720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5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343400" y="3767138"/>
            <a:ext cx="3375025" cy="267652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 algn="just">
              <a:defRPr/>
            </a:pP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5</a:t>
            </a:r>
            <a:endParaRPr lang="ru-RU" sz="2800" dirty="0">
              <a:latin typeface="Arial" pitchFamily="34" charset="0"/>
            </a:endParaRPr>
          </a:p>
          <a:p>
            <a:pPr indent="90488" algn="just">
              <a:defRPr/>
            </a:pPr>
            <a:r>
              <a:rPr lang="ru-RU" sz="2800" b="1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def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qq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():</a:t>
            </a:r>
            <a:endParaRPr lang="en-US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global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a</a:t>
            </a:r>
          </a:p>
          <a:p>
            <a:pPr indent="90488" algn="just"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endParaRPr lang="ru-RU" sz="2800" dirty="0">
              <a:latin typeface="Arial" pitchFamily="34" charset="0"/>
            </a:endParaRPr>
          </a:p>
          <a:p>
            <a:pPr indent="90488" algn="just">
              <a:defRPr/>
            </a:pP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qq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</a:t>
            </a:r>
            <a:endParaRPr lang="en-US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ru-RU" sz="28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</a:t>
            </a: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</a:t>
            </a:r>
            <a:endParaRPr lang="ru-RU" sz="2800" dirty="0">
              <a:latin typeface="Arial" pitchFamily="34" charset="0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 bwMode="auto">
          <a:xfrm>
            <a:off x="6904038" y="5949950"/>
            <a:ext cx="661987" cy="385763"/>
          </a:xfrm>
          <a:prstGeom prst="wedgeRoundRectCallout">
            <a:avLst>
              <a:gd name="adj1" fmla="val -85703"/>
              <a:gd name="adj2" fmla="val 13120"/>
              <a:gd name="adj3" fmla="val 16667"/>
            </a:avLst>
          </a:prstGeom>
          <a:solidFill>
            <a:srgbClr val="99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720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1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849813" y="4659313"/>
            <a:ext cx="1903412" cy="4318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global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</a:t>
            </a:r>
            <a:endParaRPr lang="ru-RU" altLang="ru-RU"/>
          </a:p>
        </p:txBody>
      </p:sp>
      <p:sp>
        <p:nvSpPr>
          <p:cNvPr id="15" name="Скругленная прямоугольная выноска 14"/>
          <p:cNvSpPr/>
          <p:nvPr/>
        </p:nvSpPr>
        <p:spPr bwMode="auto">
          <a:xfrm>
            <a:off x="6731000" y="3386138"/>
            <a:ext cx="2146300" cy="1136650"/>
          </a:xfrm>
          <a:prstGeom prst="wedgeRoundRectCallout">
            <a:avLst>
              <a:gd name="adj1" fmla="val -67951"/>
              <a:gd name="adj2" fmla="val 64963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работаем с</a:t>
            </a:r>
            <a:endParaRPr lang="en-US" sz="2400" dirty="0"/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глобальной переменной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Неправильная процедура</a:t>
            </a:r>
          </a:p>
        </p:txBody>
      </p:sp>
      <p:sp>
        <p:nvSpPr>
          <p:cNvPr id="11059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62357C9-2480-48EE-9A44-8E575A2E6BC0}" type="slidenum">
              <a:rPr lang="ru-RU" altLang="ru-RU" smtClean="0"/>
              <a:pPr/>
              <a:t>18</a:t>
            </a:fld>
            <a:endParaRPr lang="ru-RU" altLang="ru-RU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93713" y="979488"/>
            <a:ext cx="3375025" cy="181451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 algn="just"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5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 y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</a:t>
            </a:r>
            <a:endParaRPr lang="ru-RU" sz="2800" dirty="0">
              <a:latin typeface="Arial" pitchFamily="34" charset="0"/>
            </a:endParaRPr>
          </a:p>
          <a:p>
            <a:pPr indent="90488" algn="just">
              <a:defRPr/>
            </a:pPr>
            <a:r>
              <a:rPr lang="ru-RU" sz="2800" b="1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def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xSum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():</a:t>
            </a:r>
            <a:endParaRPr lang="en-US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ru-RU" sz="28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</a:t>
            </a:r>
            <a:r>
              <a:rPr lang="en-US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x+y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</a:t>
            </a:r>
            <a:endParaRPr lang="ru-RU" sz="2800" dirty="0">
              <a:latin typeface="Arial" pitchFamily="34" charset="0"/>
            </a:endParaRPr>
          </a:p>
          <a:p>
            <a:pPr indent="90488" algn="just">
              <a:defRPr/>
            </a:pPr>
            <a:r>
              <a:rPr lang="en-US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xSum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</a:t>
            </a:r>
            <a:endParaRPr lang="en-US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grpSp>
        <p:nvGrpSpPr>
          <p:cNvPr id="110597" name="Group 7"/>
          <p:cNvGrpSpPr>
            <a:grpSpLocks/>
          </p:cNvGrpSpPr>
          <p:nvPr/>
        </p:nvGrpSpPr>
        <p:grpSpPr bwMode="auto">
          <a:xfrm>
            <a:off x="4210050" y="965200"/>
            <a:ext cx="2520950" cy="663575"/>
            <a:chOff x="796" y="2336"/>
            <a:chExt cx="1588" cy="418"/>
          </a:xfrm>
        </p:grpSpPr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1294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Что плохо</a:t>
              </a:r>
              <a:r>
                <a:rPr lang="en-US" sz="2400" dirty="0"/>
                <a:t>?</a:t>
              </a:r>
              <a:endParaRPr lang="ru-RU" sz="2400" dirty="0"/>
            </a:p>
          </p:txBody>
        </p:sp>
        <p:sp>
          <p:nvSpPr>
            <p:cNvPr id="110612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4465638" y="1860550"/>
            <a:ext cx="3632200" cy="954088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indent="90488" algn="just">
              <a:defRPr/>
            </a:pPr>
            <a:r>
              <a:rPr lang="ru-RU" sz="2800" b="1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def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xSum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():</a:t>
            </a:r>
            <a:endParaRPr lang="en-US" sz="28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ru-RU" sz="28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ru-RU" sz="2800" b="1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x+y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</a:t>
            </a:r>
            <a:endParaRPr lang="ru-RU" sz="28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90550" y="1493838"/>
            <a:ext cx="3206750" cy="9048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/>
          <a:lstStyle>
            <a:lvl1pPr indent="904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endParaRPr lang="en-US" altLang="ru-RU" sz="2800" b="1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101725" y="3141663"/>
            <a:ext cx="824071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arenR"/>
            </a:pPr>
            <a:r>
              <a:rPr lang="ru-RU" altLang="ru-RU" sz="2400">
                <a:solidFill>
                  <a:srgbClr val="000000"/>
                </a:solidFill>
              </a:rPr>
              <a:t>процедура связана с глобальными переменными,  нельзя перенести в другую программу</a:t>
            </a:r>
          </a:p>
          <a:p>
            <a:pPr eaLnBrk="1" hangingPunct="1">
              <a:buFontTx/>
              <a:buAutoNum type="arabicParenR"/>
            </a:pPr>
            <a:r>
              <a:rPr lang="ru-RU" altLang="ru-RU" sz="2400">
                <a:solidFill>
                  <a:srgbClr val="000000"/>
                </a:solidFill>
              </a:rPr>
              <a:t>печатает только сумму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altLang="ru-RU" sz="2400">
                <a:solidFill>
                  <a:srgbClr val="000000"/>
                </a:solidFill>
              </a:rPr>
              <a:t> </a:t>
            </a:r>
            <a:r>
              <a:rPr lang="ru-RU" altLang="ru-RU" sz="2400">
                <a:solidFill>
                  <a:srgbClr val="000000"/>
                </a:solidFill>
              </a:rPr>
              <a:t>и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altLang="ru-RU" sz="2400">
                <a:solidFill>
                  <a:srgbClr val="000000"/>
                </a:solidFill>
              </a:rPr>
              <a:t>, </a:t>
            </a:r>
            <a:r>
              <a:rPr lang="ru-RU" altLang="ru-RU" sz="2400">
                <a:solidFill>
                  <a:srgbClr val="000000"/>
                </a:solidFill>
              </a:rPr>
              <a:t>нельзя напечатать сумму других переменных или сумму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x*y</a:t>
            </a:r>
            <a:r>
              <a:rPr lang="en-US" altLang="ru-RU" sz="2400">
                <a:solidFill>
                  <a:srgbClr val="000000"/>
                </a:solidFill>
              </a:rPr>
              <a:t> </a:t>
            </a:r>
            <a:r>
              <a:rPr lang="ru-RU" altLang="ru-RU" sz="2400">
                <a:solidFill>
                  <a:srgbClr val="000000"/>
                </a:solidFill>
              </a:rPr>
              <a:t>и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3x</a:t>
            </a:r>
            <a:endParaRPr lang="ru-RU" altLang="ru-RU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>
            <a:off x="1022350" y="1420813"/>
            <a:ext cx="5586413" cy="1355725"/>
          </a:xfrm>
          <a:custGeom>
            <a:avLst/>
            <a:gdLst>
              <a:gd name="T0" fmla="*/ 5591077 w 5585988"/>
              <a:gd name="T1" fmla="*/ 1138951 h 1355002"/>
              <a:gd name="T2" fmla="*/ 0 w 5585988"/>
              <a:gd name="T3" fmla="*/ 0 h 1355002"/>
              <a:gd name="T4" fmla="*/ 0 60000 65536"/>
              <a:gd name="T5" fmla="*/ 0 60000 65536"/>
              <a:gd name="T6" fmla="*/ 0 w 5585988"/>
              <a:gd name="T7" fmla="*/ 0 h 1355002"/>
              <a:gd name="T8" fmla="*/ 5585988 w 5585988"/>
              <a:gd name="T9" fmla="*/ 1355002 h 1355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5988" h="1355002">
                <a:moveTo>
                  <a:pt x="5585988" y="1131683"/>
                </a:moveTo>
                <a:cubicBezTo>
                  <a:pt x="3977489" y="528119"/>
                  <a:pt x="1508910" y="1355002"/>
                  <a:pt x="0" y="0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>
            <a:off x="2109788" y="1420813"/>
            <a:ext cx="5068887" cy="1241425"/>
          </a:xfrm>
          <a:custGeom>
            <a:avLst/>
            <a:gdLst>
              <a:gd name="T0" fmla="*/ 1580349 w 5585988"/>
              <a:gd name="T1" fmla="*/ 362314 h 1355002"/>
              <a:gd name="T2" fmla="*/ 0 w 5585988"/>
              <a:gd name="T3" fmla="*/ 0 h 1355002"/>
              <a:gd name="T4" fmla="*/ 0 60000 65536"/>
              <a:gd name="T5" fmla="*/ 0 60000 65536"/>
              <a:gd name="T6" fmla="*/ 0 w 5585988"/>
              <a:gd name="T7" fmla="*/ 0 h 1355002"/>
              <a:gd name="T8" fmla="*/ 5585988 w 5585988"/>
              <a:gd name="T9" fmla="*/ 1355002 h 1355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5988" h="1355002">
                <a:moveTo>
                  <a:pt x="5585988" y="1131683"/>
                </a:moveTo>
                <a:cubicBezTo>
                  <a:pt x="3977489" y="528119"/>
                  <a:pt x="1508910" y="1355002"/>
                  <a:pt x="0" y="0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69925" y="4730750"/>
            <a:ext cx="3222625" cy="663575"/>
            <a:chOff x="796" y="2336"/>
            <a:chExt cx="2030" cy="418"/>
          </a:xfrm>
        </p:grpSpPr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1736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 Как исправить</a:t>
              </a:r>
              <a:r>
                <a:rPr lang="en-US" sz="2400" dirty="0"/>
                <a:t>?</a:t>
              </a:r>
              <a:endParaRPr lang="ru-RU" sz="2400" dirty="0"/>
            </a:p>
          </p:txBody>
        </p:sp>
        <p:sp>
          <p:nvSpPr>
            <p:cNvPr id="110610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7" name="Умножение 16"/>
          <p:cNvSpPr/>
          <p:nvPr/>
        </p:nvSpPr>
        <p:spPr bwMode="auto">
          <a:xfrm>
            <a:off x="3640138" y="1801813"/>
            <a:ext cx="841375" cy="841375"/>
          </a:xfrm>
          <a:prstGeom prst="mathMultiply">
            <a:avLst>
              <a:gd name="adj1" fmla="val 5240"/>
            </a:avLst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8" name="Скругленная прямоугольная выноска 17"/>
          <p:cNvSpPr/>
          <p:nvPr/>
        </p:nvSpPr>
        <p:spPr bwMode="auto">
          <a:xfrm>
            <a:off x="4549775" y="4789488"/>
            <a:ext cx="2647950" cy="1136650"/>
          </a:xfrm>
          <a:prstGeom prst="wedgeRoundRectCallout">
            <a:avLst>
              <a:gd name="adj1" fmla="val -80184"/>
              <a:gd name="adj2" fmla="val -25042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передавать данные через параметры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5" name="Группа 37"/>
          <p:cNvGrpSpPr>
            <a:grpSpLocks/>
          </p:cNvGrpSpPr>
          <p:nvPr/>
        </p:nvGrpSpPr>
        <p:grpSpPr bwMode="auto">
          <a:xfrm>
            <a:off x="517525" y="3109913"/>
            <a:ext cx="561975" cy="561975"/>
            <a:chOff x="473725" y="4494882"/>
            <a:chExt cx="561861" cy="561861"/>
          </a:xfrm>
        </p:grpSpPr>
        <p:sp>
          <p:nvSpPr>
            <p:cNvPr id="110607" name="Овал 35"/>
            <p:cNvSpPr>
              <a:spLocks noChangeArrowheads="1"/>
            </p:cNvSpPr>
            <p:nvPr/>
          </p:nvSpPr>
          <p:spPr bwMode="auto">
            <a:xfrm>
              <a:off x="473725" y="4494882"/>
              <a:ext cx="561861" cy="56186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1" name="Крест 36"/>
            <p:cNvSpPr>
              <a:spLocks noChangeArrowheads="1"/>
            </p:cNvSpPr>
            <p:nvPr/>
          </p:nvSpPr>
          <p:spPr bwMode="auto">
            <a:xfrm>
              <a:off x="537212" y="4558369"/>
              <a:ext cx="434887" cy="434887"/>
            </a:xfrm>
            <a:prstGeom prst="mathMinus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>
                <a:defRPr/>
              </a:pPr>
              <a:endParaRPr lang="ru-RU" altLang="ru-RU"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Правильная процедура</a:t>
            </a:r>
          </a:p>
        </p:txBody>
      </p:sp>
      <p:sp>
        <p:nvSpPr>
          <p:cNvPr id="11161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9C7BC1E-6940-4DCB-98A4-6CD9C034D511}" type="slidenum">
              <a:rPr lang="ru-RU" altLang="ru-RU" smtClean="0"/>
              <a:pPr/>
              <a:t>19</a:t>
            </a:fld>
            <a:endParaRPr lang="ru-RU" altLang="ru-RU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76475" y="935038"/>
            <a:ext cx="3816350" cy="310832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indent="90488" algn="just">
              <a:defRPr/>
            </a:pPr>
            <a:endParaRPr lang="ru-RU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endParaRPr lang="ru-RU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5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 y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</a:t>
            </a:r>
            <a:endParaRPr lang="ru-RU" sz="2800" dirty="0">
              <a:latin typeface="Arial" pitchFamily="34" charset="0"/>
            </a:endParaRPr>
          </a:p>
          <a:p>
            <a:pPr indent="90488" algn="just"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Sum2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x, y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en-US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z=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ru-RU" sz="2800" b="1" dirty="0">
                <a:solidFill>
                  <a:srgbClr val="0095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7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 w=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3</a:t>
            </a:r>
            <a:endParaRPr lang="ru-RU" sz="2800" b="1" dirty="0">
              <a:solidFill>
                <a:srgbClr val="0095FF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Sum2( z, w )</a:t>
            </a:r>
            <a:endParaRPr lang="ru-RU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Sum2( </a:t>
            </a:r>
            <a:r>
              <a:rPr lang="en-US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z+x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y*w )</a:t>
            </a:r>
            <a:endParaRPr lang="ru-RU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35575" y="969963"/>
            <a:ext cx="3632200" cy="954087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indent="90488" algn="just">
              <a:defRPr/>
            </a:pPr>
            <a:r>
              <a:rPr lang="ru-RU" sz="2800" b="1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def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Sum2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a, b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):</a:t>
            </a:r>
            <a:endParaRPr lang="en-US" sz="28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ru-RU" sz="28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ru-RU" sz="2800" b="1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a+b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</a:t>
            </a:r>
            <a:endParaRPr lang="ru-RU" sz="28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Прямоугольник 6"/>
          <p:cNvSpPr>
            <a:spLocks noChangeArrowheads="1"/>
          </p:cNvSpPr>
          <p:nvPr/>
        </p:nvSpPr>
        <p:spPr bwMode="auto">
          <a:xfrm>
            <a:off x="6477000" y="2325688"/>
            <a:ext cx="369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a</a:t>
            </a:r>
            <a:endParaRPr lang="ru-RU" altLang="ru-RU"/>
          </a:p>
        </p:txBody>
      </p:sp>
      <p:sp>
        <p:nvSpPr>
          <p:cNvPr id="10" name="Прямоугольник 6"/>
          <p:cNvSpPr>
            <a:spLocks noChangeArrowheads="1"/>
          </p:cNvSpPr>
          <p:nvPr/>
        </p:nvSpPr>
        <p:spPr bwMode="auto">
          <a:xfrm>
            <a:off x="7300913" y="2325688"/>
            <a:ext cx="369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b</a:t>
            </a:r>
            <a:endParaRPr lang="ru-RU" alt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639008"/>
              </p:ext>
            </p:extLst>
          </p:nvPr>
        </p:nvGraphicFramePr>
        <p:xfrm>
          <a:off x="8185150" y="2191907"/>
          <a:ext cx="579437" cy="517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437"/>
              </a:tblGrid>
              <a:tr h="517525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385" marR="91385" marT="45618" marB="456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" name="Прямоугольник 6"/>
          <p:cNvSpPr>
            <a:spLocks noChangeArrowheads="1"/>
          </p:cNvSpPr>
          <p:nvPr/>
        </p:nvSpPr>
        <p:spPr bwMode="auto">
          <a:xfrm>
            <a:off x="701675" y="1412875"/>
            <a:ext cx="368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x</a:t>
            </a:r>
            <a:endParaRPr lang="ru-RU" altLang="ru-RU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606425" y="1790700"/>
          <a:ext cx="579438" cy="517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438"/>
              </a:tblGrid>
              <a:tr h="51752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386" marR="91386" marT="45618" marB="456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0" name="Прямоугольник 6"/>
          <p:cNvSpPr>
            <a:spLocks noChangeArrowheads="1"/>
          </p:cNvSpPr>
          <p:nvPr/>
        </p:nvSpPr>
        <p:spPr bwMode="auto">
          <a:xfrm>
            <a:off x="1525588" y="1412875"/>
            <a:ext cx="368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y</a:t>
            </a:r>
            <a:endParaRPr lang="ru-RU" altLang="ru-RU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430338" y="1790700"/>
          <a:ext cx="579437" cy="517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437"/>
              </a:tblGrid>
              <a:tr h="51752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45618" marB="456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606425" y="2662238"/>
          <a:ext cx="579438" cy="517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438"/>
              </a:tblGrid>
              <a:tr h="51752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17</a:t>
                      </a:r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45618" marB="456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1430338" y="2662238"/>
          <a:ext cx="579437" cy="517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437"/>
              </a:tblGrid>
              <a:tr h="51752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45618" marB="456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4" name="Прямоугольник 6"/>
          <p:cNvSpPr>
            <a:spLocks noChangeArrowheads="1"/>
          </p:cNvSpPr>
          <p:nvPr/>
        </p:nvSpPr>
        <p:spPr bwMode="auto">
          <a:xfrm>
            <a:off x="701675" y="2257425"/>
            <a:ext cx="368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z</a:t>
            </a:r>
            <a:endParaRPr lang="ru-RU" altLang="ru-RU"/>
          </a:p>
        </p:txBody>
      </p:sp>
      <p:sp>
        <p:nvSpPr>
          <p:cNvPr id="25" name="Прямоугольник 6"/>
          <p:cNvSpPr>
            <a:spLocks noChangeArrowheads="1"/>
          </p:cNvSpPr>
          <p:nvPr/>
        </p:nvSpPr>
        <p:spPr bwMode="auto">
          <a:xfrm>
            <a:off x="1525588" y="2257425"/>
            <a:ext cx="368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w</a:t>
            </a:r>
            <a:endParaRPr lang="ru-RU" altLang="ru-RU"/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6477000" y="2709863"/>
            <a:ext cx="3984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ru-RU" altLang="ru-RU" sz="28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7178675" y="2717800"/>
            <a:ext cx="6143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</a:t>
            </a: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6451600" y="3141662"/>
            <a:ext cx="614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ru-RU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7</a:t>
            </a: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7300913" y="3132137"/>
            <a:ext cx="400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ru-RU" altLang="ru-RU" sz="2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6477000" y="3571875"/>
            <a:ext cx="614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22</a:t>
            </a:r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7193757" y="3584576"/>
            <a:ext cx="6143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ru-RU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8167688" y="2711450"/>
            <a:ext cx="61436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15</a:t>
            </a:r>
          </a:p>
          <a:p>
            <a:pPr eaLnBrk="1" hangingPunct="1"/>
            <a:r>
              <a:rPr lang="ru-RU" altLang="ru-RU" sz="2800" b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20</a:t>
            </a:r>
          </a:p>
          <a:p>
            <a:pPr eaLnBrk="1" hangingPunct="1"/>
            <a:r>
              <a:rPr lang="ru-RU" altLang="ru-RU" sz="2800" b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52</a:t>
            </a:r>
            <a:endParaRPr lang="ru-RU" altLang="ru-RU">
              <a:solidFill>
                <a:srgbClr val="0000FF"/>
              </a:solidFill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260350" y="952500"/>
            <a:ext cx="2017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>
                <a:solidFill>
                  <a:srgbClr val="000000"/>
                </a:solidFill>
              </a:rPr>
              <a:t>Глобальные:</a:t>
            </a:r>
            <a:endParaRPr lang="ru-RU" altLang="ru-RU"/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6176963" y="2006600"/>
            <a:ext cx="1858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>
                <a:solidFill>
                  <a:srgbClr val="000000"/>
                </a:solidFill>
              </a:rPr>
              <a:t>Локальные:</a:t>
            </a:r>
            <a:endParaRPr lang="ru-RU" altLang="ru-RU"/>
          </a:p>
        </p:txBody>
      </p:sp>
      <p:grpSp>
        <p:nvGrpSpPr>
          <p:cNvPr id="2" name="Группа 37"/>
          <p:cNvGrpSpPr>
            <a:grpSpLocks/>
          </p:cNvGrpSpPr>
          <p:nvPr/>
        </p:nvGrpSpPr>
        <p:grpSpPr bwMode="auto">
          <a:xfrm>
            <a:off x="606425" y="4303713"/>
            <a:ext cx="561975" cy="561975"/>
            <a:chOff x="473725" y="4494882"/>
            <a:chExt cx="561861" cy="561861"/>
          </a:xfrm>
        </p:grpSpPr>
        <p:sp>
          <p:nvSpPr>
            <p:cNvPr id="111679" name="Овал 35"/>
            <p:cNvSpPr>
              <a:spLocks noChangeArrowheads="1"/>
            </p:cNvSpPr>
            <p:nvPr/>
          </p:nvSpPr>
          <p:spPr bwMode="auto">
            <a:xfrm>
              <a:off x="473725" y="4494882"/>
              <a:ext cx="561861" cy="561861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11680" name="Крест 36"/>
            <p:cNvSpPr>
              <a:spLocks noChangeArrowheads="1"/>
            </p:cNvSpPr>
            <p:nvPr/>
          </p:nvSpPr>
          <p:spPr bwMode="auto">
            <a:xfrm>
              <a:off x="537962" y="4559119"/>
              <a:ext cx="433387" cy="433387"/>
            </a:xfrm>
            <a:prstGeom prst="plus">
              <a:avLst>
                <a:gd name="adj" fmla="val 40583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9" name="Прямоугольник 38"/>
          <p:cNvSpPr>
            <a:spLocks noChangeArrowheads="1"/>
          </p:cNvSpPr>
          <p:nvPr/>
        </p:nvSpPr>
        <p:spPr bwMode="auto">
          <a:xfrm>
            <a:off x="1368425" y="4583863"/>
            <a:ext cx="69119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arenR"/>
            </a:pPr>
            <a:r>
              <a:rPr lang="ru-RU" altLang="ru-RU" sz="2400" dirty="0">
                <a:solidFill>
                  <a:srgbClr val="000000"/>
                </a:solidFill>
              </a:rPr>
              <a:t>процедура не зависит от глобальных переменных</a:t>
            </a:r>
          </a:p>
          <a:p>
            <a:pPr eaLnBrk="1" hangingPunct="1">
              <a:buFontTx/>
              <a:buAutoNum type="arabicParenR"/>
            </a:pPr>
            <a:r>
              <a:rPr lang="ru-RU" altLang="ru-RU" sz="2400" dirty="0">
                <a:solidFill>
                  <a:srgbClr val="000000"/>
                </a:solidFill>
              </a:rPr>
              <a:t>легко перенести в другую программу</a:t>
            </a:r>
          </a:p>
          <a:p>
            <a:pPr eaLnBrk="1" hangingPunct="1">
              <a:buFontTx/>
              <a:buAutoNum type="arabicParenR"/>
            </a:pPr>
            <a:r>
              <a:rPr lang="ru-RU" altLang="ru-RU" sz="2400" dirty="0">
                <a:solidFill>
                  <a:srgbClr val="000000"/>
                </a:solidFill>
              </a:rPr>
              <a:t>печатает только сумму любых выражений</a:t>
            </a:r>
            <a:endParaRPr lang="ru-RU" alt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1675" name="Стрелка влево 39"/>
          <p:cNvSpPr>
            <a:spLocks noChangeArrowheads="1"/>
          </p:cNvSpPr>
          <p:nvPr/>
        </p:nvSpPr>
        <p:spPr bwMode="auto">
          <a:xfrm>
            <a:off x="4330700" y="1206500"/>
            <a:ext cx="762000" cy="3683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3" name="Группа 31"/>
          <p:cNvGrpSpPr>
            <a:grpSpLocks/>
          </p:cNvGrpSpPr>
          <p:nvPr/>
        </p:nvGrpSpPr>
        <p:grpSpPr bwMode="auto">
          <a:xfrm>
            <a:off x="3910013" y="-60325"/>
            <a:ext cx="3951287" cy="2332038"/>
            <a:chOff x="3648545" y="-60600"/>
            <a:chExt cx="4213509" cy="2333025"/>
          </a:xfrm>
        </p:grpSpPr>
        <p:sp>
          <p:nvSpPr>
            <p:cNvPr id="111677" name="Полилиния 5"/>
            <p:cNvSpPr>
              <a:spLocks/>
            </p:cNvSpPr>
            <p:nvPr/>
          </p:nvSpPr>
          <p:spPr bwMode="auto">
            <a:xfrm flipH="1">
              <a:off x="3648545" y="-47901"/>
              <a:ext cx="3516267" cy="2320326"/>
            </a:xfrm>
            <a:custGeom>
              <a:avLst/>
              <a:gdLst>
                <a:gd name="T0" fmla="*/ 11 w 10112287"/>
                <a:gd name="T1" fmla="*/ 48389122 h 1801423"/>
                <a:gd name="T2" fmla="*/ 0 w 10112287"/>
                <a:gd name="T3" fmla="*/ 23326621 h 1801423"/>
                <a:gd name="T4" fmla="*/ 0 60000 65536"/>
                <a:gd name="T5" fmla="*/ 0 60000 65536"/>
                <a:gd name="T6" fmla="*/ 0 w 10112287"/>
                <a:gd name="T7" fmla="*/ 0 h 1801423"/>
                <a:gd name="T8" fmla="*/ 10112287 w 10112287"/>
                <a:gd name="T9" fmla="*/ 1801423 h 18014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112287" h="1801423">
                  <a:moveTo>
                    <a:pt x="10112287" y="1801423"/>
                  </a:moveTo>
                  <a:cubicBezTo>
                    <a:pt x="8503788" y="1197859"/>
                    <a:pt x="2083170" y="0"/>
                    <a:pt x="0" y="868399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oval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678" name="Полилиния 6"/>
            <p:cNvSpPr>
              <a:spLocks/>
            </p:cNvSpPr>
            <p:nvPr/>
          </p:nvSpPr>
          <p:spPr bwMode="auto">
            <a:xfrm flipH="1">
              <a:off x="4282287" y="-60600"/>
              <a:ext cx="3579767" cy="2333024"/>
            </a:xfrm>
            <a:custGeom>
              <a:avLst/>
              <a:gdLst>
                <a:gd name="T0" fmla="*/ 11 w 10294904"/>
                <a:gd name="T1" fmla="*/ 48653721 h 1811282"/>
                <a:gd name="T2" fmla="*/ 0 w 10294904"/>
                <a:gd name="T3" fmla="*/ 24385863 h 1811282"/>
                <a:gd name="T4" fmla="*/ 0 60000 65536"/>
                <a:gd name="T5" fmla="*/ 0 60000 65536"/>
                <a:gd name="T6" fmla="*/ 0 w 10294904"/>
                <a:gd name="T7" fmla="*/ 0 h 1811282"/>
                <a:gd name="T8" fmla="*/ 10294904 w 10294904"/>
                <a:gd name="T9" fmla="*/ 1811282 h 18112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294904" h="1811282">
                  <a:moveTo>
                    <a:pt x="10294904" y="1811282"/>
                  </a:moveTo>
                  <a:cubicBezTo>
                    <a:pt x="8686405" y="1207718"/>
                    <a:pt x="3105827" y="0"/>
                    <a:pt x="0" y="907838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oval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Вложенные циклы</a:t>
            </a:r>
          </a:p>
        </p:txBody>
      </p:sp>
      <p:sp>
        <p:nvSpPr>
          <p:cNvPr id="9728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B9B7536-BBD4-4C13-B704-9E87993C2BD4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  <p:sp>
        <p:nvSpPr>
          <p:cNvPr id="97284" name="Прямоугольник 3"/>
          <p:cNvSpPr>
            <a:spLocks noChangeArrowheads="1"/>
          </p:cNvSpPr>
          <p:nvPr/>
        </p:nvSpPr>
        <p:spPr bwMode="auto">
          <a:xfrm>
            <a:off x="384175" y="803275"/>
            <a:ext cx="84788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i="1"/>
              <a:t>Задача</a:t>
            </a:r>
            <a:r>
              <a:rPr lang="ru-RU" altLang="ru-RU" sz="2400"/>
              <a:t>. Вывести все простые числа в диапазоне</a:t>
            </a:r>
            <a:br>
              <a:rPr lang="ru-RU" altLang="ru-RU" sz="2400"/>
            </a:br>
            <a:r>
              <a:rPr lang="ru-RU" altLang="ru-RU" sz="2400"/>
              <a:t>от 2 до 1000.</a:t>
            </a:r>
          </a:p>
        </p:txBody>
      </p:sp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542925" y="1692275"/>
            <a:ext cx="5803900" cy="1200150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сделать для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от </a:t>
            </a:r>
            <a:r>
              <a:rPr lang="ru-RU" sz="2400" b="1" dirty="0">
                <a:solidFill>
                  <a:srgbClr val="0095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до </a:t>
            </a:r>
            <a:r>
              <a:rPr lang="ru-RU" sz="2400" b="1" dirty="0">
                <a:solidFill>
                  <a:srgbClr val="0095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1000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  <a:p>
            <a:pPr indent="90488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если число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простое то</a:t>
            </a:r>
          </a:p>
          <a:p>
            <a:pPr indent="90488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вывод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70662" name="Прямоугольник 5"/>
          <p:cNvSpPr>
            <a:spLocks noChangeArrowheads="1"/>
          </p:cNvSpPr>
          <p:nvPr/>
        </p:nvSpPr>
        <p:spPr bwMode="auto">
          <a:xfrm>
            <a:off x="1901825" y="2066925"/>
            <a:ext cx="2949575" cy="4619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число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простое</a:t>
            </a:r>
            <a:endParaRPr lang="ru-RU" altLang="ru-RU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 bwMode="auto">
          <a:xfrm>
            <a:off x="4271963" y="2897188"/>
            <a:ext cx="4021137" cy="887412"/>
          </a:xfrm>
          <a:prstGeom prst="wedgeRoundRectCallout">
            <a:avLst>
              <a:gd name="adj1" fmla="val -46105"/>
              <a:gd name="adj2" fmla="val -88854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нет делителей </a:t>
            </a:r>
            <a:r>
              <a:rPr lang="en-US" sz="2400" dirty="0"/>
              <a:t>[</a:t>
            </a:r>
            <a:r>
              <a:rPr lang="ru-RU" sz="2400" dirty="0"/>
              <a:t>2</a:t>
            </a:r>
            <a:r>
              <a:rPr lang="en-US" sz="2400" dirty="0"/>
              <a:t>..</a:t>
            </a:r>
            <a:r>
              <a:rPr lang="ru-RU" sz="2400" dirty="0"/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sz="2400" dirty="0"/>
              <a:t>]</a:t>
            </a:r>
            <a:r>
              <a:rPr lang="ru-RU" sz="2400" dirty="0"/>
              <a:t>:</a:t>
            </a:r>
            <a:r>
              <a:rPr lang="en-US" sz="2400" dirty="0"/>
              <a:t> </a:t>
            </a:r>
            <a:r>
              <a:rPr lang="ru-RU" sz="2400" dirty="0"/>
              <a:t>проверка в цикле!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71500" y="3825875"/>
            <a:ext cx="5187950" cy="663575"/>
            <a:chOff x="796" y="2336"/>
            <a:chExt cx="3268" cy="418"/>
          </a:xfrm>
        </p:grpSpPr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2974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Что значит «простое число»</a:t>
              </a:r>
              <a:r>
                <a:rPr lang="en-US" sz="2400" dirty="0"/>
                <a:t>?</a:t>
              </a:r>
              <a:endParaRPr lang="ru-RU" sz="2400" dirty="0"/>
            </a:p>
          </p:txBody>
        </p:sp>
        <p:sp>
          <p:nvSpPr>
            <p:cNvPr id="97291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542925" y="4838700"/>
            <a:ext cx="5803900" cy="1200150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in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range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sz="2400" b="1" dirty="0">
                <a:solidFill>
                  <a:srgbClr val="0095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ru-RU" sz="2400" b="1" dirty="0">
                <a:solidFill>
                  <a:srgbClr val="0095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100</a:t>
            </a:r>
            <a:r>
              <a:rPr lang="en-US" sz="2400" b="1" dirty="0">
                <a:solidFill>
                  <a:srgbClr val="0095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):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  <a:p>
            <a:pPr indent="90488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if 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число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простое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  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 )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Задачи</a:t>
            </a:r>
          </a:p>
        </p:txBody>
      </p:sp>
      <p:sp>
        <p:nvSpPr>
          <p:cNvPr id="11264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0335226-F72D-4B39-9C6F-9902EF699010}" type="slidenum">
              <a:rPr lang="ru-RU" altLang="ru-RU" smtClean="0"/>
              <a:pPr/>
              <a:t>20</a:t>
            </a:fld>
            <a:endParaRPr lang="ru-RU" altLang="ru-RU" smtClean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69888" y="809625"/>
            <a:ext cx="8420100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30238" indent="-630238" eaLnBrk="1" hangingPunct="1">
              <a:defRPr/>
            </a:pPr>
            <a:r>
              <a:rPr lang="ru-RU" sz="2200" b="1" dirty="0">
                <a:solidFill>
                  <a:srgbClr val="3333FF"/>
                </a:solidFill>
                <a:latin typeface="Arial" pitchFamily="34" charset="0"/>
              </a:rPr>
              <a:t>«</a:t>
            </a:r>
            <a:r>
              <a:rPr lang="en-US" sz="2200" b="1" dirty="0">
                <a:solidFill>
                  <a:srgbClr val="3333FF"/>
                </a:solidFill>
                <a:latin typeface="Arial" pitchFamily="34" charset="0"/>
              </a:rPr>
              <a:t>A</a:t>
            </a:r>
            <a:r>
              <a:rPr lang="ru-RU" sz="2200" b="1" dirty="0">
                <a:solidFill>
                  <a:srgbClr val="3333FF"/>
                </a:solidFill>
                <a:latin typeface="Arial" pitchFamily="34" charset="0"/>
              </a:rPr>
              <a:t>»: </a:t>
            </a:r>
            <a:r>
              <a:rPr lang="ru-RU" sz="2200" dirty="0">
                <a:latin typeface="Arial" pitchFamily="34" charset="0"/>
              </a:rPr>
              <a:t>Напишите процедуру, которая принимает параметр – натуральное число N – и выводит на экран линию из N символов '–'.  </a:t>
            </a:r>
            <a:endParaRPr lang="en-US" sz="2200" dirty="0">
              <a:latin typeface="Arial" pitchFamily="34" charset="0"/>
            </a:endParaRPr>
          </a:p>
          <a:p>
            <a:pPr marL="714375" indent="-357188" eaLnBrk="1" hangingPunct="1">
              <a:defRPr/>
            </a:pPr>
            <a:r>
              <a:rPr lang="ru-RU" sz="2200" b="1" dirty="0">
                <a:solidFill>
                  <a:srgbClr val="333399"/>
                </a:solidFill>
                <a:latin typeface="Arial" pitchFamily="34" charset="0"/>
              </a:rPr>
              <a:t>Пример</a:t>
            </a:r>
            <a:r>
              <a:rPr lang="ru-RU" sz="2200" b="1" dirty="0">
                <a:latin typeface="Arial" pitchFamily="34" charset="0"/>
              </a:rPr>
              <a:t>:</a:t>
            </a:r>
          </a:p>
          <a:p>
            <a:pPr marL="714375" eaLnBrk="1" hangingPunct="1">
              <a:defRPr/>
            </a:pPr>
            <a:r>
              <a:rPr lang="ru-RU" sz="2200" b="1" dirty="0">
                <a:latin typeface="Courier New" pitchFamily="49" charset="0"/>
                <a:cs typeface="Courier New" pitchFamily="49" charset="0"/>
              </a:rPr>
              <a:t>Введите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N:</a:t>
            </a:r>
          </a:p>
          <a:p>
            <a:pPr marL="714375" eaLnBrk="1" hangingPunct="1">
              <a:defRPr/>
            </a:pP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</a:p>
          <a:p>
            <a:pPr marL="714375" eaLnBrk="1" hangingPunct="1">
              <a:defRPr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----------</a:t>
            </a:r>
          </a:p>
          <a:p>
            <a:pPr marL="630238" indent="-630238" eaLnBrk="1" hangingPunct="1">
              <a:spcBef>
                <a:spcPts val="0"/>
              </a:spcBef>
              <a:defRPr/>
            </a:pPr>
            <a:r>
              <a:rPr lang="ru-RU" sz="2200" b="1" dirty="0">
                <a:solidFill>
                  <a:srgbClr val="3333FF"/>
                </a:solidFill>
                <a:latin typeface="Arial" pitchFamily="34" charset="0"/>
              </a:rPr>
              <a:t>«</a:t>
            </a:r>
            <a:r>
              <a:rPr lang="en-US" sz="2200" b="1" dirty="0">
                <a:solidFill>
                  <a:srgbClr val="3333FF"/>
                </a:solidFill>
                <a:latin typeface="Arial" pitchFamily="34" charset="0"/>
              </a:rPr>
              <a:t>B</a:t>
            </a:r>
            <a:r>
              <a:rPr lang="ru-RU" sz="2200" b="1" dirty="0">
                <a:solidFill>
                  <a:srgbClr val="3333FF"/>
                </a:solidFill>
                <a:latin typeface="Arial" pitchFamily="34" charset="0"/>
              </a:rPr>
              <a:t>»: </a:t>
            </a:r>
            <a:r>
              <a:rPr lang="ru-RU" sz="2200" dirty="0">
                <a:latin typeface="Arial" pitchFamily="34" charset="0"/>
              </a:rPr>
              <a:t>Напишите процедуру, которая выводит на экран в столбик все цифры переданного ей числа, начиная с первой.</a:t>
            </a:r>
            <a:endParaRPr lang="en-US" sz="2200" dirty="0">
              <a:latin typeface="Arial" pitchFamily="34" charset="0"/>
            </a:endParaRPr>
          </a:p>
          <a:p>
            <a:pPr marL="714375" indent="-357188" eaLnBrk="1" hangingPunct="1">
              <a:defRPr/>
            </a:pPr>
            <a:r>
              <a:rPr lang="ru-RU" sz="2200" b="1" dirty="0">
                <a:solidFill>
                  <a:srgbClr val="333399"/>
                </a:solidFill>
                <a:latin typeface="Arial" pitchFamily="34" charset="0"/>
              </a:rPr>
              <a:t>Пример</a:t>
            </a:r>
            <a:r>
              <a:rPr lang="ru-RU" sz="2200" b="1" dirty="0">
                <a:latin typeface="Arial" pitchFamily="34" charset="0"/>
              </a:rPr>
              <a:t>:</a:t>
            </a:r>
          </a:p>
          <a:p>
            <a:pPr marL="714375" eaLnBrk="1" hangingPunct="1">
              <a:defRPr/>
            </a:pPr>
            <a:r>
              <a:rPr lang="ru-RU" sz="2200" b="1" dirty="0">
                <a:latin typeface="Courier New" pitchFamily="49" charset="0"/>
                <a:cs typeface="Courier New" pitchFamily="49" charset="0"/>
              </a:rPr>
              <a:t>Введите натуральное число:</a:t>
            </a:r>
          </a:p>
          <a:p>
            <a:pPr marL="714375" eaLnBrk="1" hangingPunct="1">
              <a:defRPr/>
            </a:pPr>
            <a:r>
              <a:rPr lang="ru-RU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1234</a:t>
            </a:r>
          </a:p>
          <a:p>
            <a:pPr marL="714375" eaLnBrk="1" hangingPunct="1">
              <a:defRPr/>
            </a:pPr>
            <a:r>
              <a:rPr lang="ru-RU" sz="2200" b="1" dirty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714375" eaLnBrk="1" hangingPunct="1">
              <a:defRPr/>
            </a:pPr>
            <a:r>
              <a:rPr lang="ru-RU" sz="2200" b="1" dirty="0">
                <a:latin typeface="Courier New" pitchFamily="49" charset="0"/>
                <a:cs typeface="Courier New" pitchFamily="49" charset="0"/>
              </a:rPr>
              <a:t>2</a:t>
            </a:r>
          </a:p>
          <a:p>
            <a:pPr marL="714375" eaLnBrk="1" hangingPunct="1">
              <a:defRPr/>
            </a:pPr>
            <a:r>
              <a:rPr lang="ru-RU" sz="2200" b="1" dirty="0">
                <a:latin typeface="Courier New" pitchFamily="49" charset="0"/>
                <a:cs typeface="Courier New" pitchFamily="49" charset="0"/>
              </a:rPr>
              <a:t>3</a:t>
            </a:r>
          </a:p>
          <a:p>
            <a:pPr marL="714375" eaLnBrk="1" hangingPunct="1">
              <a:defRPr/>
            </a:pPr>
            <a:r>
              <a:rPr lang="ru-RU" sz="2200" b="1" dirty="0">
                <a:latin typeface="Courier New" pitchFamily="49" charset="0"/>
                <a:cs typeface="Courier New" pitchFamily="49" charset="0"/>
              </a:rPr>
              <a:t>4</a:t>
            </a:r>
            <a:endParaRPr lang="en-US" sz="2200" b="1" dirty="0">
              <a:solidFill>
                <a:srgbClr val="3333FF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Задачи</a:t>
            </a:r>
          </a:p>
        </p:txBody>
      </p:sp>
      <p:sp>
        <p:nvSpPr>
          <p:cNvPr id="11366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F726B46-C1EF-4057-85D5-2D50231FE772}" type="slidenum">
              <a:rPr lang="ru-RU" altLang="ru-RU" smtClean="0"/>
              <a:pPr/>
              <a:t>21</a:t>
            </a:fld>
            <a:endParaRPr lang="ru-RU" altLang="ru-RU" smtClean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69888" y="809625"/>
            <a:ext cx="84201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30238" indent="-630238" eaLnBrk="1" hangingPunct="1">
              <a:defRPr/>
            </a:pPr>
            <a:r>
              <a:rPr lang="ru-RU" sz="2400" b="1" dirty="0">
                <a:solidFill>
                  <a:srgbClr val="3333FF"/>
                </a:solidFill>
                <a:latin typeface="Arial" pitchFamily="34" charset="0"/>
              </a:rPr>
              <a:t>«</a:t>
            </a:r>
            <a:r>
              <a:rPr lang="en-US" sz="2400" b="1" dirty="0">
                <a:solidFill>
                  <a:srgbClr val="3333FF"/>
                </a:solidFill>
                <a:latin typeface="Arial" pitchFamily="34" charset="0"/>
              </a:rPr>
              <a:t>C</a:t>
            </a:r>
            <a:r>
              <a:rPr lang="ru-RU" sz="2400" b="1" dirty="0">
                <a:solidFill>
                  <a:srgbClr val="3333FF"/>
                </a:solidFill>
                <a:latin typeface="Arial" pitchFamily="34" charset="0"/>
              </a:rPr>
              <a:t>»: </a:t>
            </a:r>
            <a:r>
              <a:rPr lang="ru-RU" sz="2400" dirty="0">
                <a:latin typeface="Arial" pitchFamily="34" charset="0"/>
              </a:rPr>
              <a:t>Напишите процедуру, которая выводит на экран запись переданного ей числа в римской системе счисления.  </a:t>
            </a:r>
            <a:endParaRPr lang="en-US" sz="2400" dirty="0">
              <a:latin typeface="Arial" pitchFamily="34" charset="0"/>
            </a:endParaRPr>
          </a:p>
          <a:p>
            <a:pPr marL="714375" indent="-357188" eaLnBrk="1" hangingPunct="1">
              <a:defRPr/>
            </a:pP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Пример</a:t>
            </a:r>
            <a:r>
              <a:rPr lang="ru-RU" sz="2400" b="1" dirty="0">
                <a:latin typeface="Arial" pitchFamily="34" charset="0"/>
              </a:rPr>
              <a:t>:</a:t>
            </a:r>
          </a:p>
          <a:p>
            <a:pPr marL="714375"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Введите натуральное число:</a:t>
            </a:r>
          </a:p>
          <a:p>
            <a:pPr marL="714375"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2013</a:t>
            </a:r>
          </a:p>
          <a:p>
            <a:pPr marL="714375"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MMXIII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Вложенные циклы</a:t>
            </a:r>
          </a:p>
        </p:txBody>
      </p:sp>
      <p:sp>
        <p:nvSpPr>
          <p:cNvPr id="9830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91560FE-1E6D-4B42-830A-F45BCD1A548F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52463" y="987425"/>
            <a:ext cx="5802312" cy="2800350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3333FF"/>
                </a:solidFill>
                <a:latin typeface="Courier New"/>
                <a:ea typeface="Times New Roman"/>
              </a:rPr>
              <a:t>for </a:t>
            </a:r>
            <a:r>
              <a:rPr lang="en-US" sz="2400" b="1" dirty="0">
                <a:latin typeface="Courier New"/>
                <a:ea typeface="Times New Roman"/>
              </a:rPr>
              <a:t>n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en-US" sz="2400" b="1" dirty="0">
                <a:latin typeface="Courier New"/>
                <a:ea typeface="Times New Roman"/>
              </a:rPr>
              <a:t> range(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en-US" sz="2400" b="1" dirty="0">
                <a:latin typeface="Courier New"/>
                <a:ea typeface="Times New Roman"/>
              </a:rPr>
              <a:t>,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100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ru-RU" sz="2400" b="1" dirty="0">
                <a:latin typeface="Courier New"/>
                <a:ea typeface="Times New Roman"/>
              </a:rPr>
              <a:t>)</a:t>
            </a:r>
            <a:r>
              <a:rPr lang="en-US" sz="2400" b="1" dirty="0">
                <a:latin typeface="Courier New"/>
                <a:ea typeface="Times New Roman"/>
              </a:rPr>
              <a:t>: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</a:p>
          <a:p>
            <a:pPr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count</a:t>
            </a:r>
            <a:r>
              <a:rPr lang="en-US" sz="24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95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</a:t>
            </a:r>
          </a:p>
          <a:p>
            <a:pPr>
              <a:defRPr/>
            </a:pPr>
            <a:endParaRPr lang="en-US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endParaRPr lang="en-US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endParaRPr lang="en-US" sz="32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3333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if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count ==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0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:</a:t>
            </a:r>
            <a:endParaRPr lang="ru-RU" sz="2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 pitchFamily="49" charset="0"/>
                <a:ea typeface="Times New Roman"/>
                <a:cs typeface="Courier New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print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( n )</a:t>
            </a:r>
            <a:endParaRPr lang="ru-RU" sz="2400" b="1" dirty="0">
              <a:latin typeface="Courier New" pitchFamily="49" charset="0"/>
              <a:ea typeface="Times New Roman"/>
              <a:cs typeface="Courier New" pitchFamily="49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989013" y="1778000"/>
            <a:ext cx="5368925" cy="120173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79388" indent="-920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24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ru-RU" altLang="ru-RU" sz="2400" b="1">
                <a:latin typeface="Courier New" pitchFamily="49" charset="0"/>
                <a:cs typeface="Times New Roman" pitchFamily="18" charset="0"/>
              </a:rPr>
              <a:t> k </a:t>
            </a:r>
            <a:r>
              <a:rPr lang="ru-RU" altLang="ru-RU" sz="24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ru-RU" altLang="ru-RU" sz="2400" b="1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altLang="ru-RU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range</a:t>
            </a:r>
            <a:r>
              <a:rPr lang="ru-RU" altLang="ru-RU" sz="2400" b="1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altLang="ru-RU" sz="24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ru-RU" altLang="ru-RU" sz="2400" b="1">
                <a:latin typeface="Courier New" pitchFamily="49" charset="0"/>
                <a:cs typeface="Times New Roman" pitchFamily="18" charset="0"/>
              </a:rPr>
              <a:t>,n):</a:t>
            </a:r>
          </a:p>
          <a:p>
            <a:pPr algn="just" eaLnBrk="1" hangingPunct="1"/>
            <a:r>
              <a:rPr lang="en-US" altLang="ru-RU" sz="24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altLang="ru-RU" sz="24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altLang="ru-RU" sz="2400" b="1">
                <a:latin typeface="Courier New" pitchFamily="49" charset="0"/>
                <a:cs typeface="Times New Roman" pitchFamily="18" charset="0"/>
              </a:rPr>
              <a:t> n</a:t>
            </a:r>
            <a:r>
              <a:rPr lang="en-US" altLang="ru-RU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400" b="1">
                <a:latin typeface="Courier New" pitchFamily="49" charset="0"/>
                <a:cs typeface="Times New Roman" pitchFamily="18" charset="0"/>
              </a:rPr>
              <a:t>%</a:t>
            </a:r>
            <a:r>
              <a:rPr lang="en-US" altLang="ru-RU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400" b="1">
                <a:latin typeface="Courier New" pitchFamily="49" charset="0"/>
                <a:cs typeface="Times New Roman" pitchFamily="18" charset="0"/>
              </a:rPr>
              <a:t>k</a:t>
            </a:r>
            <a:r>
              <a:rPr lang="en-US" altLang="ru-RU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400" b="1">
                <a:latin typeface="Courier New" pitchFamily="49" charset="0"/>
                <a:cs typeface="Times New Roman" pitchFamily="18" charset="0"/>
              </a:rPr>
              <a:t>==</a:t>
            </a:r>
            <a:r>
              <a:rPr lang="en-US" altLang="ru-RU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4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altLang="ru-RU" sz="2400" b="1">
                <a:latin typeface="Courier New" pitchFamily="49" charset="0"/>
                <a:cs typeface="Times New Roman" pitchFamily="18" charset="0"/>
              </a:rPr>
              <a:t>:</a:t>
            </a:r>
            <a:endParaRPr lang="ru-RU" altLang="ru-RU" sz="2400" b="1">
              <a:latin typeface="Courier New" pitchFamily="49" charset="0"/>
              <a:cs typeface="Times New Roman" pitchFamily="18" charset="0"/>
            </a:endParaRPr>
          </a:p>
          <a:p>
            <a:pPr algn="just" eaLnBrk="1" hangingPunct="1"/>
            <a:r>
              <a:rPr lang="en-US" altLang="ru-RU" sz="2400" b="1">
                <a:latin typeface="Courier New" pitchFamily="49" charset="0"/>
                <a:cs typeface="Times New Roman" pitchFamily="18" charset="0"/>
              </a:rPr>
              <a:t>    count</a:t>
            </a:r>
            <a:r>
              <a:rPr lang="en-US" altLang="ru-RU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400" b="1">
                <a:latin typeface="Courier New" pitchFamily="49" charset="0"/>
                <a:cs typeface="Times New Roman" pitchFamily="18" charset="0"/>
              </a:rPr>
              <a:t>+=</a:t>
            </a:r>
            <a:r>
              <a:rPr lang="en-US" altLang="ru-RU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4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endParaRPr lang="ru-RU" altLang="ru-RU" sz="2400" b="1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 bwMode="auto">
          <a:xfrm>
            <a:off x="5588000" y="3040063"/>
            <a:ext cx="2844800" cy="571500"/>
          </a:xfrm>
          <a:prstGeom prst="wedgeRoundRectCallout">
            <a:avLst>
              <a:gd name="adj1" fmla="val -63609"/>
              <a:gd name="adj2" fmla="val -115838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вложенный цикл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Вложенные циклы</a:t>
            </a:r>
          </a:p>
        </p:txBody>
      </p:sp>
      <p:sp>
        <p:nvSpPr>
          <p:cNvPr id="9933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11DB5CE-1B25-4E3E-B955-D510806A4D6E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496888" y="954088"/>
            <a:ext cx="5430837" cy="1200150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3333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ea typeface="Times New Roman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range(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4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):</a:t>
            </a:r>
            <a:endParaRPr lang="ru-RU" sz="2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3333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k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range(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4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):</a:t>
            </a:r>
          </a:p>
          <a:p>
            <a:pPr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print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( </a:t>
            </a:r>
            <a:r>
              <a:rPr lang="en-US" sz="2400" b="1" dirty="0" err="1">
                <a:latin typeface="Courier New" pitchFamily="49" charset="0"/>
                <a:ea typeface="Times New Roman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, k )</a:t>
            </a:r>
            <a:endParaRPr lang="ru-RU" sz="2400" b="1" dirty="0">
              <a:latin typeface="Courier New" pitchFamily="49" charset="0"/>
              <a:ea typeface="Times New Roman"/>
              <a:cs typeface="Courier New" pitchFamily="49" charset="0"/>
            </a:endParaRPr>
          </a:p>
        </p:txBody>
      </p:sp>
      <p:grpSp>
        <p:nvGrpSpPr>
          <p:cNvPr id="99333" name="Group 7"/>
          <p:cNvGrpSpPr>
            <a:grpSpLocks/>
          </p:cNvGrpSpPr>
          <p:nvPr/>
        </p:nvGrpSpPr>
        <p:grpSpPr bwMode="auto">
          <a:xfrm>
            <a:off x="500063" y="2378075"/>
            <a:ext cx="4968875" cy="663575"/>
            <a:chOff x="796" y="2336"/>
            <a:chExt cx="3130" cy="418"/>
          </a:xfrm>
        </p:grpSpPr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2836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Как меняются переменные?</a:t>
              </a:r>
            </a:p>
          </p:txBody>
        </p:sp>
        <p:sp>
          <p:nvSpPr>
            <p:cNvPr id="99339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6519863" y="955675"/>
            <a:ext cx="738187" cy="3416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ru-RU" sz="2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00063" y="3319463"/>
            <a:ext cx="4968875" cy="936625"/>
            <a:chOff x="796" y="2336"/>
            <a:chExt cx="3130" cy="590"/>
          </a:xfrm>
        </p:grpSpPr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2836" cy="523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Переменная внутреннего   </a:t>
              </a:r>
              <a:br>
                <a:rPr lang="ru-RU" sz="2400" dirty="0"/>
              </a:br>
              <a:r>
                <a:rPr lang="ru-RU" sz="2400" dirty="0"/>
                <a:t>  цикла изменяется быстрее!</a:t>
              </a:r>
            </a:p>
          </p:txBody>
        </p:sp>
        <p:sp>
          <p:nvSpPr>
            <p:cNvPr id="99337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Вложенные циклы</a:t>
            </a:r>
          </a:p>
        </p:txBody>
      </p:sp>
      <p:sp>
        <p:nvSpPr>
          <p:cNvPr id="10035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FC7B5EF-BD00-48A5-8BFD-1D96C7B7026B}" type="slidenum">
              <a:rPr lang="ru-RU" altLang="ru-RU" smtClean="0"/>
              <a:pPr/>
              <a:t>5</a:t>
            </a:fld>
            <a:endParaRPr lang="ru-RU" altLang="ru-RU" smtClean="0"/>
          </a:p>
        </p:txBody>
      </p:sp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496888" y="954088"/>
            <a:ext cx="5430837" cy="1200150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3333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ea typeface="Times New Roman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range(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5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):</a:t>
            </a:r>
            <a:endParaRPr lang="ru-RU" sz="2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3333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k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range(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,i+1):</a:t>
            </a:r>
          </a:p>
          <a:p>
            <a:pPr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print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( </a:t>
            </a:r>
            <a:r>
              <a:rPr lang="en-US" sz="2400" b="1" dirty="0" err="1">
                <a:latin typeface="Courier New" pitchFamily="49" charset="0"/>
                <a:ea typeface="Times New Roman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, k )</a:t>
            </a:r>
            <a:endParaRPr lang="ru-RU" sz="2400" b="1" dirty="0">
              <a:latin typeface="Courier New" pitchFamily="49" charset="0"/>
              <a:ea typeface="Times New Roman"/>
              <a:cs typeface="Courier New" pitchFamily="49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00063" y="2378075"/>
            <a:ext cx="4968875" cy="663575"/>
            <a:chOff x="796" y="2336"/>
            <a:chExt cx="3130" cy="418"/>
          </a:xfrm>
        </p:grpSpPr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2836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Как меняются переменные?</a:t>
              </a:r>
            </a:p>
          </p:txBody>
        </p:sp>
        <p:sp>
          <p:nvSpPr>
            <p:cNvPr id="100363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6519863" y="955675"/>
            <a:ext cx="922337" cy="37861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00063" y="3319463"/>
            <a:ext cx="4968875" cy="936625"/>
            <a:chOff x="796" y="2336"/>
            <a:chExt cx="3130" cy="590"/>
          </a:xfrm>
        </p:grpSpPr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2836" cy="523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Переменная внутреннего   </a:t>
              </a:r>
              <a:br>
                <a:rPr lang="ru-RU" sz="2400" dirty="0"/>
              </a:br>
              <a:r>
                <a:rPr lang="ru-RU" sz="2400" dirty="0"/>
                <a:t>  цикла изменяется быстрее!</a:t>
              </a:r>
            </a:p>
          </p:txBody>
        </p:sp>
        <p:sp>
          <p:nvSpPr>
            <p:cNvPr id="100361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процесс 14"/>
          <p:cNvSpPr/>
          <p:nvPr/>
        </p:nvSpPr>
        <p:spPr bwMode="auto">
          <a:xfrm>
            <a:off x="4454525" y="850900"/>
            <a:ext cx="1022350" cy="479425"/>
          </a:xfrm>
          <a:prstGeom prst="flowChartProcess">
            <a:avLst/>
          </a:prstGeom>
          <a:solidFill>
            <a:srgbClr val="99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410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Поиск простых чисел – как улучшить? </a:t>
            </a:r>
          </a:p>
        </p:txBody>
      </p:sp>
      <p:sp>
        <p:nvSpPr>
          <p:cNvPr id="410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4ADD019-B6F2-45C2-B8AB-3F9EAAFEB90A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  <p:sp>
        <p:nvSpPr>
          <p:cNvPr id="83969" name="Rectangle 1"/>
          <p:cNvSpPr>
            <a:spLocks noChangeArrowheads="1"/>
          </p:cNvSpPr>
          <p:nvPr/>
        </p:nvSpPr>
        <p:spPr bwMode="auto">
          <a:xfrm>
            <a:off x="552450" y="2681288"/>
            <a:ext cx="5232400" cy="230822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count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k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3333FF"/>
                </a:solidFill>
                <a:latin typeface="Courier New"/>
                <a:ea typeface="Times New Roman"/>
              </a:rPr>
              <a:t>while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         : 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3333FF"/>
                </a:solidFill>
                <a:latin typeface="Courier New"/>
                <a:ea typeface="Times New Roman"/>
              </a:rPr>
              <a:t>  if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 n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%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k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en-US" sz="2400" b="1" dirty="0">
                <a:latin typeface="Courier New"/>
                <a:ea typeface="Times New Roman"/>
              </a:rPr>
              <a:t>: </a:t>
            </a:r>
          </a:p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count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+=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endParaRPr lang="ru-RU" sz="2400" b="1" dirty="0">
              <a:solidFill>
                <a:srgbClr val="00B0F0"/>
              </a:solidFill>
              <a:latin typeface="Courier New"/>
              <a:ea typeface="Times New Roman"/>
            </a:endParaRPr>
          </a:p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k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+=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endParaRPr lang="ru-RU" sz="2400" b="1" dirty="0">
              <a:solidFill>
                <a:srgbClr val="00B0F0"/>
              </a:solidFill>
              <a:latin typeface="Courier New"/>
              <a:ea typeface="Times New Roman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15925" y="911225"/>
          <a:ext cx="215741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Формула" r:id="rId3" imgW="1040948" imgH="203112" progId="Equation.3">
                  <p:embed/>
                </p:oleObj>
              </mc:Choice>
              <mc:Fallback>
                <p:oleObj name="Формула" r:id="rId3" imgW="1040948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911225"/>
                        <a:ext cx="2157413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736850" y="865188"/>
          <a:ext cx="1262063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Формула" r:id="rId5" imgW="609336" imgH="203112" progId="Equation.3">
                  <p:embed/>
                </p:oleObj>
              </mc:Choice>
              <mc:Fallback>
                <p:oleObj name="Формула" r:id="rId5" imgW="609336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850" y="865188"/>
                        <a:ext cx="1262063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5"/>
          <p:cNvGraphicFramePr>
            <a:graphicFrameLocks noChangeAspect="1"/>
          </p:cNvGraphicFramePr>
          <p:nvPr/>
        </p:nvGraphicFramePr>
        <p:xfrm>
          <a:off x="4102100" y="839788"/>
          <a:ext cx="13398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Формула" r:id="rId7" imgW="647700" imgH="228600" progId="Equation.3">
                  <p:embed/>
                </p:oleObj>
              </mc:Choice>
              <mc:Fallback>
                <p:oleObj name="Формула" r:id="rId7" imgW="6477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839788"/>
                        <a:ext cx="133985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33400" y="1466850"/>
            <a:ext cx="4737100" cy="830263"/>
          </a:xfrm>
          <a:prstGeom prst="rect">
            <a:avLst/>
          </a:prstGeom>
          <a:solidFill>
            <a:srgbClr val="E6E6FF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while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k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&lt;= </a:t>
            </a:r>
            <a:r>
              <a:rPr lang="en-US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math.</a:t>
            </a:r>
            <a:r>
              <a:rPr lang="en-US" sz="2400" b="1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sqrt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): 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…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591175" y="1557338"/>
            <a:ext cx="2551113" cy="663575"/>
            <a:chOff x="796" y="2336"/>
            <a:chExt cx="1607" cy="418"/>
          </a:xfrm>
        </p:grpSpPr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1313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Что плохо?</a:t>
              </a:r>
            </a:p>
          </p:txBody>
        </p:sp>
        <p:sp>
          <p:nvSpPr>
            <p:cNvPr id="4116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6" name="Плюс 15"/>
          <p:cNvSpPr/>
          <p:nvPr/>
        </p:nvSpPr>
        <p:spPr bwMode="auto">
          <a:xfrm rot="18979937">
            <a:off x="3489325" y="1219200"/>
            <a:ext cx="1054100" cy="1054100"/>
          </a:xfrm>
          <a:prstGeom prst="mathPlus">
            <a:avLst>
              <a:gd name="adj1" fmla="val 11212"/>
            </a:avLst>
          </a:prstGeom>
          <a:solidFill>
            <a:srgbClr val="FF0000">
              <a:alpha val="59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108325" y="4359275"/>
            <a:ext cx="5611813" cy="1939925"/>
          </a:xfrm>
          <a:prstGeom prst="rect">
            <a:avLst/>
          </a:prstGeom>
          <a:solidFill>
            <a:srgbClr val="99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3333FF"/>
                </a:solidFill>
                <a:latin typeface="Courier New"/>
                <a:ea typeface="Times New Roman"/>
              </a:rPr>
              <a:t>while</a:t>
            </a:r>
            <a:r>
              <a:rPr lang="en-US" sz="2400" b="1" dirty="0">
                <a:solidFill>
                  <a:srgbClr val="3333FF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 k*k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&lt;=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n: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3333FF"/>
                </a:solidFill>
                <a:latin typeface="Courier New"/>
                <a:ea typeface="Times New Roman"/>
              </a:rPr>
              <a:t>  if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 n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%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k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en-US" sz="2400" b="1" dirty="0">
                <a:latin typeface="Courier New"/>
                <a:ea typeface="Times New Roman"/>
              </a:rPr>
              <a:t>: break  </a:t>
            </a:r>
          </a:p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k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+=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</a:p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/>
                <a:ea typeface="Times New Roman"/>
              </a:rPr>
              <a:t>if</a:t>
            </a:r>
            <a:r>
              <a:rPr lang="en-US" sz="2400" b="1" dirty="0">
                <a:latin typeface="Courier New"/>
                <a:ea typeface="Times New Roman"/>
              </a:rPr>
              <a:t> k</a:t>
            </a:r>
            <a:r>
              <a:rPr lang="ru-RU" sz="2400" b="1" dirty="0">
                <a:latin typeface="Courier New"/>
                <a:ea typeface="Times New Roman"/>
              </a:rPr>
              <a:t>*</a:t>
            </a:r>
            <a:r>
              <a:rPr lang="en-US" sz="2400" b="1" dirty="0">
                <a:latin typeface="Courier New"/>
                <a:ea typeface="Times New Roman"/>
              </a:rPr>
              <a:t>k</a:t>
            </a:r>
            <a:r>
              <a:rPr lang="ru-RU" sz="2400" b="1" dirty="0">
                <a:latin typeface="Courier New"/>
                <a:ea typeface="Times New Roman"/>
              </a:rPr>
              <a:t> &gt; </a:t>
            </a:r>
            <a:r>
              <a:rPr lang="en-US" sz="2400" b="1" dirty="0">
                <a:latin typeface="Courier New"/>
                <a:ea typeface="Times New Roman"/>
              </a:rPr>
              <a:t>n</a:t>
            </a:r>
            <a:r>
              <a:rPr lang="ru-RU" sz="2400" b="1" dirty="0">
                <a:latin typeface="Courier New"/>
                <a:ea typeface="Times New Roman"/>
              </a:rPr>
              <a:t>:</a:t>
            </a:r>
          </a:p>
          <a:p>
            <a:pPr marL="180340" indent="90170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( </a:t>
            </a:r>
            <a:r>
              <a:rPr lang="en-US" sz="2400" b="1" dirty="0">
                <a:latin typeface="Courier New"/>
                <a:ea typeface="Times New Roman"/>
              </a:rPr>
              <a:t>n</a:t>
            </a:r>
            <a:r>
              <a:rPr lang="ru-RU" sz="2400" b="1" dirty="0">
                <a:latin typeface="Courier New"/>
                <a:ea typeface="Times New Roman"/>
              </a:rPr>
              <a:t> )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749425" y="3416300"/>
            <a:ext cx="1460500" cy="4159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k*k</a:t>
            </a:r>
            <a:r>
              <a:rPr lang="en-US" altLang="ru-RU" sz="2400" b="1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&lt;=</a:t>
            </a:r>
            <a:r>
              <a:rPr lang="en-US" altLang="ru-RU" sz="2400" b="1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endParaRPr lang="ru-RU" altLang="ru-RU">
              <a:ea typeface="Times New Roman" pitchFamily="18" charset="0"/>
              <a:cs typeface="Courier New" pitchFamily="49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114925" y="2963863"/>
            <a:ext cx="3694113" cy="663575"/>
            <a:chOff x="796" y="2336"/>
            <a:chExt cx="2327" cy="418"/>
          </a:xfrm>
        </p:grpSpPr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2033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Как ещё улучшить?</a:t>
              </a:r>
            </a:p>
          </p:txBody>
        </p:sp>
        <p:sp>
          <p:nvSpPr>
            <p:cNvPr id="4114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3" name="Скругленная прямоугольная выноска 22"/>
          <p:cNvSpPr/>
          <p:nvPr/>
        </p:nvSpPr>
        <p:spPr bwMode="auto">
          <a:xfrm>
            <a:off x="6054725" y="3954463"/>
            <a:ext cx="2844800" cy="571500"/>
          </a:xfrm>
          <a:prstGeom prst="wedgeRoundRectCallout">
            <a:avLst>
              <a:gd name="adj1" fmla="val -37971"/>
              <a:gd name="adj2" fmla="val 105114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выйти из цикла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Скругленная прямоугольная выноска 23"/>
          <p:cNvSpPr/>
          <p:nvPr/>
        </p:nvSpPr>
        <p:spPr bwMode="auto">
          <a:xfrm>
            <a:off x="5902325" y="5300663"/>
            <a:ext cx="2316163" cy="695325"/>
          </a:xfrm>
          <a:prstGeom prst="wedgeRoundRectCallout">
            <a:avLst>
              <a:gd name="adj1" fmla="val -79338"/>
              <a:gd name="adj2" fmla="val 7859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если вышли по условию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Задачи</a:t>
            </a:r>
          </a:p>
        </p:txBody>
      </p:sp>
      <p:sp>
        <p:nvSpPr>
          <p:cNvPr id="10137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2C97AB7-593C-4A8A-B06B-B709C8C2AE1F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69888" y="809625"/>
            <a:ext cx="8596312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30238" indent="-630238" eaLnBrk="1" hangingPunct="1">
              <a:defRPr/>
            </a:pPr>
            <a:r>
              <a:rPr lang="ru-RU" sz="2400" b="1" dirty="0">
                <a:solidFill>
                  <a:srgbClr val="3333FF"/>
                </a:solidFill>
                <a:latin typeface="Arial" pitchFamily="34" charset="0"/>
              </a:rPr>
              <a:t>«</a:t>
            </a:r>
            <a:r>
              <a:rPr lang="en-US" sz="2400" b="1" dirty="0">
                <a:solidFill>
                  <a:srgbClr val="3333FF"/>
                </a:solidFill>
                <a:latin typeface="Arial" pitchFamily="34" charset="0"/>
              </a:rPr>
              <a:t>A</a:t>
            </a:r>
            <a:r>
              <a:rPr lang="ru-RU" sz="2400" b="1" dirty="0">
                <a:solidFill>
                  <a:srgbClr val="3333FF"/>
                </a:solidFill>
                <a:latin typeface="Arial" pitchFamily="34" charset="0"/>
              </a:rPr>
              <a:t>»: </a:t>
            </a:r>
            <a:r>
              <a:rPr lang="ru-RU" sz="2400" dirty="0">
                <a:latin typeface="Arial" pitchFamily="34" charset="0"/>
              </a:rPr>
              <a:t>Напишите программу, которая получает натуральные числа A и B (A&lt;B) и выводит все простые числа в интервале от A до B.  </a:t>
            </a:r>
            <a:endParaRPr lang="en-US" sz="2400" dirty="0">
              <a:latin typeface="Arial" pitchFamily="34" charset="0"/>
            </a:endParaRPr>
          </a:p>
          <a:p>
            <a:pPr marL="714375" indent="-357188" eaLnBrk="1" hangingPunct="1">
              <a:defRPr/>
            </a:pP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Пример</a:t>
            </a:r>
            <a:r>
              <a:rPr lang="ru-RU" sz="2400" b="1" dirty="0">
                <a:latin typeface="Arial" pitchFamily="34" charset="0"/>
              </a:rPr>
              <a:t>:</a:t>
            </a:r>
          </a:p>
          <a:p>
            <a:pPr marL="714375"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Введите границы диапазона:</a:t>
            </a:r>
          </a:p>
          <a:p>
            <a:pPr marL="714375"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10 20</a:t>
            </a:r>
          </a:p>
          <a:p>
            <a:pPr marL="714375"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11 13 17 19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630238" indent="-630238" eaLnBrk="1" hangingPunct="1">
              <a:spcBef>
                <a:spcPts val="1200"/>
              </a:spcBef>
              <a:defRPr/>
            </a:pPr>
            <a:r>
              <a:rPr lang="ru-RU" sz="2400" b="1" dirty="0">
                <a:solidFill>
                  <a:srgbClr val="3333FF"/>
                </a:solidFill>
                <a:latin typeface="Arial" pitchFamily="34" charset="0"/>
              </a:rPr>
              <a:t>«</a:t>
            </a:r>
            <a:r>
              <a:rPr lang="en-US" sz="2400" b="1" dirty="0">
                <a:solidFill>
                  <a:srgbClr val="3333FF"/>
                </a:solidFill>
                <a:latin typeface="Arial" pitchFamily="34" charset="0"/>
              </a:rPr>
              <a:t>B</a:t>
            </a:r>
            <a:r>
              <a:rPr lang="ru-RU" sz="2400" b="1" dirty="0">
                <a:solidFill>
                  <a:srgbClr val="3333FF"/>
                </a:solidFill>
                <a:latin typeface="Arial" pitchFamily="34" charset="0"/>
              </a:rPr>
              <a:t>»: </a:t>
            </a:r>
            <a:r>
              <a:rPr lang="ru-RU" sz="2400" dirty="0">
                <a:latin typeface="Arial" pitchFamily="34" charset="0"/>
              </a:rPr>
              <a:t>В магазине продается мастика в ящиках по 15 кг, </a:t>
            </a:r>
            <a:br>
              <a:rPr lang="ru-RU" sz="2400" dirty="0">
                <a:latin typeface="Arial" pitchFamily="34" charset="0"/>
              </a:rPr>
            </a:br>
            <a:r>
              <a:rPr lang="ru-RU" sz="2400" dirty="0">
                <a:latin typeface="Arial" pitchFamily="34" charset="0"/>
              </a:rPr>
              <a:t>17 кг, 21 кг. Как купить ровно 185 кг мастики, не вскрывая ящики? Сколькими способами можно это сделать?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54500" y="4748768"/>
            <a:ext cx="2948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00CC"/>
                </a:solidFill>
              </a:rPr>
              <a:t>Что здесь будем делать? 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500" y="5256768"/>
            <a:ext cx="3305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00CC"/>
                </a:solidFill>
              </a:rPr>
              <a:t>Переменные </a:t>
            </a:r>
            <a:r>
              <a:rPr lang="en-US" dirty="0" smtClean="0">
                <a:solidFill>
                  <a:srgbClr val="0000CC"/>
                </a:solidFill>
              </a:rPr>
              <a:t>a*21, b*17, c*15</a:t>
            </a:r>
            <a:endParaRPr lang="ru-RU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Задачи</a:t>
            </a:r>
          </a:p>
        </p:txBody>
      </p:sp>
      <p:sp>
        <p:nvSpPr>
          <p:cNvPr id="10137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2C97AB7-593C-4A8A-B06B-B709C8C2AE1F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66700" y="809625"/>
            <a:ext cx="88153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30238" indent="-630238" eaLnBrk="1" hangingPunct="1">
              <a:defRPr/>
            </a:pPr>
            <a:r>
              <a:rPr lang="ru-RU" sz="2400" b="1" dirty="0" smtClean="0">
                <a:solidFill>
                  <a:srgbClr val="3333FF"/>
                </a:solidFill>
                <a:latin typeface="Arial" pitchFamily="34" charset="0"/>
              </a:rPr>
              <a:t> «</a:t>
            </a:r>
            <a:r>
              <a:rPr lang="en-US" sz="2400" b="1" dirty="0">
                <a:solidFill>
                  <a:srgbClr val="3333FF"/>
                </a:solidFill>
                <a:latin typeface="Arial" pitchFamily="34" charset="0"/>
              </a:rPr>
              <a:t>B</a:t>
            </a:r>
            <a:r>
              <a:rPr lang="ru-RU" sz="2400" b="1" dirty="0">
                <a:solidFill>
                  <a:srgbClr val="3333FF"/>
                </a:solidFill>
                <a:latin typeface="Arial" pitchFamily="34" charset="0"/>
              </a:rPr>
              <a:t>»: </a:t>
            </a:r>
            <a:r>
              <a:rPr lang="ru-RU" sz="2400" dirty="0">
                <a:latin typeface="Arial" pitchFamily="34" charset="0"/>
              </a:rPr>
              <a:t>В магазине продается мастика в ящиках по 15 кг, </a:t>
            </a:r>
            <a:br>
              <a:rPr lang="ru-RU" sz="2400" dirty="0">
                <a:latin typeface="Arial" pitchFamily="34" charset="0"/>
              </a:rPr>
            </a:br>
            <a:r>
              <a:rPr lang="ru-RU" sz="2400" dirty="0">
                <a:latin typeface="Arial" pitchFamily="34" charset="0"/>
              </a:rPr>
              <a:t>17 кг, 21 кг. Как купить ровно 185 кг мастики, не вскрывая ящики? Сколькими способами можно это сделать?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38700" y="2379285"/>
            <a:ext cx="3645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00CC"/>
                </a:solidFill>
              </a:rPr>
              <a:t>Переменные </a:t>
            </a:r>
            <a:r>
              <a:rPr lang="en-US" sz="2000" dirty="0" smtClean="0">
                <a:solidFill>
                  <a:srgbClr val="0000CC"/>
                </a:solidFill>
              </a:rPr>
              <a:t>a*21, b*17, c*15</a:t>
            </a:r>
            <a:endParaRPr lang="ru-RU" sz="2000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" y="3077785"/>
            <a:ext cx="3820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00CC"/>
                </a:solidFill>
              </a:rPr>
              <a:t>Для а=1, 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ru-RU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b </a:t>
            </a:r>
            <a:r>
              <a:rPr lang="ru-RU" sz="2000" dirty="0" smtClean="0">
                <a:solidFill>
                  <a:srgbClr val="0000CC"/>
                </a:solidFill>
              </a:rPr>
              <a:t> и с меняется до? </a:t>
            </a:r>
            <a:endParaRPr lang="ru-RU" sz="2000" dirty="0">
              <a:solidFill>
                <a:srgbClr val="0000CC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26600"/>
              </p:ext>
            </p:extLst>
          </p:nvPr>
        </p:nvGraphicFramePr>
        <p:xfrm>
          <a:off x="6045200" y="2938085"/>
          <a:ext cx="1714500" cy="3363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600"/>
                <a:gridCol w="609600"/>
                <a:gridCol w="622300"/>
              </a:tblGrid>
              <a:tr h="58946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05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Задачи</a:t>
            </a:r>
          </a:p>
        </p:txBody>
      </p:sp>
      <p:sp>
        <p:nvSpPr>
          <p:cNvPr id="10137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2C97AB7-593C-4A8A-B06B-B709C8C2AE1F}" type="slidenum">
              <a:rPr lang="ru-RU" altLang="ru-RU" smtClean="0"/>
              <a:pPr/>
              <a:t>9</a:t>
            </a:fld>
            <a:endParaRPr lang="ru-RU" altLang="ru-RU" smtClean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66700" y="809625"/>
            <a:ext cx="88153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30238" indent="-630238" eaLnBrk="1" hangingPunct="1">
              <a:defRPr/>
            </a:pPr>
            <a:r>
              <a:rPr lang="ru-RU" sz="2400" b="1" dirty="0" smtClean="0">
                <a:solidFill>
                  <a:srgbClr val="3333FF"/>
                </a:solidFill>
                <a:latin typeface="Arial" pitchFamily="34" charset="0"/>
              </a:rPr>
              <a:t> «</a:t>
            </a:r>
            <a:r>
              <a:rPr lang="en-US" sz="2400" b="1" dirty="0">
                <a:solidFill>
                  <a:srgbClr val="3333FF"/>
                </a:solidFill>
                <a:latin typeface="Arial" pitchFamily="34" charset="0"/>
              </a:rPr>
              <a:t>B</a:t>
            </a:r>
            <a:r>
              <a:rPr lang="ru-RU" sz="2400" b="1" dirty="0">
                <a:solidFill>
                  <a:srgbClr val="3333FF"/>
                </a:solidFill>
                <a:latin typeface="Arial" pitchFamily="34" charset="0"/>
              </a:rPr>
              <a:t>»: </a:t>
            </a:r>
            <a:r>
              <a:rPr lang="ru-RU" sz="2400" dirty="0">
                <a:latin typeface="Arial" pitchFamily="34" charset="0"/>
              </a:rPr>
              <a:t>В магазине продается мастика в ящиках по 15 кг, </a:t>
            </a:r>
            <a:br>
              <a:rPr lang="ru-RU" sz="2400" dirty="0">
                <a:latin typeface="Arial" pitchFamily="34" charset="0"/>
              </a:rPr>
            </a:br>
            <a:r>
              <a:rPr lang="ru-RU" sz="2400" dirty="0">
                <a:latin typeface="Arial" pitchFamily="34" charset="0"/>
              </a:rPr>
              <a:t>17 кг, 21 кг. Как купить ровно 185 кг мастики, не вскрывая ящики? Сколькими способами можно это сделать?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38700" y="2379285"/>
            <a:ext cx="3645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00CC"/>
                </a:solidFill>
              </a:rPr>
              <a:t>Переменные </a:t>
            </a:r>
            <a:r>
              <a:rPr lang="en-US" sz="2000" dirty="0" smtClean="0">
                <a:solidFill>
                  <a:srgbClr val="0000CC"/>
                </a:solidFill>
              </a:rPr>
              <a:t>a*21, b*17, c*15</a:t>
            </a:r>
            <a:endParaRPr lang="ru-RU" sz="2000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" y="2379285"/>
            <a:ext cx="3820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00CC"/>
                </a:solidFill>
              </a:rPr>
              <a:t>Для а=1, 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ru-RU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b </a:t>
            </a:r>
            <a:r>
              <a:rPr lang="ru-RU" sz="2000" dirty="0" smtClean="0">
                <a:solidFill>
                  <a:srgbClr val="0000CC"/>
                </a:solidFill>
              </a:rPr>
              <a:t> и с меняется до? </a:t>
            </a:r>
            <a:endParaRPr lang="ru-RU" sz="2000" dirty="0">
              <a:solidFill>
                <a:srgbClr val="0000CC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654074"/>
              </p:ext>
            </p:extLst>
          </p:nvPr>
        </p:nvGraphicFramePr>
        <p:xfrm>
          <a:off x="7367588" y="2779395"/>
          <a:ext cx="1714500" cy="3363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600"/>
                <a:gridCol w="609600"/>
                <a:gridCol w="622300"/>
              </a:tblGrid>
              <a:tr h="58946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56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530" b="32468"/>
          <a:stretch/>
        </p:blipFill>
        <p:spPr bwMode="auto">
          <a:xfrm>
            <a:off x="146375" y="2779395"/>
            <a:ext cx="6302360" cy="3011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lg" len="lg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749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59e129ea03feeb31330a260f5a7db5680336d52"/>
</p:tagLst>
</file>

<file path=ppt/theme/theme1.xml><?xml version="1.0" encoding="utf-8"?>
<a:theme xmlns:a="http://schemas.openxmlformats.org/drawingml/2006/main" name="Оформление по умолчанию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53206</TotalTime>
  <Words>1188</Words>
  <Application>Microsoft Office PowerPoint</Application>
  <PresentationFormat>Экран (4:3)</PresentationFormat>
  <Paragraphs>361</Paragraphs>
  <Slides>21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0" baseType="lpstr">
      <vt:lpstr>Arial</vt:lpstr>
      <vt:lpstr>Symbol</vt:lpstr>
      <vt:lpstr>Courier New</vt:lpstr>
      <vt:lpstr>Arial Black</vt:lpstr>
      <vt:lpstr>Times New Roman</vt:lpstr>
      <vt:lpstr>Calibri</vt:lpstr>
      <vt:lpstr>Wingdings</vt:lpstr>
      <vt:lpstr>Оформление по умолчанию</vt:lpstr>
      <vt:lpstr>Microsoft Equation 3.0</vt:lpstr>
      <vt:lpstr>Программирование на языке Python</vt:lpstr>
      <vt:lpstr>Вложенные циклы</vt:lpstr>
      <vt:lpstr>Вложенные циклы</vt:lpstr>
      <vt:lpstr>Вложенные циклы</vt:lpstr>
      <vt:lpstr>Вложенные циклы</vt:lpstr>
      <vt:lpstr>Поиск простых чисел – как улучшить? </vt:lpstr>
      <vt:lpstr>Задачи</vt:lpstr>
      <vt:lpstr>Задачи</vt:lpstr>
      <vt:lpstr>Задачи</vt:lpstr>
      <vt:lpstr>Задачи</vt:lpstr>
      <vt:lpstr>Программирование на языке Python</vt:lpstr>
      <vt:lpstr>Зачем нужны процедуры?</vt:lpstr>
      <vt:lpstr>Что такое процедура?</vt:lpstr>
      <vt:lpstr>Процедура с параметрами</vt:lpstr>
      <vt:lpstr>Процедура с параметрами</vt:lpstr>
      <vt:lpstr>Процедура с параметрами</vt:lpstr>
      <vt:lpstr>Локальные и глобальные переменные</vt:lpstr>
      <vt:lpstr>Неправильная процедура</vt:lpstr>
      <vt:lpstr>Правильная процедура</vt:lpstr>
      <vt:lpstr>Задачи</vt:lpstr>
      <vt:lpstr>Задачи</vt:lpstr>
    </vt:vector>
  </TitlesOfParts>
  <Company>163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Программное обеспечение (ПО)</dc:title>
  <dc:creator>kp</dc:creator>
  <cp:lastModifiedBy>Оля</cp:lastModifiedBy>
  <cp:revision>2012</cp:revision>
  <dcterms:created xsi:type="dcterms:W3CDTF">2007-01-31T19:13:48Z</dcterms:created>
  <dcterms:modified xsi:type="dcterms:W3CDTF">2020-04-08T18:53:46Z</dcterms:modified>
</cp:coreProperties>
</file>