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82" r:id="rId2"/>
    <p:sldId id="283" r:id="rId3"/>
    <p:sldId id="284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CC12-FC00-4584-908D-4AA6DDBA0A62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17E6D-11DB-441F-A1F2-AA33600C6B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812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C882BA-5EB8-41E1-8C9B-A024740402B6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1A7D2-4A57-4A48-9075-A932CE7B86B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2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C206A-C796-47E7-B366-204EE257EB5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7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859A1-540A-4FBE-A98B-7D9FBB2A515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9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BA4C5-78AD-4EDD-89E2-9F0D1C480B12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3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emin@pspu.ac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Домашняя </a:t>
            </a:r>
            <a:r>
              <a:rPr lang="ru-RU" sz="2800" dirty="0" smtClean="0"/>
              <a:t>задача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796062"/>
            <a:ext cx="87129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Напишите рекурсивную функцию, которая раскладывает число </a:t>
            </a:r>
            <a:r>
              <a:rPr lang="ru-RU" sz="2400" b="1" dirty="0" smtClean="0">
                <a:solidFill>
                  <a:srgbClr val="000000"/>
                </a:solidFill>
              </a:rPr>
              <a:t>Х на </a:t>
            </a:r>
            <a:r>
              <a:rPr lang="ru-RU" sz="2400" b="1" dirty="0">
                <a:solidFill>
                  <a:srgbClr val="000000"/>
                </a:solidFill>
              </a:rPr>
              <a:t>простые сомножители</a:t>
            </a:r>
            <a:endParaRPr lang="ru-RU" alt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2244303"/>
            <a:ext cx="87170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Делим Х на 2 (пока делится), потом на 3 и т.д. Это циклический алгоритм.   </a:t>
            </a:r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6928555" y="1583119"/>
            <a:ext cx="2044283" cy="551689"/>
          </a:xfrm>
          <a:prstGeom prst="wedgeRoundRectCallout">
            <a:avLst>
              <a:gd name="adj1" fmla="val -41785"/>
              <a:gd name="adj2" fmla="val 1122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</a:rPr>
              <a:t>2</a:t>
            </a:r>
            <a:r>
              <a:rPr lang="ru-RU" sz="3200" b="1" dirty="0" smtClean="0">
                <a:solidFill>
                  <a:srgbClr val="000000"/>
                </a:solidFill>
              </a:rPr>
              <a:t>*2*</a:t>
            </a:r>
            <a:r>
              <a:rPr lang="en-US" sz="3200" b="1" dirty="0" smtClean="0">
                <a:solidFill>
                  <a:srgbClr val="000000"/>
                </a:solidFill>
              </a:rPr>
              <a:t>3</a:t>
            </a:r>
            <a:r>
              <a:rPr lang="ru-RU" sz="3200" b="1" dirty="0" smtClean="0">
                <a:solidFill>
                  <a:srgbClr val="000000"/>
                </a:solidFill>
              </a:rPr>
              <a:t>*3</a:t>
            </a:r>
            <a:endParaRPr lang="ru-RU" sz="3200" b="1" baseline="30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02851" y="188640"/>
            <a:ext cx="3601115" cy="663575"/>
            <a:chOff x="796" y="2336"/>
            <a:chExt cx="2269" cy="418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090" y="2403"/>
              <a:ext cx="1975" cy="291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b="1" dirty="0">
                  <a:solidFill>
                    <a:srgbClr val="FFFFFF"/>
                  </a:solidFill>
                </a:rPr>
                <a:t>  </a:t>
              </a:r>
              <a:r>
                <a:rPr lang="ru-RU" sz="2400" b="1" dirty="0" smtClean="0">
                  <a:solidFill>
                    <a:srgbClr val="FFFFFF"/>
                  </a:solidFill>
                </a:rPr>
                <a:t>Пишем в тетрадь!</a:t>
              </a:r>
              <a:endParaRPr lang="ru-RU" sz="24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60676" y="3356992"/>
            <a:ext cx="689002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Запишите объявление функции 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Pro (x)</a:t>
            </a:r>
            <a:endParaRPr lang="ru-RU" alt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Переменная </a:t>
            </a:r>
            <a:r>
              <a:rPr lang="en-US" altLang="ru-RU" sz="24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altLang="ru-RU" sz="2400" dirty="0" smtClean="0">
                <a:solidFill>
                  <a:srgbClr val="000000"/>
                </a:solidFill>
                <a:cs typeface="Times New Roman" pitchFamily="18" charset="0"/>
              </a:rPr>
              <a:t>=2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alt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/>
              <a:t>Запишите цикл </a:t>
            </a:r>
            <a:r>
              <a:rPr lang="en-US" altLang="ru-RU" sz="2400" dirty="0" smtClean="0"/>
              <a:t>while </a:t>
            </a:r>
            <a:r>
              <a:rPr lang="ru-RU" altLang="ru-RU" sz="2400" dirty="0" smtClean="0"/>
              <a:t>по </a:t>
            </a:r>
            <a:r>
              <a:rPr lang="en-US" altLang="ru-RU" sz="2400" dirty="0" smtClean="0"/>
              <a:t>I </a:t>
            </a:r>
            <a:r>
              <a:rPr lang="ru-RU" altLang="ru-RU" sz="2400" dirty="0" smtClean="0"/>
              <a:t>до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корня из х ?!?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/>
              <a:t> Если х делится на </a:t>
            </a:r>
            <a:r>
              <a:rPr lang="en-US" altLang="ru-RU" sz="2400" dirty="0" smtClean="0"/>
              <a:t>I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/>
              <a:t> делим и выводим </a:t>
            </a:r>
            <a:r>
              <a:rPr lang="en-US" altLang="ru-RU" sz="2400" dirty="0" smtClean="0"/>
              <a:t>I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/>
              <a:t>Иначе: </a:t>
            </a:r>
            <a:r>
              <a:rPr lang="en-US" altLang="ru-RU" sz="2400" dirty="0" err="1" smtClean="0"/>
              <a:t>i</a:t>
            </a:r>
            <a:r>
              <a:rPr lang="ru-RU" altLang="ru-RU" sz="2400" dirty="0" smtClean="0"/>
              <a:t>+1</a:t>
            </a:r>
            <a:endParaRPr lang="en-US" altLang="ru-RU" sz="2400" dirty="0" smtClean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400" dirty="0" smtClean="0"/>
              <a:t>Последний множитель – вывести 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x</a:t>
            </a:r>
            <a:endParaRPr lang="ru-RU" altLang="ru-RU" sz="2400" dirty="0"/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5562831" y="1719309"/>
            <a:ext cx="1154796" cy="415499"/>
          </a:xfrm>
          <a:prstGeom prst="wedgeRoundRectCallout">
            <a:avLst>
              <a:gd name="adj1" fmla="val 83588"/>
              <a:gd name="adj2" fmla="val 19081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000000"/>
                </a:solidFill>
              </a:rPr>
              <a:t>36</a:t>
            </a:r>
            <a:endParaRPr lang="ru-RU" sz="3200" b="1" baseline="300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6652590-78C5-4D11-BE4F-3298FAF5A394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8483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14848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8485" name="Прямоугольник 4"/>
          <p:cNvSpPr>
            <a:spLocks noChangeArrowheads="1"/>
          </p:cNvSpPr>
          <p:nvPr/>
        </p:nvSpPr>
        <p:spPr bwMode="auto">
          <a:xfrm>
            <a:off x="161925" y="1676400"/>
            <a:ext cx="88201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fontAlgn="base">
              <a:spcBef>
                <a:spcPts val="240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ЕРЕМИН Евгений Александрович</a:t>
            </a:r>
            <a:endParaRPr lang="ru-RU" altLang="ru-RU" sz="28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srgbClr val="000000"/>
                </a:solidFill>
              </a:rPr>
              <a:t>к.ф.-м.н., доцент кафедры мультимедийной дидактики и ИТО ПГГПУ, г. Пермь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hlinkClick r:id="rId4"/>
              </a:rPr>
              <a:t>eremin@pspu.ac.ru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8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задается рекурсия?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338336" y="1124744"/>
            <a:ext cx="5601816" cy="562542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Как определить правило </a:t>
            </a:r>
            <a:r>
              <a:rPr lang="ru-RU" sz="2400" dirty="0" smtClean="0">
                <a:solidFill>
                  <a:srgbClr val="000000"/>
                </a:solidFill>
              </a:rPr>
              <a:t>вычисления</a:t>
            </a:r>
            <a:r>
              <a:rPr lang="ru-RU" altLang="ru-RU" sz="2400" dirty="0" smtClean="0">
                <a:cs typeface="Times New Roman" pitchFamily="18" charset="0"/>
              </a:rPr>
              <a:t>?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6" y="2400563"/>
            <a:ext cx="783710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square" anchor="ctr"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Базовый случай – вызываем </a:t>
            </a:r>
            <a:r>
              <a:rPr lang="en-US" alt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 (x,2)</a:t>
            </a:r>
            <a:endParaRPr lang="ru-RU" altLang="ru-RU" sz="2400" b="1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Если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k&gt;x//2</a:t>
            </a:r>
            <a:r>
              <a:rPr lang="ru-RU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ru-RU" sz="2400" b="1" i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(x) return </a:t>
            </a:r>
            <a:endParaRPr lang="en-US" altLang="ru-RU" sz="2400" b="1" i="1" dirty="0" smtClean="0">
              <a:solidFill>
                <a:schemeClr val="accent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Иначе: если х%</a:t>
            </a:r>
            <a:r>
              <a:rPr lang="en-US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 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то: 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Печатаем </a:t>
            </a:r>
            <a:r>
              <a:rPr lang="en-US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 вызываем </a:t>
            </a:r>
            <a:r>
              <a:rPr lang="en-US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Pro(x//</a:t>
            </a:r>
            <a:r>
              <a:rPr lang="en-US" altLang="ru-RU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k,k</a:t>
            </a:r>
            <a:r>
              <a:rPr lang="en-US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Иначе: </a:t>
            </a:r>
            <a:r>
              <a:rPr lang="en-US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ru-RU" alt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endParaRPr lang="ru-RU" altLang="ru-RU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940152" y="332656"/>
            <a:ext cx="3134510" cy="461963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FFFF"/>
                </a:solidFill>
              </a:rPr>
              <a:t>  </a:t>
            </a:r>
            <a:r>
              <a:rPr lang="ru-RU" sz="2400" b="1" dirty="0" smtClean="0">
                <a:solidFill>
                  <a:srgbClr val="FFFFFF"/>
                </a:solidFill>
              </a:rPr>
              <a:t>Пишем в тетрадь!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5758" y="1406015"/>
            <a:ext cx="2581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ru-RU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Pro(</a:t>
            </a:r>
            <a:r>
              <a:rPr lang="en-US" altLang="ru-RU" sz="24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x,k</a:t>
            </a:r>
            <a:r>
              <a:rPr lang="en-US" altLang="ru-RU" sz="24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US" altLang="ru-RU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5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859A1-540A-4FBE-A98B-7D9FBB2A5155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 bwMode="auto">
          <a:xfrm>
            <a:off x="-23259" y="908604"/>
            <a:ext cx="2520280" cy="2113781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3-</a:t>
            </a:r>
            <a:r>
              <a:rPr lang="ru-RU" sz="2400" dirty="0" smtClean="0">
                <a:solidFill>
                  <a:srgbClr val="000000"/>
                </a:solidFill>
              </a:rPr>
              <a:t>я задача: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+2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5=3+1+1</a:t>
            </a:r>
            <a:endParaRPr lang="ru-RU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=2+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5=2+1+1+1</a:t>
            </a:r>
            <a:endParaRPr lang="ru-RU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=1+1+1+1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+1</a:t>
            </a: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 bwMode="auto">
          <a:xfrm>
            <a:off x="5436096" y="908604"/>
            <a:ext cx="3500806" cy="1106497"/>
          </a:xfrm>
          <a:prstGeom prst="wedgeRoundRectCallout">
            <a:avLst>
              <a:gd name="adj1" fmla="val -31632"/>
              <a:gd name="adj2" fmla="val 41362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3-</a:t>
            </a:r>
            <a:r>
              <a:rPr lang="ru-RU" sz="2400" dirty="0" smtClean="0">
                <a:solidFill>
                  <a:srgbClr val="000000"/>
                </a:solidFill>
              </a:rPr>
              <a:t>я задача:</a:t>
            </a:r>
            <a:endParaRPr lang="en-US" sz="24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err="1" smtClean="0">
                <a:solidFill>
                  <a:srgbClr val="000000"/>
                </a:solidFill>
              </a:rPr>
              <a:t>Sl</a:t>
            </a:r>
            <a:r>
              <a:rPr lang="en-US" sz="2000" b="1" dirty="0" smtClean="0">
                <a:solidFill>
                  <a:srgbClr val="000000"/>
                </a:solidFill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</a:rPr>
              <a:t>n,k</a:t>
            </a:r>
            <a:r>
              <a:rPr lang="en-US" sz="2000" b="1" dirty="0" smtClean="0">
                <a:solidFill>
                  <a:srgbClr val="000000"/>
                </a:solidFill>
              </a:rPr>
              <a:t>)=</a:t>
            </a:r>
            <a:r>
              <a:rPr lang="en-US" sz="2000" b="1" dirty="0" err="1" smtClean="0">
                <a:solidFill>
                  <a:srgbClr val="000000"/>
                </a:solidFill>
              </a:rPr>
              <a:t>Sl</a:t>
            </a:r>
            <a:r>
              <a:rPr lang="en-US" sz="2000" b="1" dirty="0" smtClean="0">
                <a:solidFill>
                  <a:srgbClr val="000000"/>
                </a:solidFill>
              </a:rPr>
              <a:t>(n,k-1)+</a:t>
            </a:r>
            <a:r>
              <a:rPr lang="en-US" sz="2000" b="1" dirty="0" err="1" smtClean="0">
                <a:solidFill>
                  <a:srgbClr val="000000"/>
                </a:solidFill>
              </a:rPr>
              <a:t>Sl</a:t>
            </a:r>
            <a:r>
              <a:rPr lang="en-US" sz="2000" b="1" dirty="0" smtClean="0">
                <a:solidFill>
                  <a:srgbClr val="000000"/>
                </a:solidFill>
              </a:rPr>
              <a:t>(n-</a:t>
            </a:r>
            <a:r>
              <a:rPr lang="en-US" sz="2000" b="1" dirty="0" err="1" smtClean="0">
                <a:solidFill>
                  <a:srgbClr val="000000"/>
                </a:solidFill>
              </a:rPr>
              <a:t>k,k</a:t>
            </a:r>
            <a:r>
              <a:rPr lang="en-US" sz="2000" b="1" dirty="0" smtClean="0">
                <a:solidFill>
                  <a:srgbClr val="000000"/>
                </a:solidFill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k</a:t>
            </a:r>
            <a:r>
              <a:rPr lang="en-US" sz="2000" b="1" dirty="0" smtClean="0">
                <a:solidFill>
                  <a:srgbClr val="000000"/>
                </a:solidFill>
              </a:rPr>
              <a:t>=1 </a:t>
            </a:r>
            <a:r>
              <a:rPr lang="ru-RU" sz="2000" b="1" dirty="0" smtClean="0">
                <a:solidFill>
                  <a:srgbClr val="000000"/>
                </a:solidFill>
              </a:rPr>
              <a:t>или </a:t>
            </a:r>
            <a:r>
              <a:rPr lang="en-US" sz="2000" b="1" dirty="0" smtClean="0">
                <a:solidFill>
                  <a:srgbClr val="000000"/>
                </a:solidFill>
              </a:rPr>
              <a:t>n=1 </a:t>
            </a:r>
            <a:r>
              <a:rPr lang="ru-RU" sz="2000" b="1" dirty="0" smtClean="0">
                <a:solidFill>
                  <a:srgbClr val="000000"/>
                </a:solidFill>
              </a:rPr>
              <a:t>то </a:t>
            </a:r>
            <a:r>
              <a:rPr lang="en-US" sz="2000" b="1" dirty="0" err="1" smtClean="0">
                <a:solidFill>
                  <a:srgbClr val="000000"/>
                </a:solidFill>
              </a:rPr>
              <a:t>Sl</a:t>
            </a:r>
            <a:r>
              <a:rPr lang="en-US" sz="2000" b="1" dirty="0" smtClean="0">
                <a:solidFill>
                  <a:srgbClr val="000000"/>
                </a:solidFill>
              </a:rPr>
              <a:t>=1</a:t>
            </a:r>
            <a:endParaRPr lang="ru-RU" b="1" dirty="0" smtClean="0">
              <a:solidFill>
                <a:srgbClr val="000000"/>
              </a:solidFill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3259" y="188639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Требуется получить и вывести на экран количество всех возможных </a:t>
            </a:r>
            <a:r>
              <a:rPr lang="ru-RU" i="1" dirty="0">
                <a:solidFill>
                  <a:srgbClr val="000000"/>
                </a:solidFill>
              </a:rPr>
              <a:t>различных</a:t>
            </a:r>
            <a:r>
              <a:rPr lang="ru-RU" dirty="0">
                <a:solidFill>
                  <a:srgbClr val="000000"/>
                </a:solidFill>
              </a:rPr>
              <a:t> способов представления </a:t>
            </a:r>
            <a:r>
              <a:rPr lang="ru-RU" dirty="0" smtClean="0">
                <a:solidFill>
                  <a:srgbClr val="000000"/>
                </a:solidFill>
              </a:rPr>
              <a:t>числа </a:t>
            </a:r>
            <a:r>
              <a:rPr lang="ru-RU" dirty="0">
                <a:solidFill>
                  <a:srgbClr val="000000"/>
                </a:solidFill>
              </a:rPr>
              <a:t>в виде суммы натуральных чисел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2643606" y="2230859"/>
            <a:ext cx="1496346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(5,3)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788024" y="2230859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(1,4)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835696" y="3028267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(5,2)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599892" y="1236232"/>
            <a:ext cx="1512168" cy="778869"/>
            <a:chOff x="3599892" y="1236232"/>
            <a:chExt cx="1512168" cy="778869"/>
          </a:xfrm>
        </p:grpSpPr>
        <p:sp>
          <p:nvSpPr>
            <p:cNvPr id="13" name="Скругленный прямоугольник 12"/>
            <p:cNvSpPr/>
            <p:nvPr/>
          </p:nvSpPr>
          <p:spPr bwMode="auto">
            <a:xfrm>
              <a:off x="3779912" y="1236232"/>
              <a:ext cx="1152128" cy="432048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err="1" smtClean="0">
                  <a:latin typeface="Arial" charset="0"/>
                </a:rPr>
                <a:t>Sl</a:t>
              </a: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(5,4)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 bwMode="auto">
            <a:xfrm flipH="1">
              <a:off x="3599892" y="1668280"/>
              <a:ext cx="360040" cy="32762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Прямая со стрелкой 23"/>
            <p:cNvCxnSpPr/>
            <p:nvPr/>
          </p:nvCxnSpPr>
          <p:spPr bwMode="auto">
            <a:xfrm>
              <a:off x="4752020" y="1687472"/>
              <a:ext cx="360040" cy="32762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7" name="Скругленный прямоугольник 26"/>
          <p:cNvSpPr/>
          <p:nvPr/>
        </p:nvSpPr>
        <p:spPr bwMode="auto">
          <a:xfrm>
            <a:off x="5747455" y="2450909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3615342" y="3022385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(2,3)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4860032" y="3560788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(1,2)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3459731" y="3573016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(2,1)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4765747" y="3861048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3404355" y="3887689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539552" y="3560788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(5,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1920957" y="3654848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425422" y="3861048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 bwMode="auto">
          <a:xfrm>
            <a:off x="1217002" y="4418586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2442862" y="4437112"/>
            <a:ext cx="115212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Arial" charset="0"/>
              </a:rPr>
              <a:t>Sl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ru-RU" b="1" dirty="0">
                <a:latin typeface="Arial" charset="0"/>
              </a:rPr>
              <a:t>1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,2)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1102872" y="4663008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 bwMode="auto">
          <a:xfrm>
            <a:off x="2469570" y="4725144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 bwMode="auto">
          <a:xfrm>
            <a:off x="4460237" y="3044505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 bwMode="auto">
          <a:xfrm>
            <a:off x="2010477" y="3861048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 bwMode="auto">
          <a:xfrm>
            <a:off x="2010477" y="2771947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 bwMode="auto">
          <a:xfrm>
            <a:off x="2855506" y="1995909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5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 bwMode="auto">
          <a:xfrm>
            <a:off x="3735828" y="841035"/>
            <a:ext cx="1266258" cy="432048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6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717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8F7E09-F060-428E-B1A9-A5836D8CFEFB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Что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82700"/>
            <a:ext cx="4867275" cy="24463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else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84175" y="37719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Метод подстановки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57225" y="42052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f(5) = f(4)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898900" y="1346200"/>
            <a:ext cx="4732338" cy="1358900"/>
            <a:chOff x="4559300" y="1524000"/>
            <a:chExt cx="3848100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4559300" y="1524000"/>
              <a:ext cx="3848100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641849" y="1587500"/>
            <a:ext cx="360468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Формула" r:id="rId3" imgW="1663560" imgH="457200" progId="Equation.3">
                    <p:embed/>
                  </p:oleObj>
                </mc:Choice>
                <mc:Fallback>
                  <p:oleObj name="Формула" r:id="rId3" imgW="16635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1849" y="1587500"/>
                          <a:ext cx="3604683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57225" y="46497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57225" y="5119688"/>
            <a:ext cx="294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f(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+ 2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7225" y="5602288"/>
            <a:ext cx="165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=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1879600" y="5446713"/>
            <a:ext cx="444500" cy="608012"/>
            <a:chOff x="1879600" y="5425440"/>
            <a:chExt cx="444500" cy="607060"/>
          </a:xfrm>
        </p:grpSpPr>
        <p:sp>
          <p:nvSpPr>
            <p:cNvPr id="7202" name="Овал 13"/>
            <p:cNvSpPr>
              <a:spLocks noChangeArrowheads="1"/>
            </p:cNvSpPr>
            <p:nvPr/>
          </p:nvSpPr>
          <p:spPr bwMode="auto">
            <a:xfrm>
              <a:off x="1879600" y="558800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203" name="Полилиния 14"/>
            <p:cNvSpPr>
              <a:spLocks/>
            </p:cNvSpPr>
            <p:nvPr/>
          </p:nvSpPr>
          <p:spPr bwMode="auto">
            <a:xfrm>
              <a:off x="2103120" y="5425440"/>
              <a:ext cx="0" cy="160020"/>
            </a:xfrm>
            <a:custGeom>
              <a:avLst/>
              <a:gdLst>
                <a:gd name="T0" fmla="*/ 160020 h 160020"/>
                <a:gd name="T1" fmla="*/ 0 h 160020"/>
                <a:gd name="T2" fmla="*/ 0 60000 65536"/>
                <a:gd name="T3" fmla="*/ 0 60000 65536"/>
                <a:gd name="T4" fmla="*/ 0 h 160020"/>
                <a:gd name="T5" fmla="*/ 160020 h 1600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160020">
                  <a:moveTo>
                    <a:pt x="0" y="160020"/>
                  </a:moveTo>
                  <a:lnTo>
                    <a:pt x="0" y="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232025" y="4937125"/>
            <a:ext cx="3575050" cy="636588"/>
            <a:chOff x="2232660" y="4914900"/>
            <a:chExt cx="3573780" cy="637540"/>
          </a:xfrm>
        </p:grpSpPr>
        <p:sp>
          <p:nvSpPr>
            <p:cNvPr id="7200" name="Овал 15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201" name="Полилиния 18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2232025" y="4449763"/>
            <a:ext cx="3575050" cy="636587"/>
            <a:chOff x="2232660" y="4914900"/>
            <a:chExt cx="3573780" cy="637540"/>
          </a:xfrm>
        </p:grpSpPr>
        <p:sp>
          <p:nvSpPr>
            <p:cNvPr id="7198" name="Овал 22"/>
            <p:cNvSpPr>
              <a:spLocks noChangeArrowheads="1"/>
            </p:cNvSpPr>
            <p:nvPr/>
          </p:nvSpPr>
          <p:spPr bwMode="auto">
            <a:xfrm>
              <a:off x="5361940" y="5107940"/>
              <a:ext cx="444500" cy="444500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7199" name="Полилиния 23"/>
            <p:cNvSpPr>
              <a:spLocks/>
            </p:cNvSpPr>
            <p:nvPr/>
          </p:nvSpPr>
          <p:spPr bwMode="auto">
            <a:xfrm>
              <a:off x="2232660" y="4914900"/>
              <a:ext cx="3147060" cy="335280"/>
            </a:xfrm>
            <a:custGeom>
              <a:avLst/>
              <a:gdLst>
                <a:gd name="T0" fmla="*/ 3147060 w 3147060"/>
                <a:gd name="T1" fmla="*/ 320040 h 335280"/>
                <a:gd name="T2" fmla="*/ 0 w 3147060"/>
                <a:gd name="T3" fmla="*/ 91440 h 335280"/>
                <a:gd name="T4" fmla="*/ 0 60000 65536"/>
                <a:gd name="T5" fmla="*/ 0 60000 65536"/>
                <a:gd name="T6" fmla="*/ 0 w 3147060"/>
                <a:gd name="T7" fmla="*/ 0 h 335280"/>
                <a:gd name="T8" fmla="*/ 3147060 w 3147060"/>
                <a:gd name="T9" fmla="*/ 335280 h 3352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47060" h="335280">
                  <a:moveTo>
                    <a:pt x="3147060" y="320040"/>
                  </a:moveTo>
                  <a:cubicBezTo>
                    <a:pt x="2867660" y="0"/>
                    <a:pt x="363220" y="335280"/>
                    <a:pt x="0" y="9144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Группа 26"/>
          <p:cNvGrpSpPr>
            <a:grpSpLocks/>
          </p:cNvGrpSpPr>
          <p:nvPr/>
        </p:nvGrpSpPr>
        <p:grpSpPr bwMode="auto">
          <a:xfrm>
            <a:off x="3584575" y="4191000"/>
            <a:ext cx="2239963" cy="476250"/>
            <a:chOff x="3585067" y="4169228"/>
            <a:chExt cx="2238790" cy="476572"/>
          </a:xfrm>
        </p:grpSpPr>
        <p:sp>
          <p:nvSpPr>
            <p:cNvPr id="25" name="Прямоугольник 24"/>
            <p:cNvSpPr/>
            <p:nvPr/>
          </p:nvSpPr>
          <p:spPr bwMode="auto">
            <a:xfrm>
              <a:off x="5366896" y="4169228"/>
              <a:ext cx="456961" cy="457509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7197" name="Прямоугольник 25"/>
            <p:cNvSpPr>
              <a:spLocks noChangeArrowheads="1"/>
            </p:cNvSpPr>
            <p:nvPr/>
          </p:nvSpPr>
          <p:spPr bwMode="auto">
            <a:xfrm>
              <a:off x="3585067" y="4184135"/>
              <a:ext cx="22124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 5 + 2 = 7</a:t>
              </a:r>
              <a:endPara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584575" y="46497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3 + 2 = 5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584575" y="5119688"/>
            <a:ext cx="2212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1 + 2 = 3</a:t>
            </a:r>
          </a:p>
        </p:txBody>
      </p:sp>
      <p:grpSp>
        <p:nvGrpSpPr>
          <p:cNvPr id="14" name="Группа 54"/>
          <p:cNvGrpSpPr>
            <a:grpSpLocks/>
          </p:cNvGrpSpPr>
          <p:nvPr/>
        </p:nvGrpSpPr>
        <p:grpSpPr bwMode="auto">
          <a:xfrm>
            <a:off x="2908300" y="5816600"/>
            <a:ext cx="4451350" cy="501650"/>
            <a:chOff x="3124087" y="5817053"/>
            <a:chExt cx="44519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421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91" y="5817053"/>
              <a:ext cx="849421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1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684" y="5817053"/>
              <a:ext cx="849420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584" y="5817053"/>
              <a:ext cx="849420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94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95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6473825" y="4657725"/>
            <a:ext cx="1946275" cy="808038"/>
          </a:xfrm>
          <a:prstGeom prst="wedgeRoundRectCallout">
            <a:avLst>
              <a:gd name="adj1" fmla="val -35322"/>
              <a:gd name="adj2" fmla="val 90070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линейная структура</a:t>
            </a:r>
            <a:endParaRPr lang="ru-RU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4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81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85F54B-21C8-43EB-BCE5-3725DDEE2EBF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Что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290638"/>
            <a:ext cx="5981700" cy="24304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&lt;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else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+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*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 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 </a:t>
            </a:r>
            <a:endParaRPr lang="ru-RU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2933700" y="13335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Формула" r:id="rId3" imgW="2171520" imgH="457200" progId="Equation.3">
                    <p:embed/>
                  </p:oleObj>
                </mc:Choice>
                <mc:Fallback>
                  <p:oleObj name="Формула" r:id="rId3" imgW="21715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75" y="1576922"/>
                          <a:ext cx="4706151" cy="99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54"/>
          <p:cNvGrpSpPr>
            <a:grpSpLocks/>
          </p:cNvGrpSpPr>
          <p:nvPr/>
        </p:nvGrpSpPr>
        <p:grpSpPr bwMode="auto">
          <a:xfrm>
            <a:off x="1809750" y="3378200"/>
            <a:ext cx="4521200" cy="2832100"/>
            <a:chOff x="2050937" y="3518353"/>
            <a:chExt cx="4521767" cy="283119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4157814" y="351835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(5)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114695" y="4283283"/>
              <a:ext cx="847831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(4)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14" name="Прямая со стрелкой 35"/>
            <p:cNvCxnSpPr>
              <a:cxnSpLocks noChangeShapeType="1"/>
              <a:stCxn id="40" idx="2"/>
              <a:endCxn id="46" idx="0"/>
            </p:cNvCxnSpPr>
            <p:nvPr/>
          </p:nvCxnSpPr>
          <p:spPr bwMode="auto">
            <a:xfrm flipH="1">
              <a:off x="2475480" y="5549446"/>
              <a:ext cx="541338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202520" y="4283283"/>
              <a:ext cx="847831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3635461" y="5048213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2592343" y="504821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4680167" y="5048213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5723285" y="5048213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050937" y="5848057"/>
              <a:ext cx="849420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 bwMode="auto">
            <a:xfrm>
              <a:off x="3094056" y="5848057"/>
              <a:ext cx="849419" cy="501489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22" name="Прямая со стрелкой 50"/>
            <p:cNvCxnSpPr>
              <a:cxnSpLocks noChangeShapeType="1"/>
              <a:stCxn id="40" idx="2"/>
              <a:endCxn id="48" idx="0"/>
            </p:cNvCxnSpPr>
            <p:nvPr/>
          </p:nvCxnSpPr>
          <p:spPr bwMode="auto">
            <a:xfrm>
              <a:off x="3016818" y="5549446"/>
              <a:ext cx="502443" cy="29935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3" name="Прямая со стрелкой 54"/>
            <p:cNvCxnSpPr>
              <a:cxnSpLocks noChangeShapeType="1"/>
              <a:stCxn id="35" idx="2"/>
              <a:endCxn id="42" idx="0"/>
            </p:cNvCxnSpPr>
            <p:nvPr/>
          </p:nvCxnSpPr>
          <p:spPr bwMode="auto">
            <a:xfrm>
              <a:off x="3538708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Прямая со стрелкой 55"/>
            <p:cNvCxnSpPr>
              <a:cxnSpLocks noChangeShapeType="1"/>
              <a:stCxn id="35" idx="2"/>
              <a:endCxn id="40" idx="0"/>
            </p:cNvCxnSpPr>
            <p:nvPr/>
          </p:nvCxnSpPr>
          <p:spPr bwMode="auto">
            <a:xfrm flipH="1">
              <a:off x="3016818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Прямая со стрелкой 56"/>
            <p:cNvCxnSpPr>
              <a:cxnSpLocks noChangeShapeType="1"/>
              <a:stCxn id="41" idx="2"/>
              <a:endCxn id="45" idx="0"/>
            </p:cNvCxnSpPr>
            <p:nvPr/>
          </p:nvCxnSpPr>
          <p:spPr bwMode="auto">
            <a:xfrm>
              <a:off x="5626271" y="4784271"/>
              <a:ext cx="521890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Прямая со стрелкой 57"/>
            <p:cNvCxnSpPr>
              <a:cxnSpLocks noChangeShapeType="1"/>
              <a:stCxn id="41" idx="2"/>
              <a:endCxn id="44" idx="0"/>
            </p:cNvCxnSpPr>
            <p:nvPr/>
          </p:nvCxnSpPr>
          <p:spPr bwMode="auto">
            <a:xfrm flipH="1">
              <a:off x="5104380" y="4784271"/>
              <a:ext cx="52189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7" name="Прямая со стрелкой 58"/>
            <p:cNvCxnSpPr>
              <a:cxnSpLocks noChangeShapeType="1"/>
              <a:stCxn id="31" idx="2"/>
              <a:endCxn id="41" idx="0"/>
            </p:cNvCxnSpPr>
            <p:nvPr/>
          </p:nvCxnSpPr>
          <p:spPr bwMode="auto">
            <a:xfrm>
              <a:off x="4582490" y="4019096"/>
              <a:ext cx="1043781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8" name="Прямая со стрелкой 59"/>
            <p:cNvCxnSpPr>
              <a:cxnSpLocks noChangeShapeType="1"/>
              <a:stCxn id="31" idx="2"/>
              <a:endCxn id="35" idx="0"/>
            </p:cNvCxnSpPr>
            <p:nvPr/>
          </p:nvCxnSpPr>
          <p:spPr bwMode="auto">
            <a:xfrm flipH="1">
              <a:off x="3538708" y="4019096"/>
              <a:ext cx="1043782" cy="26443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4" name="Скругленная прямоугольная выноска 53"/>
          <p:cNvSpPr/>
          <p:nvPr/>
        </p:nvSpPr>
        <p:spPr bwMode="auto">
          <a:xfrm>
            <a:off x="479425" y="4013200"/>
            <a:ext cx="1489075" cy="533400"/>
          </a:xfrm>
          <a:prstGeom prst="wedgeRoundRectCallout">
            <a:avLst>
              <a:gd name="adj1" fmla="val 43144"/>
              <a:gd name="adj2" fmla="val 128165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дерево</a:t>
            </a:r>
            <a:endParaRPr lang="ru-RU" sz="2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Группа 79"/>
          <p:cNvGrpSpPr>
            <a:grpSpLocks/>
          </p:cNvGrpSpPr>
          <p:nvPr/>
        </p:nvGrpSpPr>
        <p:grpSpPr bwMode="auto">
          <a:xfrm>
            <a:off x="1416050" y="5384800"/>
            <a:ext cx="4660900" cy="815975"/>
            <a:chOff x="1415694" y="5384155"/>
            <a:chExt cx="4661612" cy="817265"/>
          </a:xfrm>
        </p:grpSpPr>
        <p:sp>
          <p:nvSpPr>
            <p:cNvPr id="8207" name="Прямоугольник 74"/>
            <p:cNvSpPr>
              <a:spLocks noChangeArrowheads="1"/>
            </p:cNvSpPr>
            <p:nvPr/>
          </p:nvSpPr>
          <p:spPr bwMode="auto">
            <a:xfrm>
              <a:off x="3727094" y="57397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8" name="Прямоугольник 75"/>
            <p:cNvSpPr>
              <a:spLocks noChangeArrowheads="1"/>
            </p:cNvSpPr>
            <p:nvPr/>
          </p:nvSpPr>
          <p:spPr bwMode="auto">
            <a:xfrm>
              <a:off x="1415694" y="57397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9" name="Прямоугольник 76"/>
            <p:cNvSpPr>
              <a:spLocks noChangeArrowheads="1"/>
            </p:cNvSpPr>
            <p:nvPr/>
          </p:nvSpPr>
          <p:spPr bwMode="auto">
            <a:xfrm>
              <a:off x="36254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0" name="Прямоугольник 77"/>
            <p:cNvSpPr>
              <a:spLocks noChangeArrowheads="1"/>
            </p:cNvSpPr>
            <p:nvPr/>
          </p:nvSpPr>
          <p:spPr bwMode="auto">
            <a:xfrm>
              <a:off x="46668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1" name="Прямоугольник 78"/>
            <p:cNvSpPr>
              <a:spLocks noChangeArrowheads="1"/>
            </p:cNvSpPr>
            <p:nvPr/>
          </p:nvSpPr>
          <p:spPr bwMode="auto">
            <a:xfrm>
              <a:off x="5708294" y="5384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81" name="Прямоугольник 80"/>
          <p:cNvSpPr>
            <a:spLocks noChangeArrowheads="1"/>
          </p:cNvSpPr>
          <p:nvPr/>
        </p:nvSpPr>
        <p:spPr bwMode="auto">
          <a:xfrm>
            <a:off x="1962150" y="49276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82" name="Прямоугольник 81"/>
          <p:cNvSpPr>
            <a:spLocks noChangeArrowheads="1"/>
          </p:cNvSpPr>
          <p:nvPr/>
        </p:nvSpPr>
        <p:spPr bwMode="auto">
          <a:xfrm>
            <a:off x="5822950" y="41656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3" name="Прямоугольник 82"/>
          <p:cNvSpPr>
            <a:spLocks noChangeArrowheads="1"/>
          </p:cNvSpPr>
          <p:nvPr/>
        </p:nvSpPr>
        <p:spPr bwMode="auto">
          <a:xfrm>
            <a:off x="3740150" y="4203700"/>
            <a:ext cx="368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781550" y="3390900"/>
            <a:ext cx="552450" cy="460375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922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9E5FF7-83EA-4B70-9D4F-405CA3DEDD9E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221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Чему равно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u-RU" altLang="ru-RU" sz="2400">
                <a:solidFill>
                  <a:srgbClr val="000000"/>
                </a:solidFill>
              </a:rPr>
              <a:t>? </a:t>
            </a:r>
          </a:p>
        </p:txBody>
      </p:sp>
      <p:grpSp>
        <p:nvGrpSpPr>
          <p:cNvPr id="9222" name="Группа 9"/>
          <p:cNvGrpSpPr>
            <a:grpSpLocks/>
          </p:cNvGrpSpPr>
          <p:nvPr/>
        </p:nvGrpSpPr>
        <p:grpSpPr bwMode="auto">
          <a:xfrm>
            <a:off x="520700" y="1244600"/>
            <a:ext cx="6070600" cy="1358900"/>
            <a:chOff x="3888100" y="1524000"/>
            <a:chExt cx="4935909" cy="1104900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888100" y="1524000"/>
              <a:ext cx="4935909" cy="1104900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3947475" y="1576922"/>
            <a:ext cx="4706151" cy="99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Формула" r:id="rId3" imgW="2171520" imgH="457200" progId="Equation.3">
                    <p:embed/>
                  </p:oleObj>
                </mc:Choice>
                <mc:Fallback>
                  <p:oleObj name="Формула" r:id="rId3" imgW="21715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7475" y="1576922"/>
                          <a:ext cx="4706151" cy="99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384175" y="2641600"/>
            <a:ext cx="6791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Табличный метод </a:t>
            </a:r>
            <a:r>
              <a:rPr lang="ru-RU" altLang="ru-RU" sz="240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117600" y="3238500"/>
          <a:ext cx="5334000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60"/>
          <p:cNvGrpSpPr>
            <a:grpSpLocks/>
          </p:cNvGrpSpPr>
          <p:nvPr/>
        </p:nvGrpSpPr>
        <p:grpSpPr bwMode="auto">
          <a:xfrm>
            <a:off x="1876425" y="4292600"/>
            <a:ext cx="2111375" cy="1714500"/>
            <a:chOff x="1876425" y="4292600"/>
            <a:chExt cx="2111375" cy="1714500"/>
          </a:xfrm>
        </p:grpSpPr>
        <p:sp>
          <p:nvSpPr>
            <p:cNvPr id="9273" name="Левая фигурная скобка 42"/>
            <p:cNvSpPr>
              <a:spLocks/>
            </p:cNvSpPr>
            <p:nvPr/>
          </p:nvSpPr>
          <p:spPr bwMode="auto">
            <a:xfrm rot="-5400000">
              <a:off x="2708275" y="3711575"/>
              <a:ext cx="412750" cy="1574800"/>
            </a:xfrm>
            <a:prstGeom prst="leftBrace">
              <a:avLst>
                <a:gd name="adj1" fmla="val 2833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47" name="Скругленная прямоугольная выноска 46"/>
            <p:cNvSpPr/>
            <p:nvPr/>
          </p:nvSpPr>
          <p:spPr bwMode="auto">
            <a:xfrm>
              <a:off x="1876425" y="5194300"/>
              <a:ext cx="2111375" cy="812800"/>
            </a:xfrm>
            <a:prstGeom prst="wedgeRoundRectCallout">
              <a:avLst>
                <a:gd name="adj1" fmla="val -1969"/>
                <a:gd name="adj2" fmla="val -107773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начальные значения</a:t>
              </a:r>
              <a:endPara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Группа 52"/>
          <p:cNvGrpSpPr>
            <a:grpSpLocks/>
          </p:cNvGrpSpPr>
          <p:nvPr/>
        </p:nvGrpSpPr>
        <p:grpSpPr bwMode="auto">
          <a:xfrm>
            <a:off x="1379538" y="1308100"/>
            <a:ext cx="2316162" cy="2997200"/>
            <a:chOff x="1380066" y="1308100"/>
            <a:chExt cx="2315634" cy="2997200"/>
          </a:xfrm>
        </p:grpSpPr>
        <p:sp>
          <p:nvSpPr>
            <p:cNvPr id="9270" name="Скругленный прямоугольник 48"/>
            <p:cNvSpPr>
              <a:spLocks noChangeArrowheads="1"/>
            </p:cNvSpPr>
            <p:nvPr/>
          </p:nvSpPr>
          <p:spPr bwMode="auto">
            <a:xfrm>
              <a:off x="1841500" y="13081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71" name="Скругленный прямоугольник 49"/>
            <p:cNvSpPr>
              <a:spLocks noChangeArrowheads="1"/>
            </p:cNvSpPr>
            <p:nvPr/>
          </p:nvSpPr>
          <p:spPr bwMode="auto">
            <a:xfrm>
              <a:off x="2082800" y="3759200"/>
              <a:ext cx="1612900" cy="54610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72" name="Полилиния 51"/>
            <p:cNvSpPr>
              <a:spLocks/>
            </p:cNvSpPr>
            <p:nvPr/>
          </p:nvSpPr>
          <p:spPr bwMode="auto">
            <a:xfrm>
              <a:off x="1380066" y="1803400"/>
              <a:ext cx="715433" cy="2032000"/>
            </a:xfrm>
            <a:custGeom>
              <a:avLst/>
              <a:gdLst>
                <a:gd name="T0" fmla="*/ 461433 w 715433"/>
                <a:gd name="T1" fmla="*/ 0 h 2032000"/>
                <a:gd name="T2" fmla="*/ 715433 w 715433"/>
                <a:gd name="T3" fmla="*/ 2032000 h 2032000"/>
                <a:gd name="T4" fmla="*/ 0 60000 65536"/>
                <a:gd name="T5" fmla="*/ 0 60000 65536"/>
                <a:gd name="T6" fmla="*/ 0 w 715433"/>
                <a:gd name="T7" fmla="*/ 0 h 2032000"/>
                <a:gd name="T8" fmla="*/ 715433 w 715433"/>
                <a:gd name="T9" fmla="*/ 2032000 h 2032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15433" h="2032000">
                  <a:moveTo>
                    <a:pt x="461433" y="0"/>
                  </a:moveTo>
                  <a:cubicBezTo>
                    <a:pt x="0" y="651933"/>
                    <a:pt x="224366" y="1761067"/>
                    <a:pt x="715433" y="203200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Группа 63"/>
          <p:cNvGrpSpPr>
            <a:grpSpLocks/>
          </p:cNvGrpSpPr>
          <p:nvPr/>
        </p:nvGrpSpPr>
        <p:grpSpPr bwMode="auto">
          <a:xfrm>
            <a:off x="2270125" y="3825875"/>
            <a:ext cx="1243013" cy="403225"/>
            <a:chOff x="2270760" y="3825240"/>
            <a:chExt cx="1242060" cy="403860"/>
          </a:xfrm>
        </p:grpSpPr>
        <p:sp>
          <p:nvSpPr>
            <p:cNvPr id="9268" name="Прямоугольник 61"/>
            <p:cNvSpPr>
              <a:spLocks noChangeArrowheads="1"/>
            </p:cNvSpPr>
            <p:nvPr/>
          </p:nvSpPr>
          <p:spPr bwMode="auto">
            <a:xfrm>
              <a:off x="227076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9269" name="Прямоугольник 62"/>
            <p:cNvSpPr>
              <a:spLocks noChangeArrowheads="1"/>
            </p:cNvSpPr>
            <p:nvPr/>
          </p:nvSpPr>
          <p:spPr bwMode="auto">
            <a:xfrm>
              <a:off x="3169920" y="3825240"/>
              <a:ext cx="342900" cy="403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65" name="Прямоугольник 64"/>
          <p:cNvSpPr>
            <a:spLocks noChangeArrowheads="1"/>
          </p:cNvSpPr>
          <p:nvPr/>
        </p:nvSpPr>
        <p:spPr bwMode="auto">
          <a:xfrm>
            <a:off x="5572125" y="3759200"/>
            <a:ext cx="876300" cy="523875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altLang="ru-RU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4065588" y="3816350"/>
            <a:ext cx="342900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979988" y="3816350"/>
            <a:ext cx="342900" cy="403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6" name="Группа 70"/>
          <p:cNvGrpSpPr>
            <a:grpSpLocks/>
          </p:cNvGrpSpPr>
          <p:nvPr/>
        </p:nvGrpSpPr>
        <p:grpSpPr bwMode="auto">
          <a:xfrm>
            <a:off x="2454275" y="4200525"/>
            <a:ext cx="1843088" cy="857250"/>
            <a:chOff x="2454487" y="4201159"/>
            <a:chExt cx="1843194" cy="856687"/>
          </a:xfrm>
        </p:grpSpPr>
        <p:sp>
          <p:nvSpPr>
            <p:cNvPr id="9265" name="Полилиния 67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6" name="Полилиния 68"/>
            <p:cNvSpPr>
              <a:spLocks/>
            </p:cNvSpPr>
            <p:nvPr/>
          </p:nvSpPr>
          <p:spPr bwMode="auto">
            <a:xfrm>
              <a:off x="3305175" y="4201159"/>
              <a:ext cx="862964" cy="508001"/>
            </a:xfrm>
            <a:custGeom>
              <a:avLst/>
              <a:gdLst>
                <a:gd name="T0" fmla="*/ 25 w 1972733"/>
                <a:gd name="T1" fmla="*/ 215 h 829733"/>
                <a:gd name="T2" fmla="*/ 115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7" name="Прямоугольник 69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4314825" y="5100638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*f(1)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314825" y="5567363"/>
            <a:ext cx="40116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314825" y="6005513"/>
            <a:ext cx="41973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sq-AL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sq-AL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*f(3)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Группа 79"/>
          <p:cNvGrpSpPr>
            <a:grpSpLocks/>
          </p:cNvGrpSpPr>
          <p:nvPr/>
        </p:nvGrpSpPr>
        <p:grpSpPr bwMode="auto">
          <a:xfrm>
            <a:off x="3359150" y="4200525"/>
            <a:ext cx="1843088" cy="857250"/>
            <a:chOff x="2454487" y="4201159"/>
            <a:chExt cx="1843194" cy="856687"/>
          </a:xfrm>
        </p:grpSpPr>
        <p:sp>
          <p:nvSpPr>
            <p:cNvPr id="9262" name="Полилиния 84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3" name="Полилиния 85"/>
            <p:cNvSpPr>
              <a:spLocks/>
            </p:cNvSpPr>
            <p:nvPr/>
          </p:nvSpPr>
          <p:spPr bwMode="auto">
            <a:xfrm>
              <a:off x="3324225" y="4201159"/>
              <a:ext cx="843914" cy="508001"/>
            </a:xfrm>
            <a:custGeom>
              <a:avLst/>
              <a:gdLst>
                <a:gd name="T0" fmla="*/ 20 w 1972733"/>
                <a:gd name="T1" fmla="*/ 215 h 829733"/>
                <a:gd name="T2" fmla="*/ 94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4" name="Прямоугольник 86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Группа 87"/>
          <p:cNvGrpSpPr>
            <a:grpSpLocks/>
          </p:cNvGrpSpPr>
          <p:nvPr/>
        </p:nvGrpSpPr>
        <p:grpSpPr bwMode="auto">
          <a:xfrm>
            <a:off x="4225925" y="4200525"/>
            <a:ext cx="1843088" cy="857250"/>
            <a:chOff x="2454487" y="4201159"/>
            <a:chExt cx="1843194" cy="856687"/>
          </a:xfrm>
        </p:grpSpPr>
        <p:sp>
          <p:nvSpPr>
            <p:cNvPr id="9259" name="Полилиния 88"/>
            <p:cNvSpPr>
              <a:spLocks/>
            </p:cNvSpPr>
            <p:nvPr/>
          </p:nvSpPr>
          <p:spPr bwMode="auto">
            <a:xfrm>
              <a:off x="2454487" y="4201159"/>
              <a:ext cx="1843194" cy="829733"/>
            </a:xfrm>
            <a:custGeom>
              <a:avLst/>
              <a:gdLst>
                <a:gd name="T0" fmla="*/ 22973 w 1972733"/>
                <a:gd name="T1" fmla="*/ 17780 h 829733"/>
                <a:gd name="T2" fmla="*/ 1070517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0" name="Полилиния 89"/>
            <p:cNvSpPr>
              <a:spLocks/>
            </p:cNvSpPr>
            <p:nvPr/>
          </p:nvSpPr>
          <p:spPr bwMode="auto">
            <a:xfrm>
              <a:off x="3333750" y="4201159"/>
              <a:ext cx="834389" cy="508001"/>
            </a:xfrm>
            <a:custGeom>
              <a:avLst/>
              <a:gdLst>
                <a:gd name="T0" fmla="*/ 18 w 1972733"/>
                <a:gd name="T1" fmla="*/ 215 h 829733"/>
                <a:gd name="T2" fmla="*/ 854 w 1972733"/>
                <a:gd name="T3" fmla="*/ 0 h 829733"/>
                <a:gd name="T4" fmla="*/ 0 60000 65536"/>
                <a:gd name="T5" fmla="*/ 0 60000 65536"/>
                <a:gd name="T6" fmla="*/ 0 w 1972733"/>
                <a:gd name="T7" fmla="*/ 0 h 829733"/>
                <a:gd name="T8" fmla="*/ 1972733 w 1972733"/>
                <a:gd name="T9" fmla="*/ 829733 h 8297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72733" h="829733">
                  <a:moveTo>
                    <a:pt x="42333" y="17780"/>
                  </a:moveTo>
                  <a:cubicBezTo>
                    <a:pt x="0" y="829733"/>
                    <a:pt x="1946486" y="689187"/>
                    <a:pt x="1972733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61" name="Прямоугольник 90"/>
            <p:cNvSpPr>
              <a:spLocks noChangeArrowheads="1"/>
            </p:cNvSpPr>
            <p:nvPr/>
          </p:nvSpPr>
          <p:spPr bwMode="auto">
            <a:xfrm>
              <a:off x="3594190" y="4657736"/>
              <a:ext cx="4411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*2</a:t>
              </a:r>
              <a:endParaRPr lang="ru-RU" alt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15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47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70CA33-72AF-4C49-958D-CB7F4BF36F80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47460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Сколько звёздочек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306513"/>
            <a:ext cx="4867275" cy="26781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1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11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54"/>
          <p:cNvGrpSpPr>
            <a:grpSpLocks/>
          </p:cNvGrpSpPr>
          <p:nvPr/>
        </p:nvGrpSpPr>
        <p:grpSpPr bwMode="auto">
          <a:xfrm>
            <a:off x="596900" y="4178300"/>
            <a:ext cx="7994650" cy="501650"/>
            <a:chOff x="3124087" y="5817053"/>
            <a:chExt cx="7995217" cy="500743"/>
          </a:xfrm>
        </p:grpSpPr>
        <p:sp>
          <p:nvSpPr>
            <p:cNvPr id="31" name="Прямоугольник 30"/>
            <p:cNvSpPr/>
            <p:nvPr/>
          </p:nvSpPr>
          <p:spPr bwMode="auto">
            <a:xfrm>
              <a:off x="3124087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(11)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4337023" y="5817053"/>
              <a:ext cx="849373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(10)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2" name="Прямая со стрелкой 35"/>
            <p:cNvCxnSpPr>
              <a:cxnSpLocks noChangeShapeType="1"/>
              <a:stCxn id="31" idx="3"/>
              <a:endCxn id="35" idx="1"/>
            </p:cNvCxnSpPr>
            <p:nvPr/>
          </p:nvCxnSpPr>
          <p:spPr bwMode="auto">
            <a:xfrm>
              <a:off x="3973173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Прямоугольник 40"/>
            <p:cNvSpPr/>
            <p:nvPr/>
          </p:nvSpPr>
          <p:spPr bwMode="auto">
            <a:xfrm>
              <a:off x="5551547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(7)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6726380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(6)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5" name="Прямая со стрелкой 42"/>
            <p:cNvCxnSpPr>
              <a:cxnSpLocks noChangeShapeType="1"/>
              <a:stCxn id="35" idx="3"/>
              <a:endCxn id="41" idx="1"/>
            </p:cNvCxnSpPr>
            <p:nvPr/>
          </p:nvCxnSpPr>
          <p:spPr bwMode="auto">
            <a:xfrm>
              <a:off x="5186817" y="6067425"/>
              <a:ext cx="36455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476" name="Прямая со стрелкой 46"/>
            <p:cNvCxnSpPr>
              <a:cxnSpLocks noChangeShapeType="1"/>
              <a:stCxn id="41" idx="3"/>
              <a:endCxn id="42" idx="1"/>
            </p:cNvCxnSpPr>
            <p:nvPr/>
          </p:nvCxnSpPr>
          <p:spPr bwMode="auto">
            <a:xfrm>
              <a:off x="64004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Прямоугольник 38"/>
            <p:cNvSpPr/>
            <p:nvPr/>
          </p:nvSpPr>
          <p:spPr bwMode="auto">
            <a:xfrm>
              <a:off x="7920265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(3)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78" name="Прямая со стрелкой 39"/>
            <p:cNvCxnSpPr>
              <a:cxnSpLocks noChangeShapeType="1"/>
              <a:endCxn id="39" idx="1"/>
            </p:cNvCxnSpPr>
            <p:nvPr/>
          </p:nvCxnSpPr>
          <p:spPr bwMode="auto">
            <a:xfrm>
              <a:off x="75942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Прямоугольник 43"/>
            <p:cNvSpPr/>
            <p:nvPr/>
          </p:nvSpPr>
          <p:spPr bwMode="auto">
            <a:xfrm>
              <a:off x="9101449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(2)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0" name="Прямая со стрелкой 44"/>
            <p:cNvCxnSpPr>
              <a:cxnSpLocks noChangeShapeType="1"/>
              <a:endCxn id="44" idx="1"/>
            </p:cNvCxnSpPr>
            <p:nvPr/>
          </p:nvCxnSpPr>
          <p:spPr bwMode="auto">
            <a:xfrm>
              <a:off x="87753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Прямоугольник 45"/>
            <p:cNvSpPr/>
            <p:nvPr/>
          </p:nvSpPr>
          <p:spPr bwMode="auto">
            <a:xfrm>
              <a:off x="10269932" y="5817053"/>
              <a:ext cx="849372" cy="500743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482" name="Прямая со стрелкой 47"/>
            <p:cNvCxnSpPr>
              <a:cxnSpLocks noChangeShapeType="1"/>
              <a:endCxn id="46" idx="1"/>
            </p:cNvCxnSpPr>
            <p:nvPr/>
          </p:nvCxnSpPr>
          <p:spPr bwMode="auto">
            <a:xfrm>
              <a:off x="9943761" y="6067425"/>
              <a:ext cx="326457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2038350" y="4686300"/>
            <a:ext cx="5168900" cy="460375"/>
            <a:chOff x="2037994" y="4495155"/>
            <a:chExt cx="5169612" cy="461665"/>
          </a:xfrm>
        </p:grpSpPr>
        <p:sp>
          <p:nvSpPr>
            <p:cNvPr id="147467" name="Прямоугольник 48"/>
            <p:cNvSpPr>
              <a:spLocks noChangeArrowheads="1"/>
            </p:cNvSpPr>
            <p:nvPr/>
          </p:nvSpPr>
          <p:spPr bwMode="auto">
            <a:xfrm>
              <a:off x="20379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7468" name="Прямоугольник 49"/>
            <p:cNvSpPr>
              <a:spLocks noChangeArrowheads="1"/>
            </p:cNvSpPr>
            <p:nvPr/>
          </p:nvSpPr>
          <p:spPr bwMode="auto">
            <a:xfrm>
              <a:off x="44890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47469" name="Прямоугольник 50"/>
            <p:cNvSpPr>
              <a:spLocks noChangeArrowheads="1"/>
            </p:cNvSpPr>
            <p:nvPr/>
          </p:nvSpPr>
          <p:spPr bwMode="auto">
            <a:xfrm>
              <a:off x="6838594" y="4495155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2400" b="1">
                  <a:solidFill>
                    <a:srgbClr val="C00000"/>
                  </a:solidFill>
                  <a:latin typeface="Courier New" pitchFamily="49" charset="0"/>
                  <a:cs typeface="Times New Roman" pitchFamily="18" charset="0"/>
                </a:rPr>
                <a:t>*</a:t>
              </a:r>
              <a:endParaRPr lang="ru-RU" alt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54"/>
          <p:cNvGrpSpPr>
            <a:grpSpLocks/>
          </p:cNvGrpSpPr>
          <p:nvPr/>
        </p:nvGrpSpPr>
        <p:grpSpPr bwMode="auto">
          <a:xfrm>
            <a:off x="519113" y="5105400"/>
            <a:ext cx="1666875" cy="522288"/>
            <a:chOff x="518954" y="4914255"/>
            <a:chExt cx="1667508" cy="523220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740205" y="4965146"/>
              <a:ext cx="444669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7466" name="Прямоугольник 51"/>
            <p:cNvSpPr>
              <a:spLocks noChangeArrowheads="1"/>
            </p:cNvSpPr>
            <p:nvPr/>
          </p:nvSpPr>
          <p:spPr bwMode="auto">
            <a:xfrm>
              <a:off x="518954" y="4914255"/>
              <a:ext cx="16675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>
                  <a:solidFill>
                    <a:srgbClr val="000000"/>
                  </a:solidFill>
                </a:rPr>
                <a:t>Ответ:  3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033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024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5BE0F6-823A-452D-961B-FEF0B6386D30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0246" name="Прямоугольник 3"/>
          <p:cNvSpPr>
            <a:spLocks noChangeArrowheads="1"/>
          </p:cNvSpPr>
          <p:nvPr/>
        </p:nvSpPr>
        <p:spPr bwMode="auto">
          <a:xfrm>
            <a:off x="384175" y="812800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Сколько звёздочек выведет эта программа?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0700" y="1314450"/>
            <a:ext cx="4867275" cy="37544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70C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-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) </a:t>
            </a:r>
            <a:endParaRPr lang="en-US" sz="24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11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g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):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"*"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 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x &gt;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(x-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  <a:p>
            <a:pPr marL="179388" indent="-92075" algn="just" fontAlgn="base">
              <a:spcBef>
                <a:spcPct val="0"/>
              </a:spcBef>
              <a:defRPr/>
            </a:pPr>
            <a:endParaRPr lang="en-US" sz="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2075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f(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9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3009900" y="1409700"/>
            <a:ext cx="5664200" cy="1168400"/>
            <a:chOff x="4063645" y="1482696"/>
            <a:chExt cx="4605470" cy="950007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063645" y="1482696"/>
              <a:ext cx="4605470" cy="950007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3" name="Object 2"/>
            <p:cNvGraphicFramePr>
              <a:graphicFrameLocks noChangeAspect="1"/>
            </p:cNvGraphicFramePr>
            <p:nvPr/>
          </p:nvGraphicFramePr>
          <p:xfrm>
            <a:off x="4147546" y="1511093"/>
            <a:ext cx="4407982" cy="88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4" name="Формула" r:id="rId3" imgW="2273040" imgH="457200" progId="Equation.3">
                    <p:embed/>
                  </p:oleObj>
                </mc:Choice>
                <mc:Fallback>
                  <p:oleObj name="Формула" r:id="rId3" imgW="22730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7546" y="1511093"/>
                          <a:ext cx="4407982" cy="886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9"/>
          <p:cNvGrpSpPr>
            <a:grpSpLocks/>
          </p:cNvGrpSpPr>
          <p:nvPr/>
        </p:nvGrpSpPr>
        <p:grpSpPr bwMode="auto">
          <a:xfrm>
            <a:off x="4483100" y="3302000"/>
            <a:ext cx="4191000" cy="1397000"/>
            <a:chOff x="4610932" y="1389760"/>
            <a:chExt cx="3407635" cy="1135878"/>
          </a:xfrm>
        </p:grpSpPr>
        <p:sp>
          <p:nvSpPr>
            <p:cNvPr id="32" name="Прямоугольник 31"/>
            <p:cNvSpPr/>
            <p:nvPr/>
          </p:nvSpPr>
          <p:spPr bwMode="auto">
            <a:xfrm>
              <a:off x="4610932" y="1389760"/>
              <a:ext cx="3407635" cy="1135878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4774860" y="1511093"/>
            <a:ext cx="3152062" cy="886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5" name="Формула" r:id="rId5" imgW="1625400" imgH="457200" progId="Equation.3">
                    <p:embed/>
                  </p:oleObj>
                </mc:Choice>
                <mc:Fallback>
                  <p:oleObj name="Формула" r:id="rId5" imgW="16254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4860" y="1511093"/>
                          <a:ext cx="3152062" cy="886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959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Анализ рекурсивных функций</a:t>
            </a:r>
          </a:p>
        </p:txBody>
      </p:sp>
      <p:sp>
        <p:nvSpPr>
          <p:cNvPr id="1126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71B02EF-3DAE-4941-9B7D-136E68A99457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395288" y="796925"/>
          <a:ext cx="5421312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Формула" r:id="rId3" imgW="2273040" imgH="457200" progId="Equation.3">
                  <p:embed/>
                </p:oleObj>
              </mc:Choice>
              <mc:Fallback>
                <p:oleObj name="Формула" r:id="rId3" imgW="2273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796925"/>
                        <a:ext cx="5421312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395288" y="1952625"/>
          <a:ext cx="387667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Формула" r:id="rId5" imgW="1625400" imgH="457200" progId="Equation.3">
                  <p:embed/>
                </p:oleObj>
              </mc:Choice>
              <mc:Fallback>
                <p:oleObj name="Формула" r:id="rId5" imgW="162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952625"/>
                        <a:ext cx="3876675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93700" y="3162300"/>
          <a:ext cx="8502646" cy="1560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986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  <a:gridCol w="684060"/>
              </a:tblGrid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–1</a:t>
                      </a:r>
                      <a:r>
                        <a:rPr lang="ru-RU" sz="2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ru-RU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  <a:tr h="520171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800" b="1" kern="12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800" b="1" kern="1200" dirty="0" smtClean="0">
                        <a:solidFill>
                          <a:srgbClr val="00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6787" marB="46787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8575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8625" y="4859338"/>
            <a:ext cx="3508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(0)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(–1) + 1 = 3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28625" y="5329238"/>
            <a:ext cx="3354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q-AL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+ 1 = 3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8625" y="5811838"/>
            <a:ext cx="2814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sq-AL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(–1) = 2</a:t>
            </a:r>
            <a:endParaRPr lang="ru-RU" alt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5433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5433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2418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241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9022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9022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753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5753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2738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6273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9596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9596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7645400" y="37592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76454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8305800" y="4279900"/>
            <a:ext cx="4699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8305800" y="3771900"/>
            <a:ext cx="469900" cy="368300"/>
          </a:xfrm>
          <a:prstGeom prst="rect">
            <a:avLst/>
          </a:pr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" name="Группа 36"/>
          <p:cNvGrpSpPr>
            <a:grpSpLocks/>
          </p:cNvGrpSpPr>
          <p:nvPr/>
        </p:nvGrpSpPr>
        <p:grpSpPr bwMode="auto">
          <a:xfrm>
            <a:off x="6208713" y="5219700"/>
            <a:ext cx="1868487" cy="522288"/>
            <a:chOff x="518954" y="4914255"/>
            <a:chExt cx="1867884" cy="523220"/>
          </a:xfrm>
        </p:grpSpPr>
        <p:sp>
          <p:nvSpPr>
            <p:cNvPr id="38" name="Прямоугольник 37"/>
            <p:cNvSpPr/>
            <p:nvPr/>
          </p:nvSpPr>
          <p:spPr bwMode="auto">
            <a:xfrm>
              <a:off x="1739347" y="4965146"/>
              <a:ext cx="634795" cy="445293"/>
            </a:xfrm>
            <a:prstGeom prst="rect">
              <a:avLst/>
            </a:prstGeom>
            <a:solidFill>
              <a:srgbClr val="99FF66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1346" name="Прямоугольник 38"/>
            <p:cNvSpPr>
              <a:spLocks noChangeArrowheads="1"/>
            </p:cNvSpPr>
            <p:nvPr/>
          </p:nvSpPr>
          <p:spPr bwMode="auto">
            <a:xfrm>
              <a:off x="518954" y="4914255"/>
              <a:ext cx="186788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800">
                  <a:solidFill>
                    <a:srgbClr val="000000"/>
                  </a:solidFill>
                </a:rPr>
                <a:t>Ответ:  32</a:t>
              </a:r>
              <a:endParaRPr lang="ru-RU" altLang="ru-RU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31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6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787</Words>
  <Application>Microsoft Office PowerPoint</Application>
  <PresentationFormat>Экран (4:3)</PresentationFormat>
  <Paragraphs>222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Оформление по умолчанию</vt:lpstr>
      <vt:lpstr>Формула</vt:lpstr>
      <vt:lpstr>Домашняя задача</vt:lpstr>
      <vt:lpstr>Как задается рекурсия?</vt:lpstr>
      <vt:lpstr>Презентация PowerPoint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Анализ рекурсивных функций</vt:lpstr>
      <vt:lpstr>Конец фильма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языке Python</dc:title>
  <dc:creator>Оля</dc:creator>
  <cp:lastModifiedBy>Оля</cp:lastModifiedBy>
  <cp:revision>33</cp:revision>
  <dcterms:created xsi:type="dcterms:W3CDTF">2020-04-18T13:09:37Z</dcterms:created>
  <dcterms:modified xsi:type="dcterms:W3CDTF">2020-04-22T19:18:58Z</dcterms:modified>
</cp:coreProperties>
</file>