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82" r:id="rId2"/>
    <p:sldId id="283" r:id="rId3"/>
    <p:sldId id="280" r:id="rId4"/>
    <p:sldId id="284" r:id="rId5"/>
    <p:sldId id="285" r:id="rId6"/>
    <p:sldId id="28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FCA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ECC12-FC00-4584-908D-4AA6DDBA0A62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17E6D-11DB-441F-A1F2-AA33600C6B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812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AC882BA-5EB8-41E1-8C9B-A024740402B6}" type="slidenum">
              <a:rPr lang="ru-RU" altLang="ru-RU">
                <a:solidFill>
                  <a:prstClr val="black"/>
                </a:solidFill>
              </a:rPr>
              <a:pPr/>
              <a:t>3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AC882BA-5EB8-41E1-8C9B-A024740402B6}" type="slidenum">
              <a:rPr lang="ru-RU" altLang="ru-RU">
                <a:solidFill>
                  <a:prstClr val="black"/>
                </a:solidFill>
              </a:rPr>
              <a:pPr/>
              <a:t>4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AC882BA-5EB8-41E1-8C9B-A024740402B6}" type="slidenum">
              <a:rPr lang="ru-RU" altLang="ru-RU">
                <a:solidFill>
                  <a:prstClr val="black"/>
                </a:solidFill>
              </a:rPr>
              <a:pPr/>
              <a:t>5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AC882BA-5EB8-41E1-8C9B-A024740402B6}" type="slidenum">
              <a:rPr lang="ru-RU" altLang="ru-RU">
                <a:solidFill>
                  <a:prstClr val="black"/>
                </a:solidFill>
              </a:rPr>
              <a:pPr/>
              <a:t>6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1A7D2-4A57-4A48-9075-A932CE7B86B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528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251" y="1760561"/>
            <a:ext cx="8652679" cy="1487606"/>
          </a:xfrm>
        </p:spPr>
        <p:txBody>
          <a:bodyPr/>
          <a:lstStyle>
            <a:lvl1pPr>
              <a:defRPr sz="7200" b="1">
                <a:solidFill>
                  <a:srgbClr val="33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8520" y="4626591"/>
            <a:ext cx="7608626" cy="1380698"/>
          </a:xfrm>
        </p:spPr>
        <p:txBody>
          <a:bodyPr/>
          <a:lstStyle>
            <a:lvl1pPr marL="0" indent="0" algn="ctr">
              <a:buNone/>
              <a:defRPr sz="4000" b="1"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C206A-C796-47E7-B366-204EE257EB5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979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859A1-540A-4FBE-A98B-7D9FBB2A515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192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5938" y="155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1BA4C5-78AD-4EDD-89E2-9F0D1C480B12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235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Разминка: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859A1-540A-4FBE-A98B-7D9FBB2A5155}" type="slidenum">
              <a:rPr lang="ru-RU" altLang="ru-RU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33400" y="1274763"/>
            <a:ext cx="4867275" cy="243143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def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>
                <a:latin typeface="Courier New"/>
                <a:ea typeface="Times New Roman"/>
              </a:rPr>
              <a:t>(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en-US" sz="2400" b="1" dirty="0" smtClean="0">
                <a:latin typeface="Courier New"/>
                <a:ea typeface="Times New Roman"/>
              </a:rPr>
              <a:t>n</a:t>
            </a:r>
            <a:r>
              <a:rPr lang="ru-RU" sz="2400" b="1" dirty="0" smtClean="0">
                <a:latin typeface="Courier New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):</a:t>
            </a:r>
          </a:p>
          <a:p>
            <a:pPr marL="179388" indent="-92075" algn="just">
              <a:defRPr/>
            </a:pPr>
            <a:r>
              <a:rPr lang="ru-RU" sz="2400" b="1" dirty="0">
                <a:latin typeface="Courier New"/>
                <a:ea typeface="Times New Roman"/>
              </a:rPr>
              <a:t>  </a:t>
            </a:r>
            <a:r>
              <a:rPr lang="ru-RU" sz="2400" b="1" dirty="0" smtClean="0">
                <a:latin typeface="Courier New"/>
                <a:ea typeface="Times New Roman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latin typeface="Courier New"/>
                <a:ea typeface="Times New Roman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"*"</a:t>
            </a:r>
            <a:r>
              <a:rPr lang="en-US" sz="2400" b="1" dirty="0">
                <a:latin typeface="Courier New"/>
                <a:ea typeface="Times New Roman"/>
              </a:rPr>
              <a:t> ) </a:t>
            </a:r>
            <a:endParaRPr lang="ru-RU" sz="2400" b="1" dirty="0" smtClean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399"/>
                </a:solidFill>
                <a:latin typeface="Courier New"/>
                <a:ea typeface="Times New Roman"/>
              </a:rPr>
              <a:t>	</a:t>
            </a:r>
            <a:r>
              <a:rPr lang="ru-RU" sz="2400" b="1" dirty="0" smtClean="0">
                <a:solidFill>
                  <a:srgbClr val="333399"/>
                </a:solidFill>
                <a:latin typeface="Courier New"/>
                <a:ea typeface="Times New Roman"/>
              </a:rPr>
              <a:t>	</a:t>
            </a:r>
            <a:r>
              <a:rPr lang="en-US" sz="2400" b="1" dirty="0" smtClean="0">
                <a:solidFill>
                  <a:srgbClr val="333399"/>
                </a:solidFill>
                <a:latin typeface="Courier New"/>
                <a:ea typeface="Times New Roman"/>
              </a:rPr>
              <a:t>if</a:t>
            </a:r>
            <a:r>
              <a:rPr lang="en-US" sz="2400" b="1" dirty="0" smtClean="0">
                <a:latin typeface="Courier New"/>
                <a:ea typeface="Times New Roman"/>
              </a:rPr>
              <a:t> n </a:t>
            </a:r>
            <a:r>
              <a:rPr lang="en-US" sz="2400" b="1" dirty="0">
                <a:latin typeface="Courier New"/>
                <a:ea typeface="Times New Roman"/>
              </a:rPr>
              <a:t>&gt;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en-US" sz="2400" b="1" dirty="0">
                <a:latin typeface="Courier New"/>
                <a:ea typeface="Times New Roman"/>
              </a:rPr>
              <a:t>: </a:t>
            </a:r>
            <a:endParaRPr lang="en-US" sz="2400" b="1" dirty="0" smtClean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		f</a:t>
            </a:r>
            <a:r>
              <a:rPr lang="en-US" sz="2400" b="1" dirty="0" smtClean="0">
                <a:latin typeface="Courier New"/>
                <a:ea typeface="Times New Roman"/>
              </a:rPr>
              <a:t>(n-2)</a:t>
            </a:r>
            <a:endParaRPr lang="en-US" sz="2400" b="1" dirty="0">
              <a:latin typeface="Courier New"/>
              <a:ea typeface="Times New Roman"/>
            </a:endParaRPr>
          </a:p>
          <a:p>
            <a:pPr marL="179388" indent="-92075" algn="just">
              <a:defRPr/>
            </a:pPr>
            <a:r>
              <a:rPr lang="en-US" sz="1400" b="1" dirty="0" smtClean="0">
                <a:latin typeface="Courier New"/>
                <a:ea typeface="Times New Roman"/>
              </a:rPr>
              <a:t>			</a:t>
            </a:r>
            <a:r>
              <a:rPr lang="en-US" sz="24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 smtClean="0">
                <a:latin typeface="Courier New"/>
                <a:ea typeface="Times New Roman"/>
              </a:rPr>
              <a:t>(n//2)</a:t>
            </a:r>
            <a:endParaRPr lang="en-US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endParaRPr lang="en-US" sz="8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f(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smtClean="0">
                <a:solidFill>
                  <a:srgbClr val="00B0F0"/>
                </a:solidFill>
                <a:latin typeface="Courier New"/>
                <a:ea typeface="Times New Roman"/>
              </a:rPr>
              <a:t>7 </a:t>
            </a:r>
            <a:r>
              <a:rPr lang="en-US" sz="2400" b="1" dirty="0">
                <a:latin typeface="Courier New"/>
                <a:ea typeface="Times New Roman"/>
              </a:rPr>
              <a:t>)</a:t>
            </a:r>
            <a:endParaRPr lang="ru-RU" sz="2400" b="1" dirty="0">
              <a:latin typeface="Courier New"/>
              <a:ea typeface="Times New Roman"/>
            </a:endParaRPr>
          </a:p>
        </p:txBody>
      </p:sp>
      <p:grpSp>
        <p:nvGrpSpPr>
          <p:cNvPr id="13" name="Группа 54"/>
          <p:cNvGrpSpPr>
            <a:grpSpLocks/>
          </p:cNvGrpSpPr>
          <p:nvPr/>
        </p:nvGrpSpPr>
        <p:grpSpPr bwMode="auto">
          <a:xfrm>
            <a:off x="774171" y="4057199"/>
            <a:ext cx="6183491" cy="2365995"/>
            <a:chOff x="3116287" y="5817053"/>
            <a:chExt cx="5653350" cy="2184119"/>
          </a:xfrm>
        </p:grpSpPr>
        <p:sp>
          <p:nvSpPr>
            <p:cNvPr id="15" name="Прямоугольник 14"/>
            <p:cNvSpPr/>
            <p:nvPr/>
          </p:nvSpPr>
          <p:spPr bwMode="auto">
            <a:xfrm>
              <a:off x="3124087" y="5817053"/>
              <a:ext cx="849373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(7)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auto">
            <a:xfrm>
              <a:off x="4337023" y="5817053"/>
              <a:ext cx="849373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(5)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" name="Прямая со стрелкой 35"/>
            <p:cNvCxnSpPr>
              <a:cxnSpLocks noChangeShapeType="1"/>
              <a:stCxn id="15" idx="3"/>
              <a:endCxn id="16" idx="1"/>
            </p:cNvCxnSpPr>
            <p:nvPr/>
          </p:nvCxnSpPr>
          <p:spPr bwMode="auto">
            <a:xfrm>
              <a:off x="3973173" y="6067425"/>
              <a:ext cx="36455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Прямоугольник 17"/>
            <p:cNvSpPr/>
            <p:nvPr/>
          </p:nvSpPr>
          <p:spPr bwMode="auto">
            <a:xfrm>
              <a:off x="5551547" y="5817053"/>
              <a:ext cx="849372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(3)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 bwMode="auto">
            <a:xfrm>
              <a:off x="6726380" y="5817053"/>
              <a:ext cx="849372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(1)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" name="Прямая со стрелкой 42"/>
            <p:cNvCxnSpPr>
              <a:cxnSpLocks noChangeShapeType="1"/>
              <a:stCxn id="16" idx="3"/>
              <a:endCxn id="18" idx="1"/>
            </p:cNvCxnSpPr>
            <p:nvPr/>
          </p:nvCxnSpPr>
          <p:spPr bwMode="auto">
            <a:xfrm>
              <a:off x="5186817" y="6067425"/>
              <a:ext cx="36455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Прямая со стрелкой 46"/>
            <p:cNvCxnSpPr>
              <a:cxnSpLocks noChangeShapeType="1"/>
              <a:stCxn id="18" idx="3"/>
              <a:endCxn id="19" idx="1"/>
            </p:cNvCxnSpPr>
            <p:nvPr/>
          </p:nvCxnSpPr>
          <p:spPr bwMode="auto">
            <a:xfrm>
              <a:off x="6400461" y="6067425"/>
              <a:ext cx="326457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Прямоугольник 21"/>
            <p:cNvSpPr/>
            <p:nvPr/>
          </p:nvSpPr>
          <p:spPr bwMode="auto">
            <a:xfrm>
              <a:off x="7920265" y="5817053"/>
              <a:ext cx="849372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(-1)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3" name="Прямая со стрелкой 39"/>
            <p:cNvCxnSpPr>
              <a:cxnSpLocks noChangeShapeType="1"/>
              <a:endCxn id="22" idx="1"/>
            </p:cNvCxnSpPr>
            <p:nvPr/>
          </p:nvCxnSpPr>
          <p:spPr bwMode="auto">
            <a:xfrm>
              <a:off x="7594261" y="6067425"/>
              <a:ext cx="326457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Прямоугольник 23"/>
            <p:cNvSpPr/>
            <p:nvPr/>
          </p:nvSpPr>
          <p:spPr bwMode="auto">
            <a:xfrm>
              <a:off x="4334660" y="6567650"/>
              <a:ext cx="849372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(2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5" name="Прямая со стрелкой 44"/>
            <p:cNvCxnSpPr>
              <a:cxnSpLocks noChangeShapeType="1"/>
              <a:stCxn id="16" idx="2"/>
            </p:cNvCxnSpPr>
            <p:nvPr/>
          </p:nvCxnSpPr>
          <p:spPr bwMode="auto">
            <a:xfrm flipH="1">
              <a:off x="4761709" y="6317796"/>
              <a:ext cx="1" cy="26500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Прямоугольник 25"/>
            <p:cNvSpPr/>
            <p:nvPr/>
          </p:nvSpPr>
          <p:spPr bwMode="auto">
            <a:xfrm>
              <a:off x="6726918" y="6603093"/>
              <a:ext cx="849372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" name="Прямая со стрелкой 47"/>
            <p:cNvCxnSpPr>
              <a:cxnSpLocks noChangeShapeType="1"/>
              <a:stCxn id="19" idx="2"/>
              <a:endCxn id="26" idx="0"/>
            </p:cNvCxnSpPr>
            <p:nvPr/>
          </p:nvCxnSpPr>
          <p:spPr bwMode="auto">
            <a:xfrm>
              <a:off x="7151066" y="6317796"/>
              <a:ext cx="538" cy="285297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Прямая со стрелкой 35"/>
            <p:cNvCxnSpPr>
              <a:cxnSpLocks noChangeShapeType="1"/>
              <a:stCxn id="15" idx="2"/>
              <a:endCxn id="55" idx="0"/>
            </p:cNvCxnSpPr>
            <p:nvPr/>
          </p:nvCxnSpPr>
          <p:spPr bwMode="auto">
            <a:xfrm flipH="1">
              <a:off x="3540974" y="6317796"/>
              <a:ext cx="7800" cy="221736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" name="Прямоугольник 54"/>
            <p:cNvSpPr/>
            <p:nvPr/>
          </p:nvSpPr>
          <p:spPr bwMode="auto">
            <a:xfrm>
              <a:off x="3116287" y="6539532"/>
              <a:ext cx="849373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(3)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 bwMode="auto">
            <a:xfrm>
              <a:off x="5551089" y="6519401"/>
              <a:ext cx="849372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(1)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" name="Прямоугольник 93"/>
            <p:cNvSpPr/>
            <p:nvPr/>
          </p:nvSpPr>
          <p:spPr bwMode="auto">
            <a:xfrm>
              <a:off x="3965660" y="7481176"/>
              <a:ext cx="849372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" name="Прямоугольник 94"/>
            <p:cNvSpPr/>
            <p:nvPr/>
          </p:nvSpPr>
          <p:spPr bwMode="auto">
            <a:xfrm>
              <a:off x="4944409" y="7500429"/>
              <a:ext cx="849372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(1)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" name="Группа 54"/>
          <p:cNvGrpSpPr>
            <a:grpSpLocks/>
          </p:cNvGrpSpPr>
          <p:nvPr/>
        </p:nvGrpSpPr>
        <p:grpSpPr bwMode="auto">
          <a:xfrm>
            <a:off x="7209745" y="5789930"/>
            <a:ext cx="1768497" cy="523220"/>
            <a:chOff x="518954" y="4914255"/>
            <a:chExt cx="1769168" cy="524154"/>
          </a:xfrm>
        </p:grpSpPr>
        <p:sp>
          <p:nvSpPr>
            <p:cNvPr id="33" name="Прямоугольник 32"/>
            <p:cNvSpPr/>
            <p:nvPr/>
          </p:nvSpPr>
          <p:spPr bwMode="auto">
            <a:xfrm>
              <a:off x="1740205" y="4965146"/>
              <a:ext cx="444669" cy="445293"/>
            </a:xfrm>
            <a:prstGeom prst="rect">
              <a:avLst/>
            </a:prstGeom>
            <a:solidFill>
              <a:srgbClr val="99FF66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34" name="Прямоугольник 51"/>
            <p:cNvSpPr>
              <a:spLocks noChangeArrowheads="1"/>
            </p:cNvSpPr>
            <p:nvPr/>
          </p:nvSpPr>
          <p:spPr bwMode="auto">
            <a:xfrm>
              <a:off x="518954" y="4914255"/>
              <a:ext cx="1769168" cy="524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altLang="ru-RU" sz="2800" dirty="0">
                  <a:solidFill>
                    <a:srgbClr val="000000"/>
                  </a:solidFill>
                </a:rPr>
                <a:t>Ответ: </a:t>
              </a:r>
              <a:r>
                <a:rPr lang="en-US" altLang="ru-RU" sz="2800" dirty="0" smtClean="0">
                  <a:solidFill>
                    <a:srgbClr val="000000"/>
                  </a:solidFill>
                </a:rPr>
                <a:t>21</a:t>
              </a:r>
              <a:endParaRPr lang="ru-RU" altLang="ru-RU" sz="2000" dirty="0"/>
            </a:p>
          </p:txBody>
        </p:sp>
      </p:grpSp>
      <p:sp>
        <p:nvSpPr>
          <p:cNvPr id="35" name="Прямоугольник 3"/>
          <p:cNvSpPr>
            <a:spLocks noChangeArrowheads="1"/>
          </p:cNvSpPr>
          <p:nvPr/>
        </p:nvSpPr>
        <p:spPr bwMode="auto">
          <a:xfrm>
            <a:off x="384175" y="812800"/>
            <a:ext cx="8478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i="1" dirty="0"/>
              <a:t>Задача</a:t>
            </a:r>
            <a:r>
              <a:rPr lang="ru-RU" altLang="ru-RU" sz="2400" dirty="0"/>
              <a:t>. Сколько звёздочек выведет эта программа? </a:t>
            </a:r>
          </a:p>
        </p:txBody>
      </p:sp>
      <p:sp>
        <p:nvSpPr>
          <p:cNvPr id="56" name="5-конечная звезда 55"/>
          <p:cNvSpPr/>
          <p:nvPr/>
        </p:nvSpPr>
        <p:spPr bwMode="auto">
          <a:xfrm>
            <a:off x="1284932" y="3831556"/>
            <a:ext cx="216024" cy="216024"/>
          </a:xfrm>
          <a:prstGeom prst="star5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5-конечная звезда 57"/>
          <p:cNvSpPr/>
          <p:nvPr/>
        </p:nvSpPr>
        <p:spPr bwMode="auto">
          <a:xfrm>
            <a:off x="2571308" y="3861048"/>
            <a:ext cx="216024" cy="216024"/>
          </a:xfrm>
          <a:prstGeom prst="star5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5-конечная звезда 58"/>
          <p:cNvSpPr/>
          <p:nvPr/>
        </p:nvSpPr>
        <p:spPr bwMode="auto">
          <a:xfrm>
            <a:off x="4001575" y="3831556"/>
            <a:ext cx="216024" cy="216024"/>
          </a:xfrm>
          <a:prstGeom prst="star5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5-конечная звезда 59"/>
          <p:cNvSpPr/>
          <p:nvPr/>
        </p:nvSpPr>
        <p:spPr bwMode="auto">
          <a:xfrm>
            <a:off x="5384576" y="3804815"/>
            <a:ext cx="216024" cy="216024"/>
          </a:xfrm>
          <a:prstGeom prst="star5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5-конечная звезда 60"/>
          <p:cNvSpPr/>
          <p:nvPr/>
        </p:nvSpPr>
        <p:spPr bwMode="auto">
          <a:xfrm>
            <a:off x="6643692" y="3808825"/>
            <a:ext cx="216024" cy="216024"/>
          </a:xfrm>
          <a:prstGeom prst="star5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5-конечная звезда 61"/>
          <p:cNvSpPr/>
          <p:nvPr/>
        </p:nvSpPr>
        <p:spPr bwMode="auto">
          <a:xfrm>
            <a:off x="5439149" y="4781673"/>
            <a:ext cx="216024" cy="216024"/>
          </a:xfrm>
          <a:prstGeom prst="star5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5-конечная звезда 62"/>
          <p:cNvSpPr/>
          <p:nvPr/>
        </p:nvSpPr>
        <p:spPr bwMode="auto">
          <a:xfrm>
            <a:off x="625341" y="5425044"/>
            <a:ext cx="216024" cy="216024"/>
          </a:xfrm>
          <a:prstGeom prst="star5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5-конечная звезда 70"/>
          <p:cNvSpPr/>
          <p:nvPr/>
        </p:nvSpPr>
        <p:spPr bwMode="auto">
          <a:xfrm>
            <a:off x="4250062" y="4835606"/>
            <a:ext cx="216024" cy="216024"/>
          </a:xfrm>
          <a:prstGeom prst="star5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5-конечная звезда 71"/>
          <p:cNvSpPr/>
          <p:nvPr/>
        </p:nvSpPr>
        <p:spPr bwMode="auto">
          <a:xfrm>
            <a:off x="4082408" y="4908153"/>
            <a:ext cx="216024" cy="216024"/>
          </a:xfrm>
          <a:prstGeom prst="star5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5-конечная звезда 72"/>
          <p:cNvSpPr/>
          <p:nvPr/>
        </p:nvSpPr>
        <p:spPr bwMode="auto">
          <a:xfrm>
            <a:off x="2819795" y="4700402"/>
            <a:ext cx="216024" cy="216024"/>
          </a:xfrm>
          <a:prstGeom prst="star5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5-конечная звезда 73"/>
          <p:cNvSpPr/>
          <p:nvPr/>
        </p:nvSpPr>
        <p:spPr bwMode="auto">
          <a:xfrm>
            <a:off x="4001575" y="4745880"/>
            <a:ext cx="216024" cy="216024"/>
          </a:xfrm>
          <a:prstGeom prst="star5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6" name="Прямая со стрелкой 47"/>
          <p:cNvCxnSpPr>
            <a:cxnSpLocks noChangeShapeType="1"/>
          </p:cNvCxnSpPr>
          <p:nvPr/>
        </p:nvCxnSpPr>
        <p:spPr bwMode="auto">
          <a:xfrm>
            <a:off x="3924303" y="4566302"/>
            <a:ext cx="588" cy="309054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" name="Прямая со стрелкой 47"/>
          <p:cNvCxnSpPr>
            <a:cxnSpLocks noChangeShapeType="1"/>
          </p:cNvCxnSpPr>
          <p:nvPr/>
        </p:nvCxnSpPr>
        <p:spPr bwMode="auto">
          <a:xfrm>
            <a:off x="2704780" y="5409240"/>
            <a:ext cx="155508" cy="43149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" name="Прямая со стрелкой 47"/>
          <p:cNvCxnSpPr>
            <a:cxnSpLocks noChangeShapeType="1"/>
          </p:cNvCxnSpPr>
          <p:nvPr/>
        </p:nvCxnSpPr>
        <p:spPr bwMode="auto">
          <a:xfrm flipH="1">
            <a:off x="2267744" y="5441516"/>
            <a:ext cx="148055" cy="39921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6" name="5-конечная звезда 95"/>
          <p:cNvSpPr/>
          <p:nvPr/>
        </p:nvSpPr>
        <p:spPr bwMode="auto">
          <a:xfrm>
            <a:off x="3479793" y="5840733"/>
            <a:ext cx="216024" cy="216024"/>
          </a:xfrm>
          <a:prstGeom prst="star5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5-конечная звезда 96"/>
          <p:cNvSpPr/>
          <p:nvPr/>
        </p:nvSpPr>
        <p:spPr bwMode="auto">
          <a:xfrm>
            <a:off x="2267744" y="5761220"/>
            <a:ext cx="216024" cy="216024"/>
          </a:xfrm>
          <a:prstGeom prst="star5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5-конечная звезда 97"/>
          <p:cNvSpPr/>
          <p:nvPr/>
        </p:nvSpPr>
        <p:spPr bwMode="auto">
          <a:xfrm>
            <a:off x="3486723" y="5994857"/>
            <a:ext cx="216024" cy="216024"/>
          </a:xfrm>
          <a:prstGeom prst="star5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5-конечная звезда 98"/>
          <p:cNvSpPr/>
          <p:nvPr/>
        </p:nvSpPr>
        <p:spPr bwMode="auto">
          <a:xfrm>
            <a:off x="3712823" y="5840733"/>
            <a:ext cx="216024" cy="216024"/>
          </a:xfrm>
          <a:prstGeom prst="star5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5-конечная звезда 99"/>
          <p:cNvSpPr/>
          <p:nvPr/>
        </p:nvSpPr>
        <p:spPr bwMode="auto">
          <a:xfrm>
            <a:off x="-468798" y="8910646"/>
            <a:ext cx="216024" cy="216024"/>
          </a:xfrm>
          <a:prstGeom prst="star5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14" name="Полилиния 8213"/>
          <p:cNvSpPr/>
          <p:nvPr/>
        </p:nvSpPr>
        <p:spPr bwMode="auto">
          <a:xfrm>
            <a:off x="4615543" y="3340466"/>
            <a:ext cx="3080657" cy="2831734"/>
          </a:xfrm>
          <a:custGeom>
            <a:avLst/>
            <a:gdLst>
              <a:gd name="connsiteX0" fmla="*/ 32657 w 3080657"/>
              <a:gd name="connsiteY0" fmla="*/ 774334 h 2831734"/>
              <a:gd name="connsiteX1" fmla="*/ 65314 w 3080657"/>
              <a:gd name="connsiteY1" fmla="*/ 687248 h 2831734"/>
              <a:gd name="connsiteX2" fmla="*/ 108857 w 3080657"/>
              <a:gd name="connsiteY2" fmla="*/ 632820 h 2831734"/>
              <a:gd name="connsiteX3" fmla="*/ 130628 w 3080657"/>
              <a:gd name="connsiteY3" fmla="*/ 589277 h 2831734"/>
              <a:gd name="connsiteX4" fmla="*/ 152400 w 3080657"/>
              <a:gd name="connsiteY4" fmla="*/ 567505 h 2831734"/>
              <a:gd name="connsiteX5" fmla="*/ 239486 w 3080657"/>
              <a:gd name="connsiteY5" fmla="*/ 469534 h 2831734"/>
              <a:gd name="connsiteX6" fmla="*/ 326571 w 3080657"/>
              <a:gd name="connsiteY6" fmla="*/ 382448 h 2831734"/>
              <a:gd name="connsiteX7" fmla="*/ 348343 w 3080657"/>
              <a:gd name="connsiteY7" fmla="*/ 360677 h 2831734"/>
              <a:gd name="connsiteX8" fmla="*/ 402771 w 3080657"/>
              <a:gd name="connsiteY8" fmla="*/ 328020 h 2831734"/>
              <a:gd name="connsiteX9" fmla="*/ 489857 w 3080657"/>
              <a:gd name="connsiteY9" fmla="*/ 262705 h 2831734"/>
              <a:gd name="connsiteX10" fmla="*/ 576943 w 3080657"/>
              <a:gd name="connsiteY10" fmla="*/ 230048 h 2831734"/>
              <a:gd name="connsiteX11" fmla="*/ 609600 w 3080657"/>
              <a:gd name="connsiteY11" fmla="*/ 208277 h 2831734"/>
              <a:gd name="connsiteX12" fmla="*/ 674914 w 3080657"/>
              <a:gd name="connsiteY12" fmla="*/ 197391 h 2831734"/>
              <a:gd name="connsiteX13" fmla="*/ 772886 w 3080657"/>
              <a:gd name="connsiteY13" fmla="*/ 164734 h 2831734"/>
              <a:gd name="connsiteX14" fmla="*/ 816428 w 3080657"/>
              <a:gd name="connsiteY14" fmla="*/ 142963 h 2831734"/>
              <a:gd name="connsiteX15" fmla="*/ 849086 w 3080657"/>
              <a:gd name="connsiteY15" fmla="*/ 132077 h 2831734"/>
              <a:gd name="connsiteX16" fmla="*/ 968828 w 3080657"/>
              <a:gd name="connsiteY16" fmla="*/ 77648 h 2831734"/>
              <a:gd name="connsiteX17" fmla="*/ 990600 w 3080657"/>
              <a:gd name="connsiteY17" fmla="*/ 55877 h 2831734"/>
              <a:gd name="connsiteX18" fmla="*/ 1023257 w 3080657"/>
              <a:gd name="connsiteY18" fmla="*/ 34105 h 2831734"/>
              <a:gd name="connsiteX19" fmla="*/ 1121228 w 3080657"/>
              <a:gd name="connsiteY19" fmla="*/ 1448 h 2831734"/>
              <a:gd name="connsiteX20" fmla="*/ 2373086 w 3080657"/>
              <a:gd name="connsiteY20" fmla="*/ 34105 h 2831734"/>
              <a:gd name="connsiteX21" fmla="*/ 2449286 w 3080657"/>
              <a:gd name="connsiteY21" fmla="*/ 55877 h 2831734"/>
              <a:gd name="connsiteX22" fmla="*/ 2547257 w 3080657"/>
              <a:gd name="connsiteY22" fmla="*/ 77648 h 2831734"/>
              <a:gd name="connsiteX23" fmla="*/ 2623457 w 3080657"/>
              <a:gd name="connsiteY23" fmla="*/ 110305 h 2831734"/>
              <a:gd name="connsiteX24" fmla="*/ 2721428 w 3080657"/>
              <a:gd name="connsiteY24" fmla="*/ 132077 h 2831734"/>
              <a:gd name="connsiteX25" fmla="*/ 2764971 w 3080657"/>
              <a:gd name="connsiteY25" fmla="*/ 142963 h 2831734"/>
              <a:gd name="connsiteX26" fmla="*/ 2808514 w 3080657"/>
              <a:gd name="connsiteY26" fmla="*/ 164734 h 2831734"/>
              <a:gd name="connsiteX27" fmla="*/ 2862943 w 3080657"/>
              <a:gd name="connsiteY27" fmla="*/ 175620 h 2831734"/>
              <a:gd name="connsiteX28" fmla="*/ 2895600 w 3080657"/>
              <a:gd name="connsiteY28" fmla="*/ 186505 h 2831734"/>
              <a:gd name="connsiteX29" fmla="*/ 2982686 w 3080657"/>
              <a:gd name="connsiteY29" fmla="*/ 284477 h 2831734"/>
              <a:gd name="connsiteX30" fmla="*/ 3004457 w 3080657"/>
              <a:gd name="connsiteY30" fmla="*/ 328020 h 2831734"/>
              <a:gd name="connsiteX31" fmla="*/ 3026228 w 3080657"/>
              <a:gd name="connsiteY31" fmla="*/ 360677 h 2831734"/>
              <a:gd name="connsiteX32" fmla="*/ 3069771 w 3080657"/>
              <a:gd name="connsiteY32" fmla="*/ 611048 h 2831734"/>
              <a:gd name="connsiteX33" fmla="*/ 3080657 w 3080657"/>
              <a:gd name="connsiteY33" fmla="*/ 741677 h 2831734"/>
              <a:gd name="connsiteX34" fmla="*/ 3058886 w 3080657"/>
              <a:gd name="connsiteY34" fmla="*/ 1383934 h 2831734"/>
              <a:gd name="connsiteX35" fmla="*/ 3015343 w 3080657"/>
              <a:gd name="connsiteY35" fmla="*/ 1471020 h 2831734"/>
              <a:gd name="connsiteX36" fmla="*/ 2971800 w 3080657"/>
              <a:gd name="connsiteY36" fmla="*/ 1568991 h 2831734"/>
              <a:gd name="connsiteX37" fmla="*/ 2960914 w 3080657"/>
              <a:gd name="connsiteY37" fmla="*/ 1612534 h 2831734"/>
              <a:gd name="connsiteX38" fmla="*/ 2895600 w 3080657"/>
              <a:gd name="connsiteY38" fmla="*/ 1710505 h 2831734"/>
              <a:gd name="connsiteX39" fmla="*/ 2764971 w 3080657"/>
              <a:gd name="connsiteY39" fmla="*/ 1819363 h 2831734"/>
              <a:gd name="connsiteX40" fmla="*/ 2634343 w 3080657"/>
              <a:gd name="connsiteY40" fmla="*/ 1884677 h 2831734"/>
              <a:gd name="connsiteX41" fmla="*/ 2590800 w 3080657"/>
              <a:gd name="connsiteY41" fmla="*/ 1917334 h 2831734"/>
              <a:gd name="connsiteX42" fmla="*/ 2558143 w 3080657"/>
              <a:gd name="connsiteY42" fmla="*/ 1939105 h 2831734"/>
              <a:gd name="connsiteX43" fmla="*/ 2536371 w 3080657"/>
              <a:gd name="connsiteY43" fmla="*/ 1960877 h 2831734"/>
              <a:gd name="connsiteX44" fmla="*/ 2492828 w 3080657"/>
              <a:gd name="connsiteY44" fmla="*/ 1993534 h 2831734"/>
              <a:gd name="connsiteX45" fmla="*/ 2438400 w 3080657"/>
              <a:gd name="connsiteY45" fmla="*/ 2069734 h 2831734"/>
              <a:gd name="connsiteX46" fmla="*/ 2394857 w 3080657"/>
              <a:gd name="connsiteY46" fmla="*/ 2135048 h 2831734"/>
              <a:gd name="connsiteX47" fmla="*/ 2296886 w 3080657"/>
              <a:gd name="connsiteY47" fmla="*/ 2233020 h 2831734"/>
              <a:gd name="connsiteX48" fmla="*/ 2209800 w 3080657"/>
              <a:gd name="connsiteY48" fmla="*/ 2298334 h 2831734"/>
              <a:gd name="connsiteX49" fmla="*/ 2155371 w 3080657"/>
              <a:gd name="connsiteY49" fmla="*/ 2374534 h 2831734"/>
              <a:gd name="connsiteX50" fmla="*/ 2122714 w 3080657"/>
              <a:gd name="connsiteY50" fmla="*/ 2385420 h 2831734"/>
              <a:gd name="connsiteX51" fmla="*/ 2057400 w 3080657"/>
              <a:gd name="connsiteY51" fmla="*/ 2450734 h 2831734"/>
              <a:gd name="connsiteX52" fmla="*/ 1905000 w 3080657"/>
              <a:gd name="connsiteY52" fmla="*/ 2548705 h 2831734"/>
              <a:gd name="connsiteX53" fmla="*/ 1850571 w 3080657"/>
              <a:gd name="connsiteY53" fmla="*/ 2559591 h 2831734"/>
              <a:gd name="connsiteX54" fmla="*/ 1785257 w 3080657"/>
              <a:gd name="connsiteY54" fmla="*/ 2603134 h 2831734"/>
              <a:gd name="connsiteX55" fmla="*/ 1741714 w 3080657"/>
              <a:gd name="connsiteY55" fmla="*/ 2635791 h 2831734"/>
              <a:gd name="connsiteX56" fmla="*/ 1709057 w 3080657"/>
              <a:gd name="connsiteY56" fmla="*/ 2646677 h 2831734"/>
              <a:gd name="connsiteX57" fmla="*/ 1589314 w 3080657"/>
              <a:gd name="connsiteY57" fmla="*/ 2722877 h 2831734"/>
              <a:gd name="connsiteX58" fmla="*/ 1545771 w 3080657"/>
              <a:gd name="connsiteY58" fmla="*/ 2744648 h 2831734"/>
              <a:gd name="connsiteX59" fmla="*/ 1513114 w 3080657"/>
              <a:gd name="connsiteY59" fmla="*/ 2766420 h 2831734"/>
              <a:gd name="connsiteX60" fmla="*/ 1404257 w 3080657"/>
              <a:gd name="connsiteY60" fmla="*/ 2799077 h 2831734"/>
              <a:gd name="connsiteX61" fmla="*/ 1371600 w 3080657"/>
              <a:gd name="connsiteY61" fmla="*/ 2809963 h 2831734"/>
              <a:gd name="connsiteX62" fmla="*/ 1306286 w 3080657"/>
              <a:gd name="connsiteY62" fmla="*/ 2820848 h 2831734"/>
              <a:gd name="connsiteX63" fmla="*/ 1251857 w 3080657"/>
              <a:gd name="connsiteY63" fmla="*/ 2831734 h 2831734"/>
              <a:gd name="connsiteX64" fmla="*/ 794657 w 3080657"/>
              <a:gd name="connsiteY64" fmla="*/ 2820848 h 2831734"/>
              <a:gd name="connsiteX65" fmla="*/ 707571 w 3080657"/>
              <a:gd name="connsiteY65" fmla="*/ 2777305 h 2831734"/>
              <a:gd name="connsiteX66" fmla="*/ 674914 w 3080657"/>
              <a:gd name="connsiteY66" fmla="*/ 2766420 h 2831734"/>
              <a:gd name="connsiteX67" fmla="*/ 587828 w 3080657"/>
              <a:gd name="connsiteY67" fmla="*/ 2733763 h 2831734"/>
              <a:gd name="connsiteX68" fmla="*/ 544286 w 3080657"/>
              <a:gd name="connsiteY68" fmla="*/ 2711991 h 2831734"/>
              <a:gd name="connsiteX69" fmla="*/ 457200 w 3080657"/>
              <a:gd name="connsiteY69" fmla="*/ 2690220 h 2831734"/>
              <a:gd name="connsiteX70" fmla="*/ 348343 w 3080657"/>
              <a:gd name="connsiteY70" fmla="*/ 2646677 h 2831734"/>
              <a:gd name="connsiteX71" fmla="*/ 326571 w 3080657"/>
              <a:gd name="connsiteY71" fmla="*/ 2624905 h 2831734"/>
              <a:gd name="connsiteX72" fmla="*/ 261257 w 3080657"/>
              <a:gd name="connsiteY72" fmla="*/ 2603134 h 2831734"/>
              <a:gd name="connsiteX73" fmla="*/ 239486 w 3080657"/>
              <a:gd name="connsiteY73" fmla="*/ 2559591 h 2831734"/>
              <a:gd name="connsiteX74" fmla="*/ 195943 w 3080657"/>
              <a:gd name="connsiteY74" fmla="*/ 2537820 h 2831734"/>
              <a:gd name="connsiteX75" fmla="*/ 141514 w 3080657"/>
              <a:gd name="connsiteY75" fmla="*/ 2494277 h 2831734"/>
              <a:gd name="connsiteX76" fmla="*/ 108857 w 3080657"/>
              <a:gd name="connsiteY76" fmla="*/ 2472505 h 2831734"/>
              <a:gd name="connsiteX77" fmla="*/ 54428 w 3080657"/>
              <a:gd name="connsiteY77" fmla="*/ 2418077 h 2831734"/>
              <a:gd name="connsiteX78" fmla="*/ 21771 w 3080657"/>
              <a:gd name="connsiteY78" fmla="*/ 2287448 h 2831734"/>
              <a:gd name="connsiteX79" fmla="*/ 0 w 3080657"/>
              <a:gd name="connsiteY79" fmla="*/ 2189477 h 2831734"/>
              <a:gd name="connsiteX80" fmla="*/ 21771 w 3080657"/>
              <a:gd name="connsiteY80" fmla="*/ 1318620 h 2831734"/>
              <a:gd name="connsiteX81" fmla="*/ 32657 w 3080657"/>
              <a:gd name="connsiteY81" fmla="*/ 1285963 h 2831734"/>
              <a:gd name="connsiteX82" fmla="*/ 54428 w 3080657"/>
              <a:gd name="connsiteY82" fmla="*/ 1024705 h 2831734"/>
              <a:gd name="connsiteX83" fmla="*/ 65314 w 3080657"/>
              <a:gd name="connsiteY83" fmla="*/ 611048 h 2831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080657" h="2831734">
                <a:moveTo>
                  <a:pt x="32657" y="774334"/>
                </a:moveTo>
                <a:cubicBezTo>
                  <a:pt x="43543" y="745305"/>
                  <a:pt x="50616" y="714545"/>
                  <a:pt x="65314" y="687248"/>
                </a:cubicBezTo>
                <a:cubicBezTo>
                  <a:pt x="76329" y="666791"/>
                  <a:pt x="95969" y="652152"/>
                  <a:pt x="108857" y="632820"/>
                </a:cubicBezTo>
                <a:cubicBezTo>
                  <a:pt x="117858" y="619318"/>
                  <a:pt x="121627" y="602779"/>
                  <a:pt x="130628" y="589277"/>
                </a:cubicBezTo>
                <a:cubicBezTo>
                  <a:pt x="136321" y="580737"/>
                  <a:pt x="145721" y="575298"/>
                  <a:pt x="152400" y="567505"/>
                </a:cubicBezTo>
                <a:cubicBezTo>
                  <a:pt x="236956" y="468857"/>
                  <a:pt x="154609" y="554412"/>
                  <a:pt x="239486" y="469534"/>
                </a:cubicBezTo>
                <a:lnTo>
                  <a:pt x="326571" y="382448"/>
                </a:lnTo>
                <a:cubicBezTo>
                  <a:pt x="333828" y="375191"/>
                  <a:pt x="339542" y="365957"/>
                  <a:pt x="348343" y="360677"/>
                </a:cubicBezTo>
                <a:cubicBezTo>
                  <a:pt x="366486" y="349791"/>
                  <a:pt x="385554" y="340318"/>
                  <a:pt x="402771" y="328020"/>
                </a:cubicBezTo>
                <a:cubicBezTo>
                  <a:pt x="452056" y="292816"/>
                  <a:pt x="393031" y="299014"/>
                  <a:pt x="489857" y="262705"/>
                </a:cubicBezTo>
                <a:cubicBezTo>
                  <a:pt x="518886" y="251819"/>
                  <a:pt x="548719" y="242877"/>
                  <a:pt x="576943" y="230048"/>
                </a:cubicBezTo>
                <a:cubicBezTo>
                  <a:pt x="588853" y="224634"/>
                  <a:pt x="597188" y="212414"/>
                  <a:pt x="609600" y="208277"/>
                </a:cubicBezTo>
                <a:cubicBezTo>
                  <a:pt x="630539" y="201297"/>
                  <a:pt x="653143" y="201020"/>
                  <a:pt x="674914" y="197391"/>
                </a:cubicBezTo>
                <a:cubicBezTo>
                  <a:pt x="784362" y="142668"/>
                  <a:pt x="646269" y="206940"/>
                  <a:pt x="772886" y="164734"/>
                </a:cubicBezTo>
                <a:cubicBezTo>
                  <a:pt x="788280" y="159603"/>
                  <a:pt x="801513" y="149355"/>
                  <a:pt x="816428" y="142963"/>
                </a:cubicBezTo>
                <a:cubicBezTo>
                  <a:pt x="826975" y="138443"/>
                  <a:pt x="838432" y="136339"/>
                  <a:pt x="849086" y="132077"/>
                </a:cubicBezTo>
                <a:cubicBezTo>
                  <a:pt x="857798" y="128592"/>
                  <a:pt x="948958" y="90895"/>
                  <a:pt x="968828" y="77648"/>
                </a:cubicBezTo>
                <a:cubicBezTo>
                  <a:pt x="977367" y="71955"/>
                  <a:pt x="982586" y="62288"/>
                  <a:pt x="990600" y="55877"/>
                </a:cubicBezTo>
                <a:cubicBezTo>
                  <a:pt x="1000816" y="47704"/>
                  <a:pt x="1011180" y="39137"/>
                  <a:pt x="1023257" y="34105"/>
                </a:cubicBezTo>
                <a:cubicBezTo>
                  <a:pt x="1055032" y="20865"/>
                  <a:pt x="1121228" y="1448"/>
                  <a:pt x="1121228" y="1448"/>
                </a:cubicBezTo>
                <a:cubicBezTo>
                  <a:pt x="1326638" y="3681"/>
                  <a:pt x="2010899" y="-14187"/>
                  <a:pt x="2373086" y="34105"/>
                </a:cubicBezTo>
                <a:cubicBezTo>
                  <a:pt x="2399271" y="37596"/>
                  <a:pt x="2423658" y="49470"/>
                  <a:pt x="2449286" y="55877"/>
                </a:cubicBezTo>
                <a:cubicBezTo>
                  <a:pt x="2481741" y="63991"/>
                  <a:pt x="2515326" y="67670"/>
                  <a:pt x="2547257" y="77648"/>
                </a:cubicBezTo>
                <a:cubicBezTo>
                  <a:pt x="2573633" y="85891"/>
                  <a:pt x="2597081" y="102062"/>
                  <a:pt x="2623457" y="110305"/>
                </a:cubicBezTo>
                <a:cubicBezTo>
                  <a:pt x="2655388" y="120283"/>
                  <a:pt x="2688831" y="124554"/>
                  <a:pt x="2721428" y="132077"/>
                </a:cubicBezTo>
                <a:cubicBezTo>
                  <a:pt x="2736006" y="135441"/>
                  <a:pt x="2750963" y="137710"/>
                  <a:pt x="2764971" y="142963"/>
                </a:cubicBezTo>
                <a:cubicBezTo>
                  <a:pt x="2780165" y="148661"/>
                  <a:pt x="2793119" y="159602"/>
                  <a:pt x="2808514" y="164734"/>
                </a:cubicBezTo>
                <a:cubicBezTo>
                  <a:pt x="2826067" y="170585"/>
                  <a:pt x="2844993" y="171133"/>
                  <a:pt x="2862943" y="175620"/>
                </a:cubicBezTo>
                <a:cubicBezTo>
                  <a:pt x="2874075" y="178403"/>
                  <a:pt x="2884714" y="182877"/>
                  <a:pt x="2895600" y="186505"/>
                </a:cubicBezTo>
                <a:cubicBezTo>
                  <a:pt x="2930674" y="221579"/>
                  <a:pt x="2954503" y="242203"/>
                  <a:pt x="2982686" y="284477"/>
                </a:cubicBezTo>
                <a:cubicBezTo>
                  <a:pt x="2991687" y="297979"/>
                  <a:pt x="2996406" y="313931"/>
                  <a:pt x="3004457" y="328020"/>
                </a:cubicBezTo>
                <a:cubicBezTo>
                  <a:pt x="3010948" y="339379"/>
                  <a:pt x="3018971" y="349791"/>
                  <a:pt x="3026228" y="360677"/>
                </a:cubicBezTo>
                <a:cubicBezTo>
                  <a:pt x="3045678" y="457923"/>
                  <a:pt x="3057441" y="508294"/>
                  <a:pt x="3069771" y="611048"/>
                </a:cubicBezTo>
                <a:cubicBezTo>
                  <a:pt x="3074977" y="654431"/>
                  <a:pt x="3077028" y="698134"/>
                  <a:pt x="3080657" y="741677"/>
                </a:cubicBezTo>
                <a:cubicBezTo>
                  <a:pt x="3073400" y="955763"/>
                  <a:pt x="3077992" y="1170579"/>
                  <a:pt x="3058886" y="1383934"/>
                </a:cubicBezTo>
                <a:cubicBezTo>
                  <a:pt x="3055991" y="1416260"/>
                  <a:pt x="3025606" y="1440231"/>
                  <a:pt x="3015343" y="1471020"/>
                </a:cubicBezTo>
                <a:cubicBezTo>
                  <a:pt x="2989434" y="1548745"/>
                  <a:pt x="3006301" y="1517239"/>
                  <a:pt x="2971800" y="1568991"/>
                </a:cubicBezTo>
                <a:cubicBezTo>
                  <a:pt x="2968171" y="1583505"/>
                  <a:pt x="2968007" y="1599361"/>
                  <a:pt x="2960914" y="1612534"/>
                </a:cubicBezTo>
                <a:cubicBezTo>
                  <a:pt x="2942306" y="1647091"/>
                  <a:pt x="2923353" y="1682752"/>
                  <a:pt x="2895600" y="1710505"/>
                </a:cubicBezTo>
                <a:cubicBezTo>
                  <a:pt x="2844750" y="1761355"/>
                  <a:pt x="2830845" y="1781225"/>
                  <a:pt x="2764971" y="1819363"/>
                </a:cubicBezTo>
                <a:cubicBezTo>
                  <a:pt x="2722840" y="1843755"/>
                  <a:pt x="2673289" y="1855468"/>
                  <a:pt x="2634343" y="1884677"/>
                </a:cubicBezTo>
                <a:cubicBezTo>
                  <a:pt x="2619829" y="1895563"/>
                  <a:pt x="2605564" y="1906789"/>
                  <a:pt x="2590800" y="1917334"/>
                </a:cubicBezTo>
                <a:cubicBezTo>
                  <a:pt x="2580154" y="1924938"/>
                  <a:pt x="2568359" y="1930932"/>
                  <a:pt x="2558143" y="1939105"/>
                </a:cubicBezTo>
                <a:cubicBezTo>
                  <a:pt x="2550129" y="1945516"/>
                  <a:pt x="2544256" y="1954307"/>
                  <a:pt x="2536371" y="1960877"/>
                </a:cubicBezTo>
                <a:cubicBezTo>
                  <a:pt x="2522433" y="1972492"/>
                  <a:pt x="2507342" y="1982648"/>
                  <a:pt x="2492828" y="1993534"/>
                </a:cubicBezTo>
                <a:cubicBezTo>
                  <a:pt x="2471328" y="2058039"/>
                  <a:pt x="2497435" y="1995940"/>
                  <a:pt x="2438400" y="2069734"/>
                </a:cubicBezTo>
                <a:cubicBezTo>
                  <a:pt x="2422054" y="2090166"/>
                  <a:pt x="2416628" y="2120533"/>
                  <a:pt x="2394857" y="2135048"/>
                </a:cubicBezTo>
                <a:cubicBezTo>
                  <a:pt x="2308114" y="2192878"/>
                  <a:pt x="2437839" y="2102136"/>
                  <a:pt x="2296886" y="2233020"/>
                </a:cubicBezTo>
                <a:cubicBezTo>
                  <a:pt x="2270296" y="2257711"/>
                  <a:pt x="2209800" y="2298334"/>
                  <a:pt x="2209800" y="2298334"/>
                </a:cubicBezTo>
                <a:cubicBezTo>
                  <a:pt x="2192773" y="2332387"/>
                  <a:pt x="2188469" y="2352468"/>
                  <a:pt x="2155371" y="2374534"/>
                </a:cubicBezTo>
                <a:cubicBezTo>
                  <a:pt x="2145824" y="2380899"/>
                  <a:pt x="2133600" y="2381791"/>
                  <a:pt x="2122714" y="2385420"/>
                </a:cubicBezTo>
                <a:cubicBezTo>
                  <a:pt x="2100943" y="2407191"/>
                  <a:pt x="2080182" y="2430023"/>
                  <a:pt x="2057400" y="2450734"/>
                </a:cubicBezTo>
                <a:cubicBezTo>
                  <a:pt x="2012219" y="2491808"/>
                  <a:pt x="1961507" y="2524488"/>
                  <a:pt x="1905000" y="2548705"/>
                </a:cubicBezTo>
                <a:cubicBezTo>
                  <a:pt x="1887994" y="2555993"/>
                  <a:pt x="1868714" y="2555962"/>
                  <a:pt x="1850571" y="2559591"/>
                </a:cubicBezTo>
                <a:cubicBezTo>
                  <a:pt x="1828800" y="2574105"/>
                  <a:pt x="1806693" y="2588129"/>
                  <a:pt x="1785257" y="2603134"/>
                </a:cubicBezTo>
                <a:cubicBezTo>
                  <a:pt x="1770394" y="2613538"/>
                  <a:pt x="1757466" y="2626790"/>
                  <a:pt x="1741714" y="2635791"/>
                </a:cubicBezTo>
                <a:cubicBezTo>
                  <a:pt x="1731751" y="2641484"/>
                  <a:pt x="1719943" y="2643048"/>
                  <a:pt x="1709057" y="2646677"/>
                </a:cubicBezTo>
                <a:cubicBezTo>
                  <a:pt x="1653451" y="2702283"/>
                  <a:pt x="1690169" y="2672450"/>
                  <a:pt x="1589314" y="2722877"/>
                </a:cubicBezTo>
                <a:cubicBezTo>
                  <a:pt x="1574800" y="2730134"/>
                  <a:pt x="1559273" y="2735646"/>
                  <a:pt x="1545771" y="2744648"/>
                </a:cubicBezTo>
                <a:cubicBezTo>
                  <a:pt x="1534885" y="2751905"/>
                  <a:pt x="1525069" y="2761106"/>
                  <a:pt x="1513114" y="2766420"/>
                </a:cubicBezTo>
                <a:cubicBezTo>
                  <a:pt x="1466554" y="2787114"/>
                  <a:pt x="1448585" y="2786412"/>
                  <a:pt x="1404257" y="2799077"/>
                </a:cubicBezTo>
                <a:cubicBezTo>
                  <a:pt x="1393224" y="2802229"/>
                  <a:pt x="1382801" y="2807474"/>
                  <a:pt x="1371600" y="2809963"/>
                </a:cubicBezTo>
                <a:cubicBezTo>
                  <a:pt x="1350054" y="2814751"/>
                  <a:pt x="1328002" y="2816900"/>
                  <a:pt x="1306286" y="2820848"/>
                </a:cubicBezTo>
                <a:cubicBezTo>
                  <a:pt x="1288082" y="2824158"/>
                  <a:pt x="1270000" y="2828105"/>
                  <a:pt x="1251857" y="2831734"/>
                </a:cubicBezTo>
                <a:cubicBezTo>
                  <a:pt x="1099457" y="2828105"/>
                  <a:pt x="946791" y="2830559"/>
                  <a:pt x="794657" y="2820848"/>
                </a:cubicBezTo>
                <a:cubicBezTo>
                  <a:pt x="751471" y="2818091"/>
                  <a:pt x="740826" y="2793932"/>
                  <a:pt x="707571" y="2777305"/>
                </a:cubicBezTo>
                <a:cubicBezTo>
                  <a:pt x="697308" y="2772173"/>
                  <a:pt x="685461" y="2770940"/>
                  <a:pt x="674914" y="2766420"/>
                </a:cubicBezTo>
                <a:cubicBezTo>
                  <a:pt x="595217" y="2732265"/>
                  <a:pt x="668109" y="2753832"/>
                  <a:pt x="587828" y="2733763"/>
                </a:cubicBezTo>
                <a:cubicBezTo>
                  <a:pt x="573314" y="2726506"/>
                  <a:pt x="559681" y="2717123"/>
                  <a:pt x="544286" y="2711991"/>
                </a:cubicBezTo>
                <a:cubicBezTo>
                  <a:pt x="388794" y="2660159"/>
                  <a:pt x="563108" y="2730953"/>
                  <a:pt x="457200" y="2690220"/>
                </a:cubicBezTo>
                <a:cubicBezTo>
                  <a:pt x="420724" y="2676191"/>
                  <a:pt x="348343" y="2646677"/>
                  <a:pt x="348343" y="2646677"/>
                </a:cubicBezTo>
                <a:cubicBezTo>
                  <a:pt x="341086" y="2639420"/>
                  <a:pt x="335751" y="2629495"/>
                  <a:pt x="326571" y="2624905"/>
                </a:cubicBezTo>
                <a:cubicBezTo>
                  <a:pt x="306045" y="2614642"/>
                  <a:pt x="261257" y="2603134"/>
                  <a:pt x="261257" y="2603134"/>
                </a:cubicBezTo>
                <a:cubicBezTo>
                  <a:pt x="254000" y="2588620"/>
                  <a:pt x="250961" y="2571066"/>
                  <a:pt x="239486" y="2559591"/>
                </a:cubicBezTo>
                <a:cubicBezTo>
                  <a:pt x="228011" y="2548116"/>
                  <a:pt x="210032" y="2545871"/>
                  <a:pt x="195943" y="2537820"/>
                </a:cubicBezTo>
                <a:cubicBezTo>
                  <a:pt x="137318" y="2504320"/>
                  <a:pt x="186209" y="2530033"/>
                  <a:pt x="141514" y="2494277"/>
                </a:cubicBezTo>
                <a:cubicBezTo>
                  <a:pt x="131298" y="2486104"/>
                  <a:pt x="118703" y="2481120"/>
                  <a:pt x="108857" y="2472505"/>
                </a:cubicBezTo>
                <a:cubicBezTo>
                  <a:pt x="89547" y="2455609"/>
                  <a:pt x="54428" y="2418077"/>
                  <a:pt x="54428" y="2418077"/>
                </a:cubicBezTo>
                <a:cubicBezTo>
                  <a:pt x="43542" y="2374534"/>
                  <a:pt x="29149" y="2331720"/>
                  <a:pt x="21771" y="2287448"/>
                </a:cubicBezTo>
                <a:cubicBezTo>
                  <a:pt x="9000" y="2210816"/>
                  <a:pt x="17866" y="2243073"/>
                  <a:pt x="0" y="2189477"/>
                </a:cubicBezTo>
                <a:cubicBezTo>
                  <a:pt x="7257" y="1899191"/>
                  <a:pt x="11282" y="1608807"/>
                  <a:pt x="21771" y="1318620"/>
                </a:cubicBezTo>
                <a:cubicBezTo>
                  <a:pt x="22185" y="1307153"/>
                  <a:pt x="31034" y="1297322"/>
                  <a:pt x="32657" y="1285963"/>
                </a:cubicBezTo>
                <a:cubicBezTo>
                  <a:pt x="37716" y="1250554"/>
                  <a:pt x="52405" y="1051011"/>
                  <a:pt x="54428" y="1024705"/>
                </a:cubicBezTo>
                <a:cubicBezTo>
                  <a:pt x="65625" y="632824"/>
                  <a:pt x="65314" y="770757"/>
                  <a:pt x="65314" y="611048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" name="5-конечная звезда 101"/>
          <p:cNvSpPr/>
          <p:nvPr/>
        </p:nvSpPr>
        <p:spPr bwMode="auto">
          <a:xfrm>
            <a:off x="793680" y="5583467"/>
            <a:ext cx="216024" cy="216024"/>
          </a:xfrm>
          <a:prstGeom prst="star5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3" name="5-конечная звезда 102"/>
          <p:cNvSpPr/>
          <p:nvPr/>
        </p:nvSpPr>
        <p:spPr bwMode="auto">
          <a:xfrm>
            <a:off x="870395" y="5381501"/>
            <a:ext cx="216024" cy="216024"/>
          </a:xfrm>
          <a:prstGeom prst="star5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5-конечная звезда 103"/>
          <p:cNvSpPr/>
          <p:nvPr/>
        </p:nvSpPr>
        <p:spPr bwMode="auto">
          <a:xfrm>
            <a:off x="880436" y="5799491"/>
            <a:ext cx="216024" cy="216024"/>
          </a:xfrm>
          <a:prstGeom prst="star5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5-конечная звезда 104"/>
          <p:cNvSpPr/>
          <p:nvPr/>
        </p:nvSpPr>
        <p:spPr bwMode="auto">
          <a:xfrm>
            <a:off x="625341" y="5764124"/>
            <a:ext cx="216024" cy="216024"/>
          </a:xfrm>
          <a:prstGeom prst="star5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5-конечная звезда 105"/>
          <p:cNvSpPr/>
          <p:nvPr/>
        </p:nvSpPr>
        <p:spPr bwMode="auto">
          <a:xfrm>
            <a:off x="1015020" y="5461860"/>
            <a:ext cx="216024" cy="216024"/>
          </a:xfrm>
          <a:prstGeom prst="star5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7" name="5-конечная звезда 106"/>
          <p:cNvSpPr/>
          <p:nvPr/>
        </p:nvSpPr>
        <p:spPr bwMode="auto">
          <a:xfrm>
            <a:off x="1029725" y="5656112"/>
            <a:ext cx="216024" cy="216024"/>
          </a:xfrm>
          <a:prstGeom prst="star5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38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71" grpId="0" animBg="1"/>
      <p:bldP spid="72" grpId="0" animBg="1"/>
      <p:bldP spid="73" grpId="0" animBg="1"/>
      <p:bldP spid="74" grpId="0" animBg="1"/>
      <p:bldP spid="96" grpId="0" animBg="1"/>
      <p:bldP spid="97" grpId="0" animBg="1"/>
      <p:bldP spid="98" grpId="0" animBg="1"/>
      <p:bldP spid="99" grpId="0" animBg="1"/>
      <p:bldP spid="8214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859A1-540A-4FBE-A98B-7D9FBB2A5155}" type="slidenum">
              <a:rPr lang="ru-RU" altLang="ru-RU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 bwMode="auto">
          <a:xfrm>
            <a:off x="1" y="66258"/>
            <a:ext cx="6012160" cy="1872208"/>
          </a:xfrm>
          <a:prstGeom prst="wedgeRoundRectCallout">
            <a:avLst>
              <a:gd name="adj1" fmla="val -31632"/>
              <a:gd name="adj2" fmla="val 41362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400" i="1" dirty="0" smtClean="0">
                <a:latin typeface="Calibri"/>
                <a:ea typeface="Calibri"/>
                <a:cs typeface="Times New Roman"/>
              </a:rPr>
              <a:t>F(1</a:t>
            </a:r>
            <a:r>
              <a:rPr lang="ru-RU" sz="2400" i="1" dirty="0">
                <a:latin typeface="Calibri"/>
                <a:ea typeface="Calibri"/>
                <a:cs typeface="Times New Roman"/>
              </a:rPr>
              <a:t>) = 1; G(1) = 1;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90170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latin typeface="Calibri"/>
                <a:ea typeface="Calibri"/>
                <a:cs typeface="Times New Roman"/>
              </a:rPr>
              <a:t>F(n) = F(n – 1) – G(n – 1),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90170">
              <a:lnSpc>
                <a:spcPct val="115000"/>
              </a:lnSpc>
              <a:spcAft>
                <a:spcPts val="0"/>
              </a:spcAft>
            </a:pPr>
            <a:r>
              <a:rPr lang="en-US" sz="2400" i="1" dirty="0">
                <a:latin typeface="Calibri"/>
                <a:ea typeface="Calibri"/>
                <a:cs typeface="Times New Roman"/>
              </a:rPr>
              <a:t>G(n) = F(n–1) + G(n – 1), </a:t>
            </a:r>
            <a:r>
              <a:rPr lang="ru-RU" sz="2400" i="1" dirty="0">
                <a:latin typeface="Calibri"/>
                <a:ea typeface="Calibri"/>
                <a:cs typeface="Times New Roman"/>
              </a:rPr>
              <a:t>при</a:t>
            </a:r>
            <a:r>
              <a:rPr lang="en-US" sz="2400" i="1" dirty="0">
                <a:latin typeface="Calibri"/>
                <a:ea typeface="Calibri"/>
                <a:cs typeface="Times New Roman"/>
              </a:rPr>
              <a:t> n &gt;=2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latin typeface="Calibri"/>
                <a:ea typeface="Calibri"/>
                <a:cs typeface="Times New Roman"/>
              </a:rPr>
              <a:t>Чему равно значение величины F(5)/G(5</a:t>
            </a:r>
            <a:r>
              <a:rPr lang="ru-RU" sz="2400" i="1" dirty="0" smtClean="0">
                <a:latin typeface="Calibri"/>
                <a:ea typeface="Calibri"/>
                <a:cs typeface="Times New Roman"/>
              </a:rPr>
              <a:t>)?</a:t>
            </a:r>
            <a:endParaRPr lang="ru-RU" sz="2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51521" y="2636912"/>
            <a:ext cx="3672408" cy="1200329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ea typeface="Times New Roman"/>
              </a:rPr>
              <a:t>(2)=</a:t>
            </a:r>
            <a:r>
              <a:rPr lang="en-US" sz="24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ea typeface="Times New Roman"/>
              </a:rPr>
              <a:t>(1)-</a:t>
            </a:r>
            <a:r>
              <a:rPr lang="en-US" sz="24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g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ea typeface="Times New Roman"/>
              </a:rPr>
              <a:t>(1)=0</a:t>
            </a:r>
            <a:endParaRPr lang="en-US" sz="24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ea typeface="Times New Roman"/>
              </a:rPr>
              <a:t>(3)=</a:t>
            </a:r>
            <a:r>
              <a:rPr lang="en-US" sz="24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ea typeface="Times New Roman"/>
              </a:rPr>
              <a:t>(2)-</a:t>
            </a:r>
            <a:r>
              <a:rPr lang="en-US" sz="24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g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ea typeface="Times New Roman"/>
              </a:rPr>
              <a:t>(2)=-1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    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720818" y="2610897"/>
            <a:ext cx="3672408" cy="830997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g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ea typeface="Times New Roman"/>
              </a:rPr>
              <a:t>(2)=</a:t>
            </a:r>
            <a:r>
              <a:rPr lang="en-US" sz="24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ea typeface="Times New Roman"/>
              </a:rPr>
              <a:t>(1)+</a:t>
            </a:r>
            <a:r>
              <a:rPr lang="en-US" sz="24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g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ea typeface="Times New Roman"/>
              </a:rPr>
              <a:t>(1)=1</a:t>
            </a:r>
            <a:endParaRPr lang="en-US" sz="24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g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ea typeface="Times New Roman"/>
              </a:rPr>
              <a:t>(3)=</a:t>
            </a:r>
            <a:r>
              <a:rPr lang="en-US" sz="24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ea typeface="Times New Roman"/>
              </a:rPr>
              <a:t>(2)+</a:t>
            </a:r>
            <a:r>
              <a:rPr lang="en-US" sz="24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g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ea typeface="Times New Roman"/>
              </a:rPr>
              <a:t>(2)=1</a:t>
            </a:r>
            <a:endParaRPr lang="en-US" sz="24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14" name="Прямоугольник 51"/>
          <p:cNvSpPr>
            <a:spLocks noChangeArrowheads="1"/>
          </p:cNvSpPr>
          <p:nvPr/>
        </p:nvSpPr>
        <p:spPr bwMode="auto">
          <a:xfrm>
            <a:off x="7209745" y="5789930"/>
            <a:ext cx="15681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800" dirty="0">
                <a:solidFill>
                  <a:srgbClr val="000000"/>
                </a:solidFill>
              </a:rPr>
              <a:t>Ответ: </a:t>
            </a:r>
            <a:r>
              <a:rPr lang="en-US" altLang="ru-RU" sz="2800" dirty="0" smtClean="0">
                <a:solidFill>
                  <a:srgbClr val="000000"/>
                </a:solidFill>
              </a:rPr>
              <a:t>1</a:t>
            </a: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382635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6652590-78C5-4D11-BE4F-3298FAF5A394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48484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/>
          <a:p>
            <a:r>
              <a:rPr lang="ru-RU" sz="2800" dirty="0" smtClean="0"/>
              <a:t>Задание 20</a:t>
            </a:r>
            <a:endParaRPr lang="ru-RU" sz="28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56359" y="1560579"/>
            <a:ext cx="3672408" cy="1624804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L = 0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  while x &gt; 0 :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    L = L+1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    x =  x // 10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631705" y="1794349"/>
            <a:ext cx="4209083" cy="114262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 M = 0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    if M &lt; (x % 10) :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      M = x % 10</a:t>
            </a:r>
            <a:endParaRPr lang="en-US" sz="20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2" name="Скругленная прямоугольная выноска 1"/>
          <p:cNvSpPr/>
          <p:nvPr/>
        </p:nvSpPr>
        <p:spPr bwMode="auto">
          <a:xfrm>
            <a:off x="356359" y="980728"/>
            <a:ext cx="3456384" cy="504056"/>
          </a:xfrm>
          <a:prstGeom prst="wedgeRoundRectCallou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Что находит переменная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L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?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 bwMode="auto">
          <a:xfrm>
            <a:off x="4933528" y="980728"/>
            <a:ext cx="3456384" cy="504056"/>
          </a:xfrm>
          <a:prstGeom prst="wedgeRoundRectCallou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Что находит переменная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M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?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 bwMode="auto">
          <a:xfrm>
            <a:off x="179513" y="3573016"/>
            <a:ext cx="3849254" cy="360040"/>
          </a:xfrm>
          <a:prstGeom prst="wedgeRoundRectCallout">
            <a:avLst>
              <a:gd name="adj1" fmla="val -10125"/>
              <a:gd name="adj2" fmla="val -103791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L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–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количество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цифр в числе Х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 bwMode="auto">
          <a:xfrm>
            <a:off x="4499992" y="3573016"/>
            <a:ext cx="4340795" cy="360040"/>
          </a:xfrm>
          <a:prstGeom prst="wedgeRoundRectCallout">
            <a:avLst>
              <a:gd name="adj1" fmla="val -10125"/>
              <a:gd name="adj2" fmla="val -103791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М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– </a:t>
            </a:r>
            <a:r>
              <a:rPr lang="ru-RU" b="1" dirty="0" smtClean="0">
                <a:latin typeface="Arial" charset="0"/>
              </a:rPr>
              <a:t>максимальная цифра 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в числе Х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3" name="Прямоугольник 3"/>
          <p:cNvSpPr>
            <a:spLocks noChangeArrowheads="1"/>
          </p:cNvSpPr>
          <p:nvPr/>
        </p:nvSpPr>
        <p:spPr bwMode="auto">
          <a:xfrm>
            <a:off x="566281" y="4725144"/>
            <a:ext cx="813084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i="1" dirty="0"/>
              <a:t>Задача</a:t>
            </a:r>
            <a:r>
              <a:rPr lang="ru-RU" altLang="ru-RU" sz="2400" dirty="0"/>
              <a:t>. </a:t>
            </a:r>
            <a:r>
              <a:rPr lang="ru-RU" altLang="ru-RU" sz="2400" dirty="0" smtClean="0"/>
              <a:t>Укажите максимальное Х, если </a:t>
            </a:r>
            <a:r>
              <a:rPr lang="en-US" altLang="ru-RU" sz="2400" dirty="0" smtClean="0"/>
              <a:t>L=3, M=7</a:t>
            </a:r>
            <a:r>
              <a:rPr lang="ru-RU" altLang="ru-RU" sz="2400" dirty="0" smtClean="0"/>
              <a:t> </a:t>
            </a: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177781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6652590-78C5-4D11-BE4F-3298FAF5A394}" type="slidenum">
              <a:rPr lang="ru-RU" altLang="ru-RU" smtClean="0">
                <a:solidFill>
                  <a:srgbClr val="000000"/>
                </a:solidFill>
              </a:rPr>
              <a:pPr/>
              <a:t>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48484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 bwMode="auto">
          <a:xfrm>
            <a:off x="5599924" y="2564904"/>
            <a:ext cx="3456384" cy="504056"/>
          </a:xfrm>
          <a:prstGeom prst="wedgeRoundRectCallou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Что находит переменная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?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 bwMode="auto">
          <a:xfrm>
            <a:off x="2964671" y="5574128"/>
            <a:ext cx="1463313" cy="360040"/>
          </a:xfrm>
          <a:prstGeom prst="wedgeRoundRectCallout">
            <a:avLst>
              <a:gd name="adj1" fmla="val -10125"/>
              <a:gd name="adj2" fmla="val -103791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X =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10001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3" name="Прямоугольник 3"/>
          <p:cNvSpPr>
            <a:spLocks noChangeArrowheads="1"/>
          </p:cNvSpPr>
          <p:nvPr/>
        </p:nvSpPr>
        <p:spPr bwMode="auto">
          <a:xfrm>
            <a:off x="1001455" y="333375"/>
            <a:ext cx="813084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i="1" dirty="0"/>
              <a:t>Задача</a:t>
            </a:r>
            <a:r>
              <a:rPr lang="ru-RU" altLang="ru-RU" sz="2400" dirty="0"/>
              <a:t>. </a:t>
            </a:r>
            <a:r>
              <a:rPr lang="ru-RU" altLang="ru-RU" sz="2400" dirty="0" smtClean="0"/>
              <a:t>Укажите минимальное </a:t>
            </a:r>
            <a:r>
              <a:rPr lang="ru-RU" altLang="ru-RU" sz="2400" dirty="0" smtClean="0">
                <a:solidFill>
                  <a:srgbClr val="FF0000"/>
                </a:solidFill>
              </a:rPr>
              <a:t>Х</a:t>
            </a:r>
            <a:r>
              <a:rPr lang="ru-RU" altLang="ru-RU" sz="2400" dirty="0" smtClean="0"/>
              <a:t>, если </a:t>
            </a:r>
            <a:r>
              <a:rPr lang="en-US" altLang="ru-RU" sz="2400" dirty="0" smtClean="0">
                <a:solidFill>
                  <a:srgbClr val="FF0000"/>
                </a:solidFill>
              </a:rPr>
              <a:t>a</a:t>
            </a:r>
            <a:r>
              <a:rPr lang="en-US" altLang="ru-RU" sz="2400" dirty="0" smtClean="0"/>
              <a:t>=3, </a:t>
            </a:r>
            <a:r>
              <a:rPr lang="en-US" altLang="ru-RU" sz="2400" dirty="0" smtClean="0">
                <a:solidFill>
                  <a:srgbClr val="FF0000"/>
                </a:solidFill>
              </a:rPr>
              <a:t>b</a:t>
            </a:r>
            <a:r>
              <a:rPr lang="en-US" altLang="ru-RU" sz="2400" dirty="0" smtClean="0"/>
              <a:t>=2</a:t>
            </a:r>
            <a:r>
              <a:rPr lang="ru-RU" altLang="ru-RU" sz="2400" dirty="0" smtClean="0"/>
              <a:t> </a:t>
            </a:r>
            <a:endParaRPr lang="ru-RU" alt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7849" y="1052736"/>
            <a:ext cx="4572000" cy="3914918"/>
          </a:xfrm>
          <a:prstGeom prst="rect">
            <a:avLst/>
          </a:prstGeom>
          <a:solidFill>
            <a:srgbClr val="FFFF99"/>
          </a:solidFill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x = </a:t>
            </a:r>
            <a:r>
              <a:rPr lang="en-US" b="1" dirty="0" err="1">
                <a:latin typeface="Courier New"/>
                <a:ea typeface="Calibri"/>
                <a:cs typeface="Times New Roman"/>
              </a:rPr>
              <a:t>int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(input())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Courier New"/>
                <a:ea typeface="Calibri"/>
                <a:cs typeface="Times New Roman"/>
              </a:rPr>
              <a:t>  a = 0 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Courier New"/>
                <a:ea typeface="Calibri"/>
                <a:cs typeface="Times New Roman"/>
              </a:rPr>
              <a:t>  b = 0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Courier New"/>
                <a:ea typeface="Calibri"/>
                <a:cs typeface="Times New Roman"/>
              </a:rPr>
              <a:t>  while x &gt; 0 : 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Courier New"/>
                <a:ea typeface="Calibri"/>
                <a:cs typeface="Times New Roman"/>
              </a:rPr>
              <a:t>    c =  x % 2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Courier New"/>
                <a:ea typeface="Calibri"/>
                <a:cs typeface="Times New Roman"/>
              </a:rPr>
              <a:t>    if c == 0 : 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Courier New"/>
                <a:ea typeface="Calibri"/>
                <a:cs typeface="Times New Roman"/>
              </a:rPr>
              <a:t>      a =  a + 1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Courier New"/>
                <a:ea typeface="Calibri"/>
                <a:cs typeface="Times New Roman"/>
              </a:rPr>
              <a:t>    else: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Courier New"/>
                <a:ea typeface="Calibri"/>
                <a:cs typeface="Times New Roman"/>
              </a:rPr>
              <a:t>      b =  b + 1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Courier New"/>
                <a:ea typeface="Calibri"/>
                <a:cs typeface="Times New Roman"/>
              </a:rPr>
              <a:t>    x =  x // 10  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Courier New"/>
                <a:ea typeface="Calibri"/>
                <a:cs typeface="Times New Roman"/>
              </a:rPr>
              <a:t>  print(a)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Courier New"/>
                <a:ea typeface="Calibri"/>
                <a:cs typeface="Times New Roman"/>
              </a:rPr>
              <a:t>  print(b)</a:t>
            </a:r>
            <a:endParaRPr lang="ru-RU" dirty="0"/>
          </a:p>
        </p:txBody>
      </p:sp>
      <p:sp>
        <p:nvSpPr>
          <p:cNvPr id="2" name="Скругленная прямоугольная выноска 1"/>
          <p:cNvSpPr/>
          <p:nvPr/>
        </p:nvSpPr>
        <p:spPr bwMode="auto">
          <a:xfrm>
            <a:off x="5614325" y="1324135"/>
            <a:ext cx="3456384" cy="504056"/>
          </a:xfrm>
          <a:prstGeom prst="wedgeRoundRectCallou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Что находит переменная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c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?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 bwMode="auto">
          <a:xfrm>
            <a:off x="5614325" y="3573016"/>
            <a:ext cx="3456384" cy="504056"/>
          </a:xfrm>
          <a:prstGeom prst="wedgeRoundRectCallou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Что находит переменная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b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?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29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6652590-78C5-4D11-BE4F-3298FAF5A394}" type="slidenum">
              <a:rPr lang="ru-RU" altLang="ru-RU" smtClean="0">
                <a:solidFill>
                  <a:srgbClr val="000000"/>
                </a:solidFill>
              </a:rPr>
              <a:pPr/>
              <a:t>5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48484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 bwMode="auto">
          <a:xfrm>
            <a:off x="5599924" y="2532253"/>
            <a:ext cx="3456384" cy="504056"/>
          </a:xfrm>
          <a:prstGeom prst="wedgeRoundRectCallou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Что находит переменная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?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 bwMode="auto">
          <a:xfrm>
            <a:off x="507930" y="4510709"/>
            <a:ext cx="1622300" cy="360040"/>
          </a:xfrm>
          <a:prstGeom prst="wedgeRoundRectCallout">
            <a:avLst>
              <a:gd name="adj1" fmla="val -10125"/>
              <a:gd name="adj2" fmla="val -103791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X =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9 …. 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a=1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3" name="Прямоугольник 3"/>
          <p:cNvSpPr>
            <a:spLocks noChangeArrowheads="1"/>
          </p:cNvSpPr>
          <p:nvPr/>
        </p:nvSpPr>
        <p:spPr bwMode="auto">
          <a:xfrm>
            <a:off x="0" y="239318"/>
            <a:ext cx="90563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i="1" dirty="0"/>
              <a:t>Задача</a:t>
            </a:r>
            <a:r>
              <a:rPr lang="ru-RU" altLang="ru-RU" sz="2400" dirty="0"/>
              <a:t>. </a:t>
            </a:r>
            <a:r>
              <a:rPr lang="ru-RU" altLang="ru-RU" sz="2400" dirty="0" smtClean="0"/>
              <a:t>Укажите максимальное пятизначное </a:t>
            </a:r>
            <a:r>
              <a:rPr lang="ru-RU" altLang="ru-RU" sz="2400" dirty="0" smtClean="0">
                <a:solidFill>
                  <a:srgbClr val="FF0000"/>
                </a:solidFill>
              </a:rPr>
              <a:t>Х       </a:t>
            </a:r>
            <a:r>
              <a:rPr lang="ru-RU" altLang="ru-RU" sz="2400" dirty="0" smtClean="0"/>
              <a:t> </a:t>
            </a:r>
            <a:r>
              <a:rPr lang="en-US" altLang="ru-RU" sz="2400" b="1" dirty="0" smtClean="0">
                <a:solidFill>
                  <a:srgbClr val="FF0000"/>
                </a:solidFill>
              </a:rPr>
              <a:t>a</a:t>
            </a:r>
            <a:r>
              <a:rPr lang="en-US" altLang="ru-RU" sz="2400" b="1" dirty="0" smtClean="0"/>
              <a:t>=4, </a:t>
            </a:r>
            <a:r>
              <a:rPr lang="en-US" altLang="ru-RU" sz="2400" b="1" dirty="0" smtClean="0">
                <a:solidFill>
                  <a:srgbClr val="FF0000"/>
                </a:solidFill>
              </a:rPr>
              <a:t>b</a:t>
            </a:r>
            <a:r>
              <a:rPr lang="en-US" altLang="ru-RU" sz="2400" b="1" dirty="0" smtClean="0"/>
              <a:t>=3</a:t>
            </a:r>
            <a:r>
              <a:rPr lang="ru-RU" altLang="ru-RU" sz="2400" b="1" dirty="0" smtClean="0"/>
              <a:t> </a:t>
            </a:r>
            <a:endParaRPr lang="ru-RU" alt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7849" y="1070315"/>
            <a:ext cx="4572000" cy="2923877"/>
          </a:xfrm>
          <a:prstGeom prst="rect">
            <a:avLst/>
          </a:prstGeom>
          <a:solidFill>
            <a:srgbClr val="FFFF99"/>
          </a:solidFill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x = </a:t>
            </a:r>
            <a:r>
              <a:rPr lang="en-US" sz="2000" b="1" dirty="0" err="1">
                <a:latin typeface="Courier New"/>
                <a:ea typeface="Calibri"/>
                <a:cs typeface="Times New Roman"/>
              </a:rPr>
              <a:t>int</a:t>
            </a:r>
            <a:r>
              <a:rPr lang="en-US" sz="2000" b="1" dirty="0">
                <a:latin typeface="Courier New"/>
                <a:ea typeface="Calibri"/>
                <a:cs typeface="Times New Roman"/>
              </a:rPr>
              <a:t>(input())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a = 0; b = 0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while x &gt; 0: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    y = x % 10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    if y &gt; 3: a = a + 1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    if y &lt; 8: b = b + 1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47900" algn="l"/>
              </a:tabLst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    x = x // 10	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print("%d\</a:t>
            </a:r>
            <a:r>
              <a:rPr lang="en-US" sz="2000" b="1" dirty="0" err="1">
                <a:latin typeface="Courier New"/>
                <a:ea typeface="Calibri"/>
                <a:cs typeface="Times New Roman"/>
              </a:rPr>
              <a:t>n%d</a:t>
            </a:r>
            <a:r>
              <a:rPr lang="en-US" sz="2000" b="1" dirty="0">
                <a:latin typeface="Courier New"/>
                <a:ea typeface="Calibri"/>
                <a:cs typeface="Times New Roman"/>
              </a:rPr>
              <a:t>" % (a, b))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 bwMode="auto">
          <a:xfrm>
            <a:off x="5599924" y="3284984"/>
            <a:ext cx="3456384" cy="504056"/>
          </a:xfrm>
          <a:prstGeom prst="wedgeRoundRectCallou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Что находит переменная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b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?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 bwMode="auto">
          <a:xfrm>
            <a:off x="5599924" y="1196752"/>
            <a:ext cx="3456384" cy="504056"/>
          </a:xfrm>
          <a:prstGeom prst="wedgeRoundRectCallou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Что такое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y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?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 bwMode="auto">
          <a:xfrm>
            <a:off x="2411760" y="4510709"/>
            <a:ext cx="1622300" cy="360040"/>
          </a:xfrm>
          <a:prstGeom prst="wedgeRoundRectCallout">
            <a:avLst>
              <a:gd name="adj1" fmla="val -10125"/>
              <a:gd name="adj2" fmla="val -103791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X =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99 ... 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a=2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7" name="Скругленная прямоугольная выноска 16"/>
          <p:cNvSpPr/>
          <p:nvPr/>
        </p:nvSpPr>
        <p:spPr bwMode="auto">
          <a:xfrm>
            <a:off x="4248698" y="4510709"/>
            <a:ext cx="2123502" cy="360040"/>
          </a:xfrm>
          <a:prstGeom prst="wedgeRoundRectCallout">
            <a:avLst>
              <a:gd name="adj1" fmla="val -10125"/>
              <a:gd name="adj2" fmla="val -103791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X =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997.. 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a=3 b=1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 bwMode="auto">
          <a:xfrm>
            <a:off x="6732240" y="4514732"/>
            <a:ext cx="2232248" cy="360040"/>
          </a:xfrm>
          <a:prstGeom prst="wedgeRoundRectCallout">
            <a:avLst>
              <a:gd name="adj1" fmla="val -10125"/>
              <a:gd name="adj2" fmla="val -103791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X =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9977. 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a=4 b=2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9" name="Скругленная прямоугольная выноска 18"/>
          <p:cNvSpPr/>
          <p:nvPr/>
        </p:nvSpPr>
        <p:spPr bwMode="auto">
          <a:xfrm>
            <a:off x="418980" y="5229200"/>
            <a:ext cx="2208804" cy="360040"/>
          </a:xfrm>
          <a:prstGeom prst="wedgeRoundRectCallout">
            <a:avLst>
              <a:gd name="adj1" fmla="val -10125"/>
              <a:gd name="adj2" fmla="val -103791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X =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99773 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a=4 b=3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94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6652590-78C5-4D11-BE4F-3298FAF5A394}" type="slidenum">
              <a:rPr lang="ru-RU" altLang="ru-RU" smtClean="0">
                <a:solidFill>
                  <a:srgbClr val="000000"/>
                </a:solidFill>
              </a:rPr>
              <a:pPr/>
              <a:t>6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48484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/>
          <a:p>
            <a:r>
              <a:rPr lang="ru-RU" sz="2800" dirty="0" smtClean="0"/>
              <a:t>Задание 20</a:t>
            </a:r>
            <a:endParaRPr lang="ru-RU" sz="2800" dirty="0"/>
          </a:p>
        </p:txBody>
      </p:sp>
      <p:sp>
        <p:nvSpPr>
          <p:cNvPr id="2" name="Скругленная прямоугольная выноска 1"/>
          <p:cNvSpPr/>
          <p:nvPr/>
        </p:nvSpPr>
        <p:spPr bwMode="auto">
          <a:xfrm>
            <a:off x="4967455" y="1808820"/>
            <a:ext cx="3456384" cy="504056"/>
          </a:xfrm>
          <a:prstGeom prst="wedgeRoundRectCallou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Что находит переменная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L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?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 bwMode="auto">
          <a:xfrm>
            <a:off x="4933528" y="980728"/>
            <a:ext cx="3456384" cy="504056"/>
          </a:xfrm>
          <a:prstGeom prst="wedgeRoundRectCallou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Что находит переменная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M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?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Прямоугольник 3"/>
          <p:cNvSpPr>
            <a:spLocks noChangeArrowheads="1"/>
          </p:cNvSpPr>
          <p:nvPr/>
        </p:nvSpPr>
        <p:spPr bwMode="auto">
          <a:xfrm>
            <a:off x="377928" y="5877272"/>
            <a:ext cx="8130848" cy="461963"/>
          </a:xfrm>
          <a:prstGeom prst="rect">
            <a:avLst/>
          </a:prstGeom>
          <a:solidFill>
            <a:srgbClr val="00B0F0">
              <a:alpha val="20000"/>
            </a:srgbClr>
          </a:solidFill>
          <a:ln>
            <a:noFill/>
          </a:ln>
        </p:spPr>
        <p:txBody>
          <a:bodyPr wrap="square"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i="1" dirty="0"/>
              <a:t>Задача</a:t>
            </a:r>
            <a:r>
              <a:rPr lang="ru-RU" altLang="ru-RU" sz="2400" dirty="0"/>
              <a:t>. </a:t>
            </a:r>
            <a:r>
              <a:rPr lang="ru-RU" altLang="ru-RU" sz="2400" dirty="0" smtClean="0"/>
              <a:t>Укажите максимальное Х, если </a:t>
            </a:r>
            <a:r>
              <a:rPr lang="en-US" altLang="ru-RU" sz="2400" dirty="0" smtClean="0"/>
              <a:t>L=12, M=3</a:t>
            </a:r>
            <a:r>
              <a:rPr lang="ru-RU" altLang="ru-RU" sz="2400" dirty="0" smtClean="0"/>
              <a:t> </a:t>
            </a:r>
            <a:endParaRPr lang="ru-RU" alt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9959" y="1016055"/>
            <a:ext cx="4572000" cy="36317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x = </a:t>
            </a:r>
            <a:r>
              <a:rPr lang="en-US" sz="2000" b="1" dirty="0" err="1">
                <a:latin typeface="Courier New"/>
                <a:ea typeface="Calibri"/>
                <a:cs typeface="Times New Roman"/>
              </a:rPr>
              <a:t>int</a:t>
            </a:r>
            <a:r>
              <a:rPr lang="en-US" sz="2000" b="1" dirty="0">
                <a:latin typeface="Courier New"/>
                <a:ea typeface="Calibri"/>
                <a:cs typeface="Times New Roman"/>
              </a:rPr>
              <a:t>(input())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L = 0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M = 0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while x &gt; 0: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  M = M + 1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  if x % 2 == 0: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    L = L + x % 8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  x = x // 8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print(L)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print(M)</a:t>
            </a:r>
            <a:endParaRPr lang="ru-RU" sz="2000" b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 bwMode="auto">
          <a:xfrm>
            <a:off x="3796090" y="2867094"/>
            <a:ext cx="5220072" cy="777929"/>
          </a:xfrm>
          <a:prstGeom prst="wedgeRoundRectCallout">
            <a:avLst>
              <a:gd name="adj1" fmla="val -13878"/>
              <a:gd name="adj2" fmla="val -64610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М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–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количество цифр в восьмеричной записи </a:t>
            </a:r>
            <a:r>
              <a:rPr lang="ru-RU" b="1" dirty="0" smtClean="0">
                <a:latin typeface="Arial" charset="0"/>
              </a:rPr>
              <a:t>Х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 bwMode="auto">
          <a:xfrm>
            <a:off x="3808530" y="3927738"/>
            <a:ext cx="5032257" cy="653390"/>
          </a:xfrm>
          <a:prstGeom prst="wedgeRoundRectCallout">
            <a:avLst>
              <a:gd name="adj1" fmla="val -12721"/>
              <a:gd name="adj2" fmla="val -75469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L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–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сумма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четных остатков от деления </a:t>
            </a:r>
            <a:r>
              <a:rPr lang="ru-RU" b="1" dirty="0" smtClean="0">
                <a:latin typeface="Arial" charset="0"/>
              </a:rPr>
              <a:t>Х на 8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 bwMode="auto">
          <a:xfrm>
            <a:off x="539552" y="4941168"/>
            <a:ext cx="2880320" cy="432048"/>
          </a:xfrm>
          <a:prstGeom prst="wedgeRoundRectCallout">
            <a:avLst>
              <a:gd name="adj1" fmla="val -10125"/>
              <a:gd name="adj2" fmla="val -103791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Х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=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 *64 +  *8  +   *1 =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 bwMode="auto">
          <a:xfrm>
            <a:off x="3635896" y="4954421"/>
            <a:ext cx="3312368" cy="432048"/>
          </a:xfrm>
          <a:prstGeom prst="wedgeRoundRectCallout">
            <a:avLst>
              <a:gd name="adj1" fmla="val -10125"/>
              <a:gd name="adj2" fmla="val -103791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Х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=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7*64 + 6*8  + 6*1 =766</a:t>
            </a:r>
            <a:r>
              <a:rPr kumimoji="0" lang="ru-RU" sz="1800" b="1" i="0" u="none" strike="noStrike" cap="none" normalizeH="0" baseline="-25000" dirty="0" smtClean="0">
                <a:ln>
                  <a:noFill/>
                </a:ln>
                <a:effectLst/>
                <a:latin typeface="Arial" charset="0"/>
              </a:rPr>
              <a:t>8</a:t>
            </a:r>
            <a:endParaRPr kumimoji="0" lang="ru-RU" sz="1800" b="1" i="0" u="none" strike="noStrike" cap="none" normalizeH="0" baseline="-2500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9" name="Скругленная прямоугольная выноска 18"/>
          <p:cNvSpPr/>
          <p:nvPr/>
        </p:nvSpPr>
        <p:spPr bwMode="auto">
          <a:xfrm>
            <a:off x="7230531" y="4954421"/>
            <a:ext cx="1562965" cy="432048"/>
          </a:xfrm>
          <a:prstGeom prst="wedgeRoundRectCallout">
            <a:avLst>
              <a:gd name="adj1" fmla="val -10125"/>
              <a:gd name="adj2" fmla="val -103791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Х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=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ru-RU" sz="1800" b="1" i="0" u="none" strike="noStrike" cap="none" normalizeH="0" baseline="0" smtClean="0">
                <a:ln>
                  <a:noFill/>
                </a:ln>
                <a:effectLst/>
                <a:latin typeface="Arial" charset="0"/>
              </a:rPr>
              <a:t>502</a:t>
            </a:r>
            <a:r>
              <a:rPr kumimoji="0" lang="ru-RU" sz="1800" b="1" i="0" u="none" strike="noStrike" cap="none" normalizeH="0" baseline="-25000" smtClean="0">
                <a:ln>
                  <a:noFill/>
                </a:ln>
                <a:effectLst/>
                <a:latin typeface="Arial" charset="0"/>
              </a:rPr>
              <a:t>10</a:t>
            </a:r>
            <a:endParaRPr kumimoji="0" lang="ru-RU" sz="1800" b="1" i="0" u="none" strike="noStrike" cap="none" normalizeH="0" baseline="-25000" dirty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47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511</Words>
  <Application>Microsoft Office PowerPoint</Application>
  <PresentationFormat>Экран (4:3)</PresentationFormat>
  <Paragraphs>107</Paragraphs>
  <Slides>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Разминка:</vt:lpstr>
      <vt:lpstr>Презентация PowerPoint</vt:lpstr>
      <vt:lpstr>Задание 20</vt:lpstr>
      <vt:lpstr>Презентация PowerPoint</vt:lpstr>
      <vt:lpstr>Презентация PowerPoint</vt:lpstr>
      <vt:lpstr>Задание 20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Программирование на языке Python</dc:title>
  <dc:creator>Оля</dc:creator>
  <cp:lastModifiedBy>Оля</cp:lastModifiedBy>
  <cp:revision>45</cp:revision>
  <dcterms:created xsi:type="dcterms:W3CDTF">2020-04-18T13:09:37Z</dcterms:created>
  <dcterms:modified xsi:type="dcterms:W3CDTF">2020-04-26T09:21:34Z</dcterms:modified>
</cp:coreProperties>
</file>