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3" r:id="rId3"/>
    <p:sldMasterId id="2147483666" r:id="rId4"/>
  </p:sldMasterIdLst>
  <p:sldIdLst>
    <p:sldId id="256" r:id="rId5"/>
    <p:sldId id="261" r:id="rId6"/>
    <p:sldId id="262" r:id="rId7"/>
    <p:sldId id="260" r:id="rId8"/>
    <p:sldId id="257" r:id="rId9"/>
    <p:sldId id="264" r:id="rId10"/>
    <p:sldId id="263" r:id="rId11"/>
    <p:sldId id="258" r:id="rId12"/>
    <p:sldId id="25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3193"/>
    <a:srgbClr val="01010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01" autoAdjust="0"/>
  </p:normalViewPr>
  <p:slideViewPr>
    <p:cSldViewPr>
      <p:cViewPr varScale="1">
        <p:scale>
          <a:sx n="86" d="100"/>
          <a:sy n="86" d="100"/>
        </p:scale>
        <p:origin x="-7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9897-1519-4BA3-82F3-12EDD4B6AA8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FB63-48D1-4014-8126-C678961BA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194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9897-1519-4BA3-82F3-12EDD4B6AA8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FB63-48D1-4014-8126-C678961BA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88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9897-1519-4BA3-82F3-12EDD4B6AA8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FB63-48D1-4014-8126-C678961BA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912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251" y="1760561"/>
            <a:ext cx="8652679" cy="1487606"/>
          </a:xfrm>
        </p:spPr>
        <p:txBody>
          <a:bodyPr/>
          <a:lstStyle>
            <a:lvl1pPr>
              <a:defRPr sz="7200" b="1">
                <a:solidFill>
                  <a:srgbClr val="33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8520" y="4626591"/>
            <a:ext cx="7608626" cy="1380698"/>
          </a:xfrm>
        </p:spPr>
        <p:txBody>
          <a:bodyPr/>
          <a:lstStyle>
            <a:lvl1pPr marL="0" indent="0" algn="ctr">
              <a:buNone/>
              <a:defRPr sz="4000" b="1">
                <a:latin typeface="+mj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E92F4-1B35-4B74-A40C-8195FAD1A27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282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Базы данных (</a:t>
            </a:r>
            <a:r>
              <a:rPr lang="sq-AL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Access)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9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150F4-FD91-42F3-9C9E-81C46D507EA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3420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251" y="1760561"/>
            <a:ext cx="8652679" cy="1487606"/>
          </a:xfrm>
        </p:spPr>
        <p:txBody>
          <a:bodyPr/>
          <a:lstStyle>
            <a:lvl1pPr>
              <a:defRPr sz="7200" b="1">
                <a:solidFill>
                  <a:srgbClr val="33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8520" y="4626591"/>
            <a:ext cx="7608626" cy="1380698"/>
          </a:xfrm>
        </p:spPr>
        <p:txBody>
          <a:bodyPr/>
          <a:lstStyle>
            <a:lvl1pPr marL="0" indent="0" algn="ctr">
              <a:buNone/>
              <a:defRPr sz="4000" b="1">
                <a:latin typeface="+mj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E92F4-1B35-4B74-A40C-8195FAD1A27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536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Базы данных (</a:t>
            </a:r>
            <a:r>
              <a:rPr lang="sq-AL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Access)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9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150F4-FD91-42F3-9C9E-81C46D507EA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866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251" y="1760561"/>
            <a:ext cx="8652679" cy="1487606"/>
          </a:xfrm>
        </p:spPr>
        <p:txBody>
          <a:bodyPr/>
          <a:lstStyle>
            <a:lvl1pPr>
              <a:defRPr sz="7200" b="1">
                <a:solidFill>
                  <a:srgbClr val="33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8520" y="4626591"/>
            <a:ext cx="7608626" cy="1380698"/>
          </a:xfrm>
        </p:spPr>
        <p:txBody>
          <a:bodyPr/>
          <a:lstStyle>
            <a:lvl1pPr marL="0" indent="0" algn="ctr">
              <a:buNone/>
              <a:defRPr sz="4000" b="1">
                <a:latin typeface="+mj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E92F4-1B35-4B74-A40C-8195FAD1A27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378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Базы данных (</a:t>
            </a:r>
            <a:r>
              <a:rPr lang="sq-AL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Access)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9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150F4-FD91-42F3-9C9E-81C46D507EA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38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9897-1519-4BA3-82F3-12EDD4B6AA8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FB63-48D1-4014-8126-C678961BA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785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9897-1519-4BA3-82F3-12EDD4B6AA8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FB63-48D1-4014-8126-C678961BA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40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9897-1519-4BA3-82F3-12EDD4B6AA8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FB63-48D1-4014-8126-C678961BA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920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9897-1519-4BA3-82F3-12EDD4B6AA8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FB63-48D1-4014-8126-C678961BA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10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9897-1519-4BA3-82F3-12EDD4B6AA8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FB63-48D1-4014-8126-C678961BA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632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9897-1519-4BA3-82F3-12EDD4B6AA8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FB63-48D1-4014-8126-C678961BA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190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9897-1519-4BA3-82F3-12EDD4B6AA8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FB63-48D1-4014-8126-C678961BA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22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9897-1519-4BA3-82F3-12EDD4B6AA8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FB63-48D1-4014-8126-C678961BA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496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A9897-1519-4BA3-82F3-12EDD4B6AA8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9FB63-48D1-4014-8126-C678961BA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534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5938" y="155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C1765C-5ABF-4DFD-ADC2-1C3EF13443A2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658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5938" y="155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C1765C-5ABF-4DFD-ADC2-1C3EF13443A2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614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5938" y="155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C1765C-5ABF-4DFD-ADC2-1C3EF13443A2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908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268760"/>
            <a:ext cx="7772400" cy="1470025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3131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Базы данных</a:t>
            </a:r>
            <a:endParaRPr lang="ru-RU" sz="6600" b="1" dirty="0">
              <a:solidFill>
                <a:srgbClr val="3131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365104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8 класс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09.04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5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rgbClr val="3131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Разминка!</a:t>
            </a:r>
            <a:endParaRPr lang="ru-RU" b="1" dirty="0">
              <a:solidFill>
                <a:srgbClr val="3131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Group 1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992062"/>
              </p:ext>
            </p:extLst>
          </p:nvPr>
        </p:nvGraphicFramePr>
        <p:xfrm>
          <a:off x="1763688" y="2234318"/>
          <a:ext cx="7023100" cy="1479726"/>
        </p:xfrm>
        <a:graphic>
          <a:graphicData uri="http://schemas.openxmlformats.org/drawingml/2006/table">
            <a:tbl>
              <a:tblPr/>
              <a:tblGrid>
                <a:gridCol w="1319212"/>
                <a:gridCol w="868363"/>
                <a:gridCol w="3524250"/>
                <a:gridCol w="1311275"/>
              </a:tblGrid>
              <a:tr h="3656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Фамилия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Имя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Адрес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Телефон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lumMod val="20000"/>
                        <a:lumOff val="80000"/>
                      </a:srgbClr>
                    </a:solidFill>
                  </a:tcPr>
                </a:tc>
              </a:tr>
              <a:tr h="3656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Петров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Вася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Суворовский пр., д. 32, кв. 11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275-75-75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Иванов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Дима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Кирочная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ул., д.25, кв.12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276-76-76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7" name="Group 263"/>
          <p:cNvGrpSpPr>
            <a:grpSpLocks/>
          </p:cNvGrpSpPr>
          <p:nvPr/>
        </p:nvGrpSpPr>
        <p:grpSpPr bwMode="auto">
          <a:xfrm>
            <a:off x="234925" y="1959681"/>
            <a:ext cx="1519238" cy="1187450"/>
            <a:chOff x="190" y="1829"/>
            <a:chExt cx="957" cy="748"/>
          </a:xfrm>
        </p:grpSpPr>
        <p:sp>
          <p:nvSpPr>
            <p:cNvPr id="18" name="AutoShape 186"/>
            <p:cNvSpPr>
              <a:spLocks noChangeArrowheads="1"/>
            </p:cNvSpPr>
            <p:nvPr/>
          </p:nvSpPr>
          <p:spPr bwMode="auto">
            <a:xfrm>
              <a:off x="190" y="1829"/>
              <a:ext cx="843" cy="285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2700">
              <a:noFill/>
              <a:round/>
              <a:headEnd/>
              <a:tailEnd type="none" w="lg" len="lg"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записи</a:t>
              </a:r>
            </a:p>
          </p:txBody>
        </p:sp>
        <p:sp>
          <p:nvSpPr>
            <p:cNvPr id="19" name="Line 191"/>
            <p:cNvSpPr>
              <a:spLocks noChangeShapeType="1"/>
            </p:cNvSpPr>
            <p:nvPr/>
          </p:nvSpPr>
          <p:spPr bwMode="auto">
            <a:xfrm>
              <a:off x="600" y="2120"/>
              <a:ext cx="547" cy="2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endParaRPr>
            </a:p>
          </p:txBody>
        </p:sp>
        <p:sp>
          <p:nvSpPr>
            <p:cNvPr id="20" name="Line 192"/>
            <p:cNvSpPr>
              <a:spLocks noChangeShapeType="1"/>
            </p:cNvSpPr>
            <p:nvPr/>
          </p:nvSpPr>
          <p:spPr bwMode="auto">
            <a:xfrm>
              <a:off x="612" y="2120"/>
              <a:ext cx="535" cy="4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endParaRPr>
            </a:p>
          </p:txBody>
        </p:sp>
      </p:grpSp>
      <p:grpSp>
        <p:nvGrpSpPr>
          <p:cNvPr id="21" name="Group 262"/>
          <p:cNvGrpSpPr>
            <a:grpSpLocks/>
          </p:cNvGrpSpPr>
          <p:nvPr/>
        </p:nvGrpSpPr>
        <p:grpSpPr bwMode="auto">
          <a:xfrm>
            <a:off x="2659038" y="1440568"/>
            <a:ext cx="5240337" cy="773113"/>
            <a:chOff x="1717" y="1502"/>
            <a:chExt cx="3301" cy="487"/>
          </a:xfrm>
        </p:grpSpPr>
        <p:sp>
          <p:nvSpPr>
            <p:cNvPr id="22" name="Line 187"/>
            <p:cNvSpPr>
              <a:spLocks noChangeShapeType="1"/>
            </p:cNvSpPr>
            <p:nvPr/>
          </p:nvSpPr>
          <p:spPr bwMode="auto">
            <a:xfrm flipH="1">
              <a:off x="1717" y="1681"/>
              <a:ext cx="1686" cy="30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endParaRPr>
            </a:p>
          </p:txBody>
        </p:sp>
        <p:sp>
          <p:nvSpPr>
            <p:cNvPr id="23" name="Line 188"/>
            <p:cNvSpPr>
              <a:spLocks noChangeShapeType="1"/>
            </p:cNvSpPr>
            <p:nvPr/>
          </p:nvSpPr>
          <p:spPr bwMode="auto">
            <a:xfrm>
              <a:off x="3552" y="1698"/>
              <a:ext cx="0" cy="2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endParaRPr>
            </a:p>
          </p:txBody>
        </p:sp>
        <p:sp>
          <p:nvSpPr>
            <p:cNvPr id="24" name="Line 189"/>
            <p:cNvSpPr>
              <a:spLocks noChangeShapeType="1"/>
            </p:cNvSpPr>
            <p:nvPr/>
          </p:nvSpPr>
          <p:spPr bwMode="auto">
            <a:xfrm flipH="1">
              <a:off x="2310" y="1758"/>
              <a:ext cx="1128" cy="2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endParaRPr>
            </a:p>
          </p:txBody>
        </p:sp>
        <p:sp>
          <p:nvSpPr>
            <p:cNvPr id="25" name="Line 190"/>
            <p:cNvSpPr>
              <a:spLocks noChangeShapeType="1"/>
            </p:cNvSpPr>
            <p:nvPr/>
          </p:nvSpPr>
          <p:spPr bwMode="auto">
            <a:xfrm>
              <a:off x="3694" y="1722"/>
              <a:ext cx="1324" cy="26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endParaRPr>
            </a:p>
          </p:txBody>
        </p:sp>
        <p:sp>
          <p:nvSpPr>
            <p:cNvPr id="26" name="AutoShape 185"/>
            <p:cNvSpPr>
              <a:spLocks noChangeArrowheads="1"/>
            </p:cNvSpPr>
            <p:nvPr/>
          </p:nvSpPr>
          <p:spPr bwMode="auto">
            <a:xfrm>
              <a:off x="2839" y="1502"/>
              <a:ext cx="1223" cy="285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2700">
              <a:noFill/>
              <a:round/>
              <a:headEnd/>
              <a:tailEnd type="none" w="lg" len="lg"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поля</a:t>
              </a:r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906338" y="4848679"/>
            <a:ext cx="68152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altLang="ru-RU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База данных (БД) 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– это </a:t>
            </a: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набор 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данных о некоторой предметной области, организованное в виде специальной структуры. </a:t>
            </a: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Предназначен для хранения и постоянного использования </a:t>
            </a:r>
            <a:endParaRPr lang="ru-RU" alt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36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4624"/>
            <a:ext cx="5544616" cy="936104"/>
          </a:xfrm>
        </p:spPr>
        <p:txBody>
          <a:bodyPr/>
          <a:lstStyle/>
          <a:p>
            <a:r>
              <a:rPr lang="ru-RU" b="1" dirty="0">
                <a:solidFill>
                  <a:srgbClr val="3131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Разминка!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8"/>
          </a:xfrm>
        </p:spPr>
        <p:txBody>
          <a:bodyPr/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Поле? (одно слово)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Запись?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(одно слово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Сколько полей?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Сколько записей вы видите?</a:t>
            </a:r>
          </a:p>
          <a:p>
            <a:pPr marL="0" indent="0"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Запишите через запятую в тетради – какие типы полей вы знаете;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Как вы думаете – какая у этой БД предметная область? </a:t>
            </a:r>
          </a:p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(1 слово!)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0097235">
            <a:off x="5137805" y="1757715"/>
            <a:ext cx="3412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Быстро пишите ответ в чат!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Group 1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998395"/>
              </p:ext>
            </p:extLst>
          </p:nvPr>
        </p:nvGraphicFramePr>
        <p:xfrm>
          <a:off x="899592" y="2865770"/>
          <a:ext cx="7023100" cy="1479726"/>
        </p:xfrm>
        <a:graphic>
          <a:graphicData uri="http://schemas.openxmlformats.org/drawingml/2006/table">
            <a:tbl>
              <a:tblPr/>
              <a:tblGrid>
                <a:gridCol w="1319212"/>
                <a:gridCol w="868363"/>
                <a:gridCol w="3524250"/>
                <a:gridCol w="1311275"/>
              </a:tblGrid>
              <a:tr h="3656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Фамилия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Имя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Адрес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Телефон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lumMod val="20000"/>
                        <a:lumOff val="80000"/>
                      </a:srgbClr>
                    </a:solidFill>
                  </a:tcPr>
                </a:tc>
              </a:tr>
              <a:tr h="3656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Петров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Вася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Суворовский пр., д. 32, кв. 11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275-75-75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Иванов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Дима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Кирочная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ул., д.25, кв.12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276-76-76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10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Крупнейшие города России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9150F4-FD91-42F3-9C9E-81C46D507EAF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195412"/>
              </p:ext>
            </p:extLst>
          </p:nvPr>
        </p:nvGraphicFramePr>
        <p:xfrm>
          <a:off x="251520" y="1117064"/>
          <a:ext cx="8676451" cy="4762454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432048"/>
                <a:gridCol w="1584176"/>
                <a:gridCol w="1080120"/>
                <a:gridCol w="1080120"/>
                <a:gridCol w="1152128"/>
                <a:gridCol w="792088"/>
                <a:gridCol w="2555771"/>
              </a:tblGrid>
              <a:tr h="28803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54" marR="9954" marT="6636" marB="663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Город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54" marR="9954" marT="6636" marB="663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1 января </a:t>
                      </a:r>
                      <a:r>
                        <a:rPr lang="ru-RU" sz="1200" dirty="0" smtClean="0">
                          <a:effectLst/>
                        </a:rPr>
                        <a:t>2019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54" marR="9954" marT="6636" marB="663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1 января 2018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54" marR="9954" marT="6636" marB="663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Динамика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54" marR="9954" marT="6636" marB="663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54" marR="9954" marT="6636" marB="663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Субъект </a:t>
                      </a:r>
                      <a:r>
                        <a:rPr lang="ru-RU" sz="1200" dirty="0" smtClean="0">
                          <a:effectLst/>
                        </a:rPr>
                        <a:t>РФ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54" marR="9954" marT="6636" marB="6636" anchor="ctr"/>
                </a:tc>
              </a:tr>
              <a:tr h="21415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г. Москва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dirty="0">
                          <a:effectLst/>
                        </a:rPr>
                        <a:t>12 615 882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12 506 468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109 414</a:t>
                      </a:r>
                      <a:endParaRPr lang="ru-RU" sz="1200">
                        <a:solidFill>
                          <a:srgbClr val="0B804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0.87</a:t>
                      </a:r>
                      <a:endParaRPr lang="ru-RU" sz="1200">
                        <a:solidFill>
                          <a:srgbClr val="0B804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 smtClean="0">
                          <a:effectLst/>
                        </a:rPr>
                        <a:t>Москва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</a:tr>
              <a:tr h="31427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г. Санкт-Петербург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dirty="0">
                          <a:effectLst/>
                        </a:rPr>
                        <a:t>5 383 890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dirty="0">
                          <a:effectLst/>
                        </a:rPr>
                        <a:t>5 351 935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dirty="0">
                          <a:effectLst/>
                        </a:rPr>
                        <a:t>31 955</a:t>
                      </a:r>
                      <a:endParaRPr lang="ru-RU" sz="1200" dirty="0">
                        <a:solidFill>
                          <a:srgbClr val="0B804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0.60</a:t>
                      </a:r>
                      <a:endParaRPr lang="ru-RU" sz="1200">
                        <a:solidFill>
                          <a:srgbClr val="0B804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 smtClean="0">
                          <a:effectLst/>
                        </a:rPr>
                        <a:t>Санкт-Петербург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</a:tr>
              <a:tr h="31427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г. Новосибирск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dirty="0">
                          <a:effectLst/>
                        </a:rPr>
                        <a:t>1 618 039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dirty="0">
                          <a:effectLst/>
                        </a:rPr>
                        <a:t>1 612 833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dirty="0">
                          <a:effectLst/>
                        </a:rPr>
                        <a:t>5 206</a:t>
                      </a:r>
                      <a:endParaRPr lang="ru-RU" sz="1200" dirty="0">
                        <a:solidFill>
                          <a:srgbClr val="0B804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0.32</a:t>
                      </a:r>
                      <a:endParaRPr lang="ru-RU" sz="1200">
                        <a:solidFill>
                          <a:srgbClr val="0B804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Новосибирская область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</a:tr>
              <a:tr h="31427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г. Екатеринбург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dirty="0">
                          <a:effectLst/>
                        </a:rPr>
                        <a:t>1 483 119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dirty="0">
                          <a:effectLst/>
                        </a:rPr>
                        <a:t>1 468 833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dirty="0">
                          <a:effectLst/>
                        </a:rPr>
                        <a:t>14 286</a:t>
                      </a:r>
                      <a:endParaRPr lang="ru-RU" sz="1200" dirty="0">
                        <a:solidFill>
                          <a:srgbClr val="0B804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dirty="0">
                          <a:effectLst/>
                        </a:rPr>
                        <a:t>0.97</a:t>
                      </a:r>
                      <a:endParaRPr lang="ru-RU" sz="1200" dirty="0">
                        <a:solidFill>
                          <a:srgbClr val="0B804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>
                          <a:effectLst/>
                        </a:rPr>
                        <a:t>Свердловская область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</a:tr>
              <a:tr h="31427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г. Нижний Новгород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1 253 511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dirty="0">
                          <a:effectLst/>
                        </a:rPr>
                        <a:t>1 259 013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dirty="0">
                          <a:effectLst/>
                        </a:rPr>
                        <a:t>- 5 502</a:t>
                      </a:r>
                      <a:endParaRPr lang="ru-RU" sz="1200" dirty="0">
                        <a:solidFill>
                          <a:srgbClr val="C5392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dirty="0">
                          <a:effectLst/>
                        </a:rPr>
                        <a:t>-0.44</a:t>
                      </a:r>
                      <a:endParaRPr lang="ru-RU" sz="1200" dirty="0">
                        <a:solidFill>
                          <a:srgbClr val="C5392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Нижегородская область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</a:tr>
              <a:tr h="21415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г. Казань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1 251 969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dirty="0">
                          <a:effectLst/>
                        </a:rPr>
                        <a:t>1 243 500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8 469</a:t>
                      </a:r>
                      <a:endParaRPr lang="ru-RU" sz="1200">
                        <a:solidFill>
                          <a:srgbClr val="0B804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dirty="0">
                          <a:effectLst/>
                        </a:rPr>
                        <a:t>0.68</a:t>
                      </a:r>
                      <a:endParaRPr lang="ru-RU" sz="1200" dirty="0">
                        <a:solidFill>
                          <a:srgbClr val="0B804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Республика Татарстан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</a:tr>
              <a:tr h="31427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г. Челябинск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1 200 719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1 202 371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dirty="0">
                          <a:effectLst/>
                        </a:rPr>
                        <a:t>- 1 652</a:t>
                      </a:r>
                      <a:endParaRPr lang="ru-RU" sz="1200" dirty="0">
                        <a:solidFill>
                          <a:srgbClr val="C5392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dirty="0">
                          <a:effectLst/>
                        </a:rPr>
                        <a:t>-0.14</a:t>
                      </a:r>
                      <a:endParaRPr lang="ru-RU" sz="1200" dirty="0">
                        <a:solidFill>
                          <a:srgbClr val="C5392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Челябинская область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</a:tr>
              <a:tr h="31427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г. Омск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1 164 815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1 172 070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- 7 255</a:t>
                      </a:r>
                      <a:endParaRPr lang="ru-RU" sz="1200">
                        <a:solidFill>
                          <a:srgbClr val="C5392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dirty="0">
                          <a:effectLst/>
                        </a:rPr>
                        <a:t>-0.62</a:t>
                      </a:r>
                      <a:endParaRPr lang="ru-RU" sz="1200" dirty="0">
                        <a:solidFill>
                          <a:srgbClr val="C5392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Омская область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</a:tr>
              <a:tr h="31427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г. Самара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1 156 608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1 163 399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- 6 791</a:t>
                      </a:r>
                      <a:endParaRPr lang="ru-RU" sz="1200">
                        <a:solidFill>
                          <a:srgbClr val="C5392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dirty="0">
                          <a:effectLst/>
                        </a:rPr>
                        <a:t>-0.58</a:t>
                      </a:r>
                      <a:endParaRPr lang="ru-RU" sz="1200" dirty="0">
                        <a:solidFill>
                          <a:srgbClr val="C5392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Самарская область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</a:tr>
              <a:tr h="21415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г. Ростов-на-Дону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1 133 307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1 130 305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3 002</a:t>
                      </a:r>
                      <a:endParaRPr lang="ru-RU" sz="1200">
                        <a:solidFill>
                          <a:srgbClr val="0B804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0.27</a:t>
                      </a:r>
                      <a:endParaRPr lang="ru-RU" sz="1200">
                        <a:solidFill>
                          <a:srgbClr val="0B804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Ростовская область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</a:tr>
              <a:tr h="21415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11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г. Уфа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1 124 226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1 120 547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3 679</a:t>
                      </a:r>
                      <a:endParaRPr lang="ru-RU" sz="1200">
                        <a:solidFill>
                          <a:srgbClr val="0B804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0.33</a:t>
                      </a:r>
                      <a:endParaRPr lang="ru-RU" sz="1200">
                        <a:solidFill>
                          <a:srgbClr val="0B804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 err="1">
                          <a:effectLst/>
                        </a:rPr>
                        <a:t>Респ</a:t>
                      </a:r>
                      <a:r>
                        <a:rPr lang="ru-RU" sz="1200" dirty="0">
                          <a:effectLst/>
                        </a:rPr>
                        <a:t>. Башкортостан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</a:tr>
              <a:tr h="31427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12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г. Красноярск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1 095 286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1 090 811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4 475</a:t>
                      </a:r>
                      <a:endParaRPr lang="ru-RU" sz="1200">
                        <a:solidFill>
                          <a:srgbClr val="0B804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0.41</a:t>
                      </a:r>
                      <a:endParaRPr lang="ru-RU" sz="1200">
                        <a:solidFill>
                          <a:srgbClr val="0B804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Красноярский край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</a:tr>
              <a:tr h="21415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13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г. Воронеж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1 054 111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1 047 549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6 562</a:t>
                      </a:r>
                      <a:endParaRPr lang="ru-RU" sz="1200">
                        <a:solidFill>
                          <a:srgbClr val="0B804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0.63</a:t>
                      </a:r>
                      <a:endParaRPr lang="ru-RU" sz="1200">
                        <a:solidFill>
                          <a:srgbClr val="0B804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Воронежская область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</a:tr>
              <a:tr h="21415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14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г. Пермь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1 053 934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1 051 583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2 351</a:t>
                      </a:r>
                      <a:endParaRPr lang="ru-RU" sz="1200">
                        <a:solidFill>
                          <a:srgbClr val="0B804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0.22</a:t>
                      </a:r>
                      <a:endParaRPr lang="ru-RU" sz="1200">
                        <a:solidFill>
                          <a:srgbClr val="0B804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Пермский край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</a:tr>
              <a:tr h="31427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15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г. Волгоград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1 013 468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1 013 533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- 65</a:t>
                      </a:r>
                      <a:endParaRPr lang="ru-RU" sz="1200">
                        <a:solidFill>
                          <a:srgbClr val="C5392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-0.01</a:t>
                      </a:r>
                      <a:endParaRPr lang="ru-RU" sz="1200">
                        <a:solidFill>
                          <a:srgbClr val="C5392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Волгоградская область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99792" y="602128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Что в этой БД может служить ключом?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19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smtClean="0"/>
              <a:t>Ключ</a:t>
            </a:r>
          </a:p>
        </p:txBody>
      </p:sp>
      <p:sp>
        <p:nvSpPr>
          <p:cNvPr id="1433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7F01DF-1601-44E6-B95F-AE8139742C96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5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1000" y="871538"/>
            <a:ext cx="8458200" cy="830262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361950" indent="-3619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</a:rPr>
              <a:t>Ключ</a:t>
            </a:r>
            <a:r>
              <a:rPr lang="ru-RU" sz="2400" dirty="0">
                <a:solidFill>
                  <a:srgbClr val="000000"/>
                </a:solidFill>
              </a:rPr>
              <a:t> – это поле или комбинация полей, однозначно определяющие запись.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1788" y="1738313"/>
            <a:ext cx="8529637" cy="399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452438" indent="-2730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333399"/>
                </a:solidFill>
              </a:rPr>
              <a:t>Могут ли эти данные быть ключом?</a:t>
            </a:r>
            <a:endParaRPr lang="en-US" altLang="ru-RU" sz="2400" b="1" dirty="0">
              <a:solidFill>
                <a:srgbClr val="333399"/>
              </a:solidFill>
            </a:endParaRPr>
          </a:p>
          <a:p>
            <a:pPr lvl="1"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altLang="ru-RU" sz="2400" dirty="0">
                <a:solidFill>
                  <a:srgbClr val="000000"/>
                </a:solidFill>
              </a:rPr>
              <a:t>фамилия</a:t>
            </a:r>
          </a:p>
          <a:p>
            <a:pPr lvl="1"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altLang="ru-RU" sz="2400" dirty="0">
                <a:solidFill>
                  <a:srgbClr val="000000"/>
                </a:solidFill>
              </a:rPr>
              <a:t>имя</a:t>
            </a:r>
          </a:p>
          <a:p>
            <a:pPr lvl="1"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altLang="ru-RU" sz="2400" dirty="0">
                <a:solidFill>
                  <a:srgbClr val="000000"/>
                </a:solidFill>
              </a:rPr>
              <a:t>номер паспорта</a:t>
            </a:r>
          </a:p>
          <a:p>
            <a:pPr lvl="1"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altLang="ru-RU" sz="2400" dirty="0">
                <a:solidFill>
                  <a:srgbClr val="000000"/>
                </a:solidFill>
              </a:rPr>
              <a:t>номер дома</a:t>
            </a:r>
          </a:p>
          <a:p>
            <a:pPr lvl="1"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altLang="ru-RU" sz="2400" dirty="0">
                <a:solidFill>
                  <a:srgbClr val="000000"/>
                </a:solidFill>
              </a:rPr>
              <a:t>регистрационный номер автомобиля</a:t>
            </a:r>
          </a:p>
          <a:p>
            <a:pPr lvl="1"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altLang="ru-RU" sz="2400" dirty="0">
                <a:solidFill>
                  <a:srgbClr val="000000"/>
                </a:solidFill>
              </a:rPr>
              <a:t>город проживания</a:t>
            </a:r>
          </a:p>
          <a:p>
            <a:pPr lvl="1"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altLang="ru-RU" sz="2400" dirty="0">
                <a:solidFill>
                  <a:srgbClr val="000000"/>
                </a:solidFill>
              </a:rPr>
              <a:t>адрес электронной почты</a:t>
            </a:r>
          </a:p>
          <a:p>
            <a:pPr lvl="1"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altLang="ru-RU" sz="2400" dirty="0">
                <a:solidFill>
                  <a:srgbClr val="000000"/>
                </a:solidFill>
              </a:rPr>
              <a:t>дата выполнения работы</a:t>
            </a:r>
          </a:p>
          <a:p>
            <a:pPr lvl="1"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altLang="ru-RU" sz="2400" dirty="0">
                <a:solidFill>
                  <a:srgbClr val="000000"/>
                </a:solidFill>
              </a:rPr>
              <a:t>марка стиральной машины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4611688" y="4581128"/>
            <a:ext cx="4532312" cy="911225"/>
            <a:chOff x="464" y="2126"/>
            <a:chExt cx="2855" cy="574"/>
          </a:xfrm>
        </p:grpSpPr>
        <p:sp>
          <p:nvSpPr>
            <p:cNvPr id="13" name="Text Box 32"/>
            <p:cNvSpPr txBox="1">
              <a:spLocks noChangeArrowheads="1"/>
            </p:cNvSpPr>
            <p:nvPr/>
          </p:nvSpPr>
          <p:spPr bwMode="auto">
            <a:xfrm>
              <a:off x="758" y="2177"/>
              <a:ext cx="2561" cy="523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marL="177800" indent="-177800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ru-RU" sz="2400" dirty="0">
                  <a:solidFill>
                    <a:srgbClr val="000000"/>
                  </a:solidFill>
                </a:rPr>
                <a:t>  Может ли быть несколько ключей в таблице?</a:t>
              </a:r>
            </a:p>
          </p:txBody>
        </p:sp>
        <p:sp>
          <p:nvSpPr>
            <p:cNvPr id="14350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4400">
                  <a:solidFill>
                    <a:srgbClr val="FFFFFF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rgbClr val="FFFFFF"/>
                </a:solidFill>
                <a:latin typeface="Arial Black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 rot="20309319">
            <a:off x="5182741" y="2780928"/>
            <a:ext cx="1298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Тетрадь!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 rot="20309319">
            <a:off x="6661794" y="5729954"/>
            <a:ext cx="1050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ДОМА!</a:t>
            </a:r>
            <a:endParaRPr lang="ru-RU" sz="2000" b="1" dirty="0">
              <a:solidFill>
                <a:srgbClr val="FF0000"/>
              </a:solidFill>
            </a:endParaRPr>
          </a:p>
        </p:txBody>
      </p:sp>
      <p:grpSp>
        <p:nvGrpSpPr>
          <p:cNvPr id="41" name="Group 34"/>
          <p:cNvGrpSpPr>
            <a:grpSpLocks/>
          </p:cNvGrpSpPr>
          <p:nvPr/>
        </p:nvGrpSpPr>
        <p:grpSpPr bwMode="auto">
          <a:xfrm>
            <a:off x="4611688" y="4662091"/>
            <a:ext cx="4532312" cy="911225"/>
            <a:chOff x="464" y="2126"/>
            <a:chExt cx="2855" cy="574"/>
          </a:xfrm>
        </p:grpSpPr>
        <p:sp>
          <p:nvSpPr>
            <p:cNvPr id="42" name="Text Box 32"/>
            <p:cNvSpPr txBox="1">
              <a:spLocks noChangeArrowheads="1"/>
            </p:cNvSpPr>
            <p:nvPr/>
          </p:nvSpPr>
          <p:spPr bwMode="auto">
            <a:xfrm>
              <a:off x="758" y="2177"/>
              <a:ext cx="2561" cy="523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marL="177800" indent="-177800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ru-RU" sz="2400" dirty="0">
                  <a:solidFill>
                    <a:srgbClr val="000000"/>
                  </a:solidFill>
                </a:rPr>
                <a:t>  Может ли быть несколько ключей в таблице?</a:t>
              </a:r>
            </a:p>
          </p:txBody>
        </p:sp>
        <p:sp>
          <p:nvSpPr>
            <p:cNvPr id="43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4400">
                  <a:solidFill>
                    <a:srgbClr val="FFFFFF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rgbClr val="FFFFFF"/>
                </a:solidFill>
                <a:latin typeface="Arial Black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787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471086"/>
          </a:xfrm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Крупнейшие города России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092064"/>
              </p:ext>
            </p:extLst>
          </p:nvPr>
        </p:nvGraphicFramePr>
        <p:xfrm>
          <a:off x="216029" y="548680"/>
          <a:ext cx="8676451" cy="4762454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432048"/>
                <a:gridCol w="1584176"/>
                <a:gridCol w="1080120"/>
                <a:gridCol w="1080120"/>
                <a:gridCol w="1152128"/>
                <a:gridCol w="792088"/>
                <a:gridCol w="2555771"/>
              </a:tblGrid>
              <a:tr h="28803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54" marR="9954" marT="6636" marB="66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Город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54" marR="9954" marT="6636" marB="66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1 января </a:t>
                      </a:r>
                      <a:r>
                        <a:rPr lang="ru-RU" sz="1200" dirty="0" smtClean="0">
                          <a:effectLst/>
                        </a:rPr>
                        <a:t>2019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54" marR="9954" marT="6636" marB="66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1 января 2018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54" marR="9954" marT="6636" marB="66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Динамика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54" marR="9954" marT="6636" marB="66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54" marR="9954" marT="6636" marB="66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Субъект </a:t>
                      </a:r>
                      <a:r>
                        <a:rPr lang="ru-RU" sz="1200" dirty="0" smtClean="0">
                          <a:effectLst/>
                        </a:rPr>
                        <a:t>РФ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54" marR="9954" marT="6636" marB="6636" anchor="ctr">
                    <a:solidFill>
                      <a:schemeClr val="bg1"/>
                    </a:solidFill>
                  </a:tcPr>
                </a:tc>
              </a:tr>
              <a:tr h="21415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г. Москва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dirty="0">
                          <a:effectLst/>
                        </a:rPr>
                        <a:t>12 615 882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12 506 468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109 414</a:t>
                      </a:r>
                      <a:endParaRPr lang="ru-RU" sz="1200">
                        <a:solidFill>
                          <a:srgbClr val="0B804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0.87</a:t>
                      </a:r>
                      <a:endParaRPr lang="ru-RU" sz="1200">
                        <a:solidFill>
                          <a:srgbClr val="0B804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 smtClean="0">
                          <a:effectLst/>
                        </a:rPr>
                        <a:t>Москва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</a:tr>
              <a:tr h="31427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г. Санкт-Петербург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dirty="0">
                          <a:effectLst/>
                        </a:rPr>
                        <a:t>5 383 890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dirty="0">
                          <a:effectLst/>
                        </a:rPr>
                        <a:t>5 351 935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dirty="0">
                          <a:effectLst/>
                        </a:rPr>
                        <a:t>31 955</a:t>
                      </a:r>
                      <a:endParaRPr lang="ru-RU" sz="1200" dirty="0">
                        <a:solidFill>
                          <a:srgbClr val="0B804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0.60</a:t>
                      </a:r>
                      <a:endParaRPr lang="ru-RU" sz="1200">
                        <a:solidFill>
                          <a:srgbClr val="0B804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 smtClean="0">
                          <a:effectLst/>
                        </a:rPr>
                        <a:t>Санкт-Петербург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</a:tr>
              <a:tr h="31427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г. Новосибирск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dirty="0">
                          <a:effectLst/>
                        </a:rPr>
                        <a:t>1 618 039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dirty="0">
                          <a:effectLst/>
                        </a:rPr>
                        <a:t>1 612 833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dirty="0">
                          <a:effectLst/>
                        </a:rPr>
                        <a:t>5 206</a:t>
                      </a:r>
                      <a:endParaRPr lang="ru-RU" sz="1200" dirty="0">
                        <a:solidFill>
                          <a:srgbClr val="0B804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0.32</a:t>
                      </a:r>
                      <a:endParaRPr lang="ru-RU" sz="1200">
                        <a:solidFill>
                          <a:srgbClr val="0B804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Новосибирская область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</a:tr>
              <a:tr h="31427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г. Екатеринбург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dirty="0">
                          <a:effectLst/>
                        </a:rPr>
                        <a:t>1 483 119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dirty="0">
                          <a:effectLst/>
                        </a:rPr>
                        <a:t>1 468 833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dirty="0">
                          <a:effectLst/>
                        </a:rPr>
                        <a:t>14 286</a:t>
                      </a:r>
                      <a:endParaRPr lang="ru-RU" sz="1200" dirty="0">
                        <a:solidFill>
                          <a:srgbClr val="0B804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dirty="0">
                          <a:effectLst/>
                        </a:rPr>
                        <a:t>0.97</a:t>
                      </a:r>
                      <a:endParaRPr lang="ru-RU" sz="1200" dirty="0">
                        <a:solidFill>
                          <a:srgbClr val="0B804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>
                          <a:effectLst/>
                        </a:rPr>
                        <a:t>Свердловская область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</a:tr>
              <a:tr h="31427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г. Нижний Новгород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1 253 511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dirty="0">
                          <a:effectLst/>
                        </a:rPr>
                        <a:t>1 259 013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dirty="0">
                          <a:effectLst/>
                        </a:rPr>
                        <a:t>- 5 502</a:t>
                      </a:r>
                      <a:endParaRPr lang="ru-RU" sz="1200" dirty="0">
                        <a:solidFill>
                          <a:srgbClr val="C5392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dirty="0">
                          <a:effectLst/>
                        </a:rPr>
                        <a:t>-0.44</a:t>
                      </a:r>
                      <a:endParaRPr lang="ru-RU" sz="1200" dirty="0">
                        <a:solidFill>
                          <a:srgbClr val="C5392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Нижегородская область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</a:tr>
              <a:tr h="21415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г. Казань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1 251 969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dirty="0">
                          <a:effectLst/>
                        </a:rPr>
                        <a:t>1 243 500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8 469</a:t>
                      </a:r>
                      <a:endParaRPr lang="ru-RU" sz="1200">
                        <a:solidFill>
                          <a:srgbClr val="0B804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dirty="0">
                          <a:effectLst/>
                        </a:rPr>
                        <a:t>0.68</a:t>
                      </a:r>
                      <a:endParaRPr lang="ru-RU" sz="1200" dirty="0">
                        <a:solidFill>
                          <a:srgbClr val="0B804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Республика Татарстан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</a:tr>
              <a:tr h="31427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г. Челябинск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1 200 719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1 202 371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dirty="0">
                          <a:effectLst/>
                        </a:rPr>
                        <a:t>- 1 652</a:t>
                      </a:r>
                      <a:endParaRPr lang="ru-RU" sz="1200" dirty="0">
                        <a:solidFill>
                          <a:srgbClr val="C5392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dirty="0">
                          <a:effectLst/>
                        </a:rPr>
                        <a:t>-0.14</a:t>
                      </a:r>
                      <a:endParaRPr lang="ru-RU" sz="1200" dirty="0">
                        <a:solidFill>
                          <a:srgbClr val="C5392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Челябинская область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</a:tr>
              <a:tr h="31427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г. Омск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1 164 815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1 172 070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- 7 255</a:t>
                      </a:r>
                      <a:endParaRPr lang="ru-RU" sz="1200">
                        <a:solidFill>
                          <a:srgbClr val="C5392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dirty="0">
                          <a:effectLst/>
                        </a:rPr>
                        <a:t>-0.62</a:t>
                      </a:r>
                      <a:endParaRPr lang="ru-RU" sz="1200" dirty="0">
                        <a:solidFill>
                          <a:srgbClr val="C5392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Омская область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</a:tr>
              <a:tr h="31427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г. Самара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1 156 608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1 163 399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- 6 791</a:t>
                      </a:r>
                      <a:endParaRPr lang="ru-RU" sz="1200">
                        <a:solidFill>
                          <a:srgbClr val="C5392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dirty="0">
                          <a:effectLst/>
                        </a:rPr>
                        <a:t>-0.58</a:t>
                      </a:r>
                      <a:endParaRPr lang="ru-RU" sz="1200" dirty="0">
                        <a:solidFill>
                          <a:srgbClr val="C5392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Самарская область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</a:tr>
              <a:tr h="21415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г. Ростов-на-Дону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1 133 307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1 130 305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3 002</a:t>
                      </a:r>
                      <a:endParaRPr lang="ru-RU" sz="1200">
                        <a:solidFill>
                          <a:srgbClr val="0B804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0.27</a:t>
                      </a:r>
                      <a:endParaRPr lang="ru-RU" sz="1200">
                        <a:solidFill>
                          <a:srgbClr val="0B804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Ростовская область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</a:tr>
              <a:tr h="21415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11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г. Уфа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1 124 226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1 120 547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3 679</a:t>
                      </a:r>
                      <a:endParaRPr lang="ru-RU" sz="1200">
                        <a:solidFill>
                          <a:srgbClr val="0B804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0.33</a:t>
                      </a:r>
                      <a:endParaRPr lang="ru-RU" sz="1200">
                        <a:solidFill>
                          <a:srgbClr val="0B804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 err="1">
                          <a:effectLst/>
                        </a:rPr>
                        <a:t>Респ</a:t>
                      </a:r>
                      <a:r>
                        <a:rPr lang="ru-RU" sz="1200" dirty="0">
                          <a:effectLst/>
                        </a:rPr>
                        <a:t>. Башкортостан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</a:tr>
              <a:tr h="31427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12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г. Красноярск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1 095 286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1 090 811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4 475</a:t>
                      </a:r>
                      <a:endParaRPr lang="ru-RU" sz="1200">
                        <a:solidFill>
                          <a:srgbClr val="0B804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0.41</a:t>
                      </a:r>
                      <a:endParaRPr lang="ru-RU" sz="1200">
                        <a:solidFill>
                          <a:srgbClr val="0B804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Красноярский край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</a:tr>
              <a:tr h="21415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13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г. Воронеж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1 054 111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1 047 549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6 562</a:t>
                      </a:r>
                      <a:endParaRPr lang="ru-RU" sz="1200">
                        <a:solidFill>
                          <a:srgbClr val="0B804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0.63</a:t>
                      </a:r>
                      <a:endParaRPr lang="ru-RU" sz="1200">
                        <a:solidFill>
                          <a:srgbClr val="0B804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Воронежская область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</a:tr>
              <a:tr h="21415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14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г. Пермь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1 053 934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1 051 583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2 351</a:t>
                      </a:r>
                      <a:endParaRPr lang="ru-RU" sz="1200">
                        <a:solidFill>
                          <a:srgbClr val="0B804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0.22</a:t>
                      </a:r>
                      <a:endParaRPr lang="ru-RU" sz="1200">
                        <a:solidFill>
                          <a:srgbClr val="0B804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Пермский край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</a:tr>
              <a:tr h="31427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effectLst/>
                        </a:rPr>
                        <a:t>15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г. Волгоград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1 013 468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1 013 533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>
                          <a:effectLst/>
                        </a:rPr>
                        <a:t>- 65</a:t>
                      </a:r>
                      <a:endParaRPr lang="ru-RU" sz="1200">
                        <a:solidFill>
                          <a:srgbClr val="C5392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dirty="0">
                          <a:effectLst/>
                        </a:rPr>
                        <a:t>-0.01</a:t>
                      </a:r>
                      <a:endParaRPr lang="ru-RU" sz="1200" dirty="0">
                        <a:solidFill>
                          <a:srgbClr val="C5392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dirty="0">
                          <a:effectLst/>
                        </a:rPr>
                        <a:t>Волгоградская область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6790" y="5471065"/>
            <a:ext cx="3816424" cy="3693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Город=«К*» И Динамика</a:t>
            </a:r>
            <a:r>
              <a:rPr lang="en-US" b="1" dirty="0" smtClean="0">
                <a:solidFill>
                  <a:srgbClr val="FF0000"/>
                </a:solidFill>
              </a:rPr>
              <a:t>&gt;</a:t>
            </a:r>
            <a:r>
              <a:rPr lang="ru-RU" b="1" dirty="0" smtClean="0">
                <a:solidFill>
                  <a:srgbClr val="FF0000"/>
                </a:solidFill>
              </a:rPr>
              <a:t>5000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39952" y="5563398"/>
            <a:ext cx="4896544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313193"/>
                </a:solidFill>
              </a:rPr>
              <a:t>Города с населением больше</a:t>
            </a:r>
          </a:p>
          <a:p>
            <a:r>
              <a:rPr lang="ru-RU" b="1" dirty="0" smtClean="0">
                <a:solidFill>
                  <a:srgbClr val="313193"/>
                </a:solidFill>
              </a:rPr>
              <a:t>1 200 000 чел. у которых в названии </a:t>
            </a:r>
          </a:p>
          <a:p>
            <a:r>
              <a:rPr lang="ru-RU" b="1" dirty="0" smtClean="0">
                <a:solidFill>
                  <a:srgbClr val="313193"/>
                </a:solidFill>
              </a:rPr>
              <a:t> есть </a:t>
            </a:r>
            <a:r>
              <a:rPr lang="en-US" b="1" dirty="0" smtClean="0">
                <a:solidFill>
                  <a:srgbClr val="313193"/>
                </a:solidFill>
              </a:rPr>
              <a:t>“</a:t>
            </a:r>
            <a:r>
              <a:rPr lang="ru-RU" b="1" dirty="0" smtClean="0">
                <a:solidFill>
                  <a:srgbClr val="313193"/>
                </a:solidFill>
              </a:rPr>
              <a:t>с</a:t>
            </a:r>
            <a:r>
              <a:rPr lang="en-US" b="1" dirty="0" smtClean="0">
                <a:solidFill>
                  <a:srgbClr val="313193"/>
                </a:solidFill>
              </a:rPr>
              <a:t>”</a:t>
            </a:r>
            <a:endParaRPr lang="ru-RU" b="1" dirty="0">
              <a:solidFill>
                <a:srgbClr val="31319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0309319">
            <a:off x="7817246" y="5363343"/>
            <a:ext cx="1298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Тетрадь!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20309319">
            <a:off x="2523540" y="5969121"/>
            <a:ext cx="716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Чат!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17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76082" cy="471086"/>
          </a:xfrm>
        </p:spPr>
        <p:txBody>
          <a:bodyPr/>
          <a:lstStyle/>
          <a:p>
            <a:r>
              <a:rPr lang="ru-RU" dirty="0" smtClean="0"/>
              <a:t>Домашнее задание!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9150F4-FD91-42F3-9C9E-81C46D507EAF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4" name="Group 309"/>
          <p:cNvGrpSpPr>
            <a:grpSpLocks/>
          </p:cNvGrpSpPr>
          <p:nvPr/>
        </p:nvGrpSpPr>
        <p:grpSpPr bwMode="auto">
          <a:xfrm>
            <a:off x="611560" y="1700808"/>
            <a:ext cx="7318375" cy="663575"/>
            <a:chOff x="431" y="2713"/>
            <a:chExt cx="4610" cy="418"/>
          </a:xfrm>
        </p:grpSpPr>
        <p:sp>
          <p:nvSpPr>
            <p:cNvPr id="5" name="Text Box 307"/>
            <p:cNvSpPr txBox="1">
              <a:spLocks noChangeArrowheads="1"/>
            </p:cNvSpPr>
            <p:nvPr/>
          </p:nvSpPr>
          <p:spPr bwMode="auto">
            <a:xfrm>
              <a:off x="725" y="2780"/>
              <a:ext cx="4316" cy="291"/>
            </a:xfrm>
            <a:prstGeom prst="rect">
              <a:avLst/>
            </a:prstGeom>
            <a:solidFill>
              <a:srgbClr val="D1D1FF"/>
            </a:solidFill>
            <a:ln w="254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marL="180975" indent="-180975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ru-RU" sz="2400" b="1" dirty="0">
                  <a:solidFill>
                    <a:srgbClr val="000000"/>
                  </a:solidFill>
                </a:rPr>
                <a:t>  </a:t>
              </a:r>
              <a:r>
                <a:rPr lang="ru-RU" sz="2400" b="1" dirty="0" smtClean="0">
                  <a:solidFill>
                    <a:srgbClr val="000000"/>
                  </a:solidFill>
                </a:rPr>
                <a:t>Пришлите конспект урока (фото) на адрес:</a:t>
              </a:r>
              <a:endParaRPr lang="ru-RU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6" name="Oval 308"/>
            <p:cNvSpPr>
              <a:spLocks noChangeArrowheads="1"/>
            </p:cNvSpPr>
            <p:nvPr/>
          </p:nvSpPr>
          <p:spPr bwMode="auto">
            <a:xfrm>
              <a:off x="431" y="2713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4400" dirty="0" smtClean="0">
                  <a:solidFill>
                    <a:srgbClr val="FFFFFF"/>
                  </a:solidFill>
                  <a:latin typeface="Arial Black" pitchFamily="34" charset="0"/>
                </a:rPr>
                <a:t>!</a:t>
              </a:r>
              <a:endParaRPr lang="ru-RU" sz="4400" dirty="0">
                <a:solidFill>
                  <a:srgbClr val="FFFFFF"/>
                </a:solidFill>
                <a:latin typeface="Arial Black" pitchFamily="34" charset="0"/>
              </a:endParaRPr>
            </a:p>
          </p:txBody>
        </p:sp>
      </p:grpSp>
      <p:sp>
        <p:nvSpPr>
          <p:cNvPr id="8" name="Text Box 307"/>
          <p:cNvSpPr txBox="1">
            <a:spLocks noChangeArrowheads="1"/>
          </p:cNvSpPr>
          <p:nvPr/>
        </p:nvSpPr>
        <p:spPr bwMode="auto">
          <a:xfrm>
            <a:off x="2123728" y="2996952"/>
            <a:ext cx="5544616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180975" indent="-180975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</a:rPr>
              <a:t>  </a:t>
            </a:r>
            <a:r>
              <a:rPr lang="en-US" sz="2800" b="1" dirty="0" smtClean="0">
                <a:solidFill>
                  <a:srgbClr val="FF0000"/>
                </a:solidFill>
              </a:rPr>
              <a:t>school37-yar@yandex.ru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57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smtClean="0"/>
              <a:t>Задача 1</a:t>
            </a:r>
            <a:endParaRPr lang="ru-RU" altLang="ru-RU" dirty="0" smtClean="0"/>
          </a:p>
        </p:txBody>
      </p:sp>
      <p:sp>
        <p:nvSpPr>
          <p:cNvPr id="2355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A0256F4-B0CF-4B69-A6B7-C32F19512546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8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288" y="3516313"/>
            <a:ext cx="8472487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kern="0" dirty="0">
                <a:solidFill>
                  <a:srgbClr val="000000"/>
                </a:solidFill>
              </a:rPr>
              <a:t>Какой по счету будет запись с фамилией </a:t>
            </a:r>
            <a:r>
              <a:rPr lang="ru-RU" sz="2400" b="1" i="1" kern="0" dirty="0" err="1">
                <a:solidFill>
                  <a:srgbClr val="000000"/>
                </a:solidFill>
              </a:rPr>
              <a:t>Белочкина</a:t>
            </a:r>
            <a:r>
              <a:rPr lang="ru-RU" sz="2400" kern="0" dirty="0">
                <a:solidFill>
                  <a:srgbClr val="000000"/>
                </a:solidFill>
              </a:rPr>
              <a:t>, если отсортировать таблицу по полю:</a:t>
            </a:r>
            <a:endParaRPr lang="ru-RU" sz="1400" dirty="0">
              <a:solidFill>
                <a:srgbClr val="000000"/>
              </a:solidFill>
            </a:endParaRPr>
          </a:p>
        </p:txBody>
      </p:sp>
      <p:sp>
        <p:nvSpPr>
          <p:cNvPr id="60487" name="Rectangle 1"/>
          <p:cNvSpPr>
            <a:spLocks noChangeArrowheads="1"/>
          </p:cNvSpPr>
          <p:nvPr/>
        </p:nvSpPr>
        <p:spPr bwMode="auto">
          <a:xfrm>
            <a:off x="847725" y="4267200"/>
            <a:ext cx="63150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>
                <a:solidFill>
                  <a:srgbClr val="000000"/>
                </a:solidFill>
              </a:rPr>
              <a:t>а)	Фамилия (по алфавиту)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>
                <a:solidFill>
                  <a:srgbClr val="000000"/>
                </a:solidFill>
              </a:rPr>
              <a:t>б)	Математика (по убыванию)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>
                <a:solidFill>
                  <a:srgbClr val="000000"/>
                </a:solidFill>
              </a:rPr>
              <a:t>в)	Русский язык  (по убыванию)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>
                <a:solidFill>
                  <a:srgbClr val="000000"/>
                </a:solidFill>
              </a:rPr>
              <a:t>г)	Химия (по возрастанию)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>
                <a:solidFill>
                  <a:srgbClr val="000000"/>
                </a:solidFill>
              </a:rPr>
              <a:t>д)	Информатика  (по возрастанию)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>
                <a:solidFill>
                  <a:srgbClr val="000000"/>
                </a:solidFill>
              </a:rPr>
              <a:t>е)	Биология  (по убыванию)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00050" y="866775"/>
          <a:ext cx="8362950" cy="2686569"/>
        </p:xfrm>
        <a:graphic>
          <a:graphicData uri="http://schemas.openxmlformats.org/drawingml/2006/table">
            <a:tbl>
              <a:tblPr/>
              <a:tblGrid>
                <a:gridCol w="1581150"/>
                <a:gridCol w="723900"/>
                <a:gridCol w="1308100"/>
                <a:gridCol w="1231900"/>
                <a:gridCol w="927100"/>
                <a:gridCol w="1333500"/>
                <a:gridCol w="1257300"/>
              </a:tblGrid>
              <a:tr h="4920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Фамилия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Пол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Матема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тика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Русский язык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Химия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Информа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тика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Биология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F"/>
                    </a:solidFill>
                  </a:tcPr>
                </a:tc>
              </a:tr>
              <a:tr h="3656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Сомов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Кротов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Белочкина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ж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Окунев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Судакова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ж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Щукина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ж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199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smtClean="0"/>
              <a:t>Задача 2</a:t>
            </a:r>
            <a:endParaRPr lang="ru-RU" altLang="ru-RU" dirty="0" smtClean="0"/>
          </a:p>
        </p:txBody>
      </p:sp>
      <p:sp>
        <p:nvSpPr>
          <p:cNvPr id="2765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107390-3A95-4AF5-9B65-42E209025F94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9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288" y="811213"/>
            <a:ext cx="5170487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kern="0" dirty="0">
                <a:solidFill>
                  <a:srgbClr val="000000"/>
                </a:solidFill>
              </a:rPr>
              <a:t>В чём разница между фильтрами:</a:t>
            </a:r>
            <a:endParaRPr lang="ru-RU" sz="1400" dirty="0">
              <a:solidFill>
                <a:srgbClr val="000000"/>
              </a:solidFill>
            </a:endParaRPr>
          </a:p>
        </p:txBody>
      </p:sp>
      <p:sp>
        <p:nvSpPr>
          <p:cNvPr id="27653" name="Rectangle 1"/>
          <p:cNvSpPr>
            <a:spLocks noChangeArrowheads="1"/>
          </p:cNvSpPr>
          <p:nvPr/>
        </p:nvSpPr>
        <p:spPr bwMode="auto">
          <a:xfrm>
            <a:off x="752475" y="1238250"/>
            <a:ext cx="789622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а) 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Предмет</a:t>
            </a:r>
            <a:r>
              <a:rPr lang="ru-RU" altLang="ru-RU" sz="22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altLang="ru-RU" sz="22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'Математика' AND Класс</a:t>
            </a:r>
            <a:r>
              <a:rPr lang="ru-RU" altLang="ru-RU" sz="22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altLang="ru-RU" sz="22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 </a:t>
            </a:r>
            <a:br>
              <a:rPr lang="ru-RU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</a:b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OR Год издания</a:t>
            </a:r>
            <a:r>
              <a:rPr lang="ru-RU" altLang="ru-RU" sz="22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&gt;</a:t>
            </a:r>
            <a:r>
              <a:rPr lang="ru-RU" altLang="ru-RU" sz="22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2009</a:t>
            </a:r>
            <a:endParaRPr lang="ru-RU" altLang="ru-RU" sz="2200">
              <a:solidFill>
                <a:srgbClr val="000000"/>
              </a:solidFill>
              <a:ea typeface="Times New Roman" pitchFamily="18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б) 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Предмет</a:t>
            </a:r>
            <a:r>
              <a:rPr lang="ru-RU" altLang="ru-RU" sz="22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altLang="ru-RU" sz="22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'Математика' </a:t>
            </a: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OR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Класс</a:t>
            </a:r>
            <a:r>
              <a:rPr lang="ru-RU" altLang="ru-RU" sz="22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altLang="ru-RU" sz="22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 </a:t>
            </a:r>
            <a:br>
              <a:rPr lang="ru-RU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</a:b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AND Год издания</a:t>
            </a:r>
            <a:r>
              <a:rPr lang="ru-RU" altLang="ru-RU" sz="22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&gt;</a:t>
            </a:r>
            <a:r>
              <a:rPr lang="ru-RU" altLang="ru-RU" sz="22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2009</a:t>
            </a:r>
            <a:endParaRPr lang="ru-RU" altLang="ru-RU" sz="2200">
              <a:solidFill>
                <a:srgbClr val="000000"/>
              </a:solidFill>
              <a:ea typeface="Times New Roman" pitchFamily="18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в) 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Предмет</a:t>
            </a:r>
            <a:r>
              <a:rPr lang="ru-RU" altLang="ru-RU" sz="22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altLang="ru-RU" sz="22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'Математика' </a:t>
            </a: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OR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Год издания</a:t>
            </a:r>
            <a:r>
              <a:rPr lang="ru-RU" altLang="ru-RU" sz="22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&gt;</a:t>
            </a:r>
            <a:r>
              <a:rPr lang="ru-RU" altLang="ru-RU" sz="22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2009 AND Класс</a:t>
            </a:r>
            <a:r>
              <a:rPr lang="ru-RU" altLang="ru-RU" sz="22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altLang="ru-RU" sz="22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 </a:t>
            </a:r>
            <a:endParaRPr lang="ru-RU" altLang="ru-RU" sz="2200">
              <a:solidFill>
                <a:srgbClr val="000000"/>
              </a:solidFill>
              <a:ea typeface="Times New Roman" pitchFamily="18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г) 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Предмет</a:t>
            </a:r>
            <a:r>
              <a:rPr lang="ru-RU" altLang="ru-RU" sz="22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altLang="ru-RU" sz="22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'Математика' </a:t>
            </a: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AND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Год издания</a:t>
            </a:r>
            <a:r>
              <a:rPr lang="ru-RU" altLang="ru-RU" sz="22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&gt;</a:t>
            </a:r>
            <a:r>
              <a:rPr lang="ru-RU" altLang="ru-RU" sz="22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2009 </a:t>
            </a: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OR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Класс</a:t>
            </a:r>
            <a:r>
              <a:rPr lang="ru-RU" altLang="ru-RU" sz="22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altLang="ru-RU" sz="22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 </a:t>
            </a:r>
            <a:endParaRPr lang="ru-RU" altLang="ru-RU" sz="2200">
              <a:solidFill>
                <a:srgbClr val="000000"/>
              </a:solidFill>
              <a:ea typeface="Times New Roman" pitchFamily="18" charset="0"/>
              <a:cs typeface="Courier New" pitchFamily="49" charset="0"/>
            </a:endParaRPr>
          </a:p>
        </p:txBody>
      </p:sp>
      <p:grpSp>
        <p:nvGrpSpPr>
          <p:cNvPr id="27654" name="Group 309"/>
          <p:cNvGrpSpPr>
            <a:grpSpLocks/>
          </p:cNvGrpSpPr>
          <p:nvPr/>
        </p:nvGrpSpPr>
        <p:grpSpPr bwMode="auto">
          <a:xfrm>
            <a:off x="912813" y="4137025"/>
            <a:ext cx="7318375" cy="663575"/>
            <a:chOff x="431" y="2713"/>
            <a:chExt cx="4610" cy="418"/>
          </a:xfrm>
        </p:grpSpPr>
        <p:sp>
          <p:nvSpPr>
            <p:cNvPr id="7" name="Text Box 307"/>
            <p:cNvSpPr txBox="1">
              <a:spLocks noChangeArrowheads="1"/>
            </p:cNvSpPr>
            <p:nvPr/>
          </p:nvSpPr>
          <p:spPr bwMode="auto">
            <a:xfrm>
              <a:off x="725" y="2780"/>
              <a:ext cx="4316" cy="291"/>
            </a:xfrm>
            <a:prstGeom prst="rect">
              <a:avLst/>
            </a:prstGeom>
            <a:solidFill>
              <a:srgbClr val="D1D1FF"/>
            </a:solidFill>
            <a:ln w="254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marL="180975" indent="-180975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ru-RU" sz="2400" dirty="0">
                  <a:solidFill>
                    <a:srgbClr val="000000"/>
                  </a:solidFill>
                </a:rPr>
                <a:t>  Какие фильтры дают одинаковый результат? </a:t>
              </a:r>
            </a:p>
          </p:txBody>
        </p:sp>
        <p:sp>
          <p:nvSpPr>
            <p:cNvPr id="8" name="Oval 308"/>
            <p:cNvSpPr>
              <a:spLocks noChangeArrowheads="1"/>
            </p:cNvSpPr>
            <p:nvPr/>
          </p:nvSpPr>
          <p:spPr bwMode="auto">
            <a:xfrm>
              <a:off x="431" y="2713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400" dirty="0">
                  <a:solidFill>
                    <a:srgbClr val="FFFFFF"/>
                  </a:solidFill>
                  <a:latin typeface="Arial Black" pitchFamily="34" charset="0"/>
                </a:rPr>
                <a:t>?</a:t>
              </a:r>
              <a:endParaRPr lang="ru-RU" sz="4400" dirty="0">
                <a:solidFill>
                  <a:srgbClr val="FFFFFF"/>
                </a:solidFill>
                <a:latin typeface="Arial Black" pitchFamily="34" charset="0"/>
              </a:endParaRPr>
            </a:p>
          </p:txBody>
        </p:sp>
      </p:grpSp>
      <p:sp>
        <p:nvSpPr>
          <p:cNvPr id="9" name="Text Box 307"/>
          <p:cNvSpPr txBox="1">
            <a:spLocks noChangeArrowheads="1"/>
          </p:cNvSpPr>
          <p:nvPr/>
        </p:nvSpPr>
        <p:spPr bwMode="auto">
          <a:xfrm>
            <a:off x="2123728" y="5517232"/>
            <a:ext cx="5544616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180975" indent="-180975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</a:rPr>
              <a:t>  </a:t>
            </a:r>
            <a:r>
              <a:rPr lang="en-US" sz="2800" b="1" dirty="0" smtClean="0">
                <a:solidFill>
                  <a:srgbClr val="FF0000"/>
                </a:solidFill>
              </a:rPr>
              <a:t>school37-yar@yandex.ru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32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Другая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FF"/>
      </a:hlink>
      <a:folHlink>
        <a:srgbClr val="CC009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FF"/>
        </a:hlink>
        <a:folHlink>
          <a:srgbClr val="CC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Оформление по умолчанию">
  <a:themeElements>
    <a:clrScheme name="Другая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FF"/>
      </a:hlink>
      <a:folHlink>
        <a:srgbClr val="CC009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FF"/>
        </a:hlink>
        <a:folHlink>
          <a:srgbClr val="CC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Оформление по умолчанию">
  <a:themeElements>
    <a:clrScheme name="Другая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FF"/>
      </a:hlink>
      <a:folHlink>
        <a:srgbClr val="CC009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FF"/>
        </a:hlink>
        <a:folHlink>
          <a:srgbClr val="CC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869</Words>
  <Application>Microsoft Office PowerPoint</Application>
  <PresentationFormat>Экран (4:3)</PresentationFormat>
  <Paragraphs>371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Тема Office</vt:lpstr>
      <vt:lpstr>Оформление по умолчанию</vt:lpstr>
      <vt:lpstr>1_Оформление по умолчанию</vt:lpstr>
      <vt:lpstr>2_Оформление по умолчанию</vt:lpstr>
      <vt:lpstr>Базы данных</vt:lpstr>
      <vt:lpstr>Разминка!</vt:lpstr>
      <vt:lpstr>Разминка!</vt:lpstr>
      <vt:lpstr>Крупнейшие города России</vt:lpstr>
      <vt:lpstr>Ключ</vt:lpstr>
      <vt:lpstr>Крупнейшие города России</vt:lpstr>
      <vt:lpstr>Домашнее задание!</vt:lpstr>
      <vt:lpstr>Задача 1</vt:lpstr>
      <vt:lpstr>Задача 2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Оля</dc:creator>
  <cp:lastModifiedBy>Оля</cp:lastModifiedBy>
  <cp:revision>12</cp:revision>
  <dcterms:created xsi:type="dcterms:W3CDTF">2020-03-27T16:19:20Z</dcterms:created>
  <dcterms:modified xsi:type="dcterms:W3CDTF">2020-04-08T16:26:43Z</dcterms:modified>
</cp:coreProperties>
</file>