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378" r:id="rId2"/>
    <p:sldId id="383" r:id="rId3"/>
    <p:sldId id="382" r:id="rId4"/>
    <p:sldId id="385" r:id="rId5"/>
    <p:sldId id="384" r:id="rId6"/>
    <p:sldId id="386" r:id="rId7"/>
    <p:sldId id="379" r:id="rId8"/>
    <p:sldId id="380" r:id="rId9"/>
    <p:sldId id="381" r:id="rId10"/>
    <p:sldId id="387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FFC1"/>
    <a:srgbClr val="E6E6E6"/>
    <a:srgbClr val="FF0000"/>
    <a:srgbClr val="F3F3F3"/>
    <a:srgbClr val="EAEAEA"/>
    <a:srgbClr val="33CC33"/>
    <a:srgbClr val="E6E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619" autoAdjust="0"/>
    <p:restoredTop sz="94917" autoAdjust="0"/>
  </p:normalViewPr>
  <p:slideViewPr>
    <p:cSldViewPr snapToGrid="0">
      <p:cViewPr>
        <p:scale>
          <a:sx n="86" d="100"/>
          <a:sy n="86" d="100"/>
        </p:scale>
        <p:origin x="-144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pPr>
              <a:defRPr/>
            </a:pPr>
            <a:fld id="{1EB6B21E-0454-4644-8D82-AAE7C23388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01805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F2DE601-1349-4FF5-93C7-AC78ABE9087C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4E407F8-C106-484B-AA4F-3A9FFA77F197}" type="slidenum">
              <a:rPr lang="ru-RU" altLang="ru-RU" smtClean="0"/>
              <a:pPr eaLnBrk="1" hangingPunct="1"/>
              <a:t>3</a:t>
            </a:fld>
            <a:endParaRPr lang="ru-RU" altLang="ru-RU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9826C-20D6-4F66-A8EE-9B1C7D5B95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7085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F0DE5A-4986-4AA2-9780-9472026CBC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3039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EAAF5A-A58C-4DCD-9D2C-767F25BC667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84158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Кодирование информации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2013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0C558-16C1-4C31-A8D9-172CC0C177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5891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1D685-151B-406A-9D29-6E3B086715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8740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1D685-151B-406A-9D29-6E3B086715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4573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1D685-151B-406A-9D29-6E3B086715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57915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Компьютерные сети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tabLst>
                <a:tab pos="8791200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81D685-151B-406A-9D29-6E3B086715C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582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CF10B-513F-4847-B86C-15368C6014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3714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F56000-4A78-47A1-9125-B2983AC52F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53407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BBFF9E-5579-47AD-ADB7-E6C3BAF8EC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2295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223A05-557C-4668-BD12-C480D57A758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5362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5FA578-DF7E-4BE8-A30E-6277725491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1704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38E14C-AFDB-4C6F-98FD-5227FB25E7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4614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238762-6D95-42F1-B260-19BB526387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871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9C5D0-1D55-46B1-A03B-7580169BE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132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65938" y="13493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 baseline="0"/>
            </a:lvl1pPr>
          </a:lstStyle>
          <a:p>
            <a:pPr>
              <a:defRPr/>
            </a:pPr>
            <a:fld id="{488D7F1C-E40C-404D-8A8F-1D5FD27E7F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sites.google.com/site/olz1402/home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6271" y="127019"/>
            <a:ext cx="8834284" cy="727228"/>
          </a:xfrm>
        </p:spPr>
        <p:txBody>
          <a:bodyPr/>
          <a:lstStyle/>
          <a:p>
            <a:pPr algn="l" eaLnBrk="1" hangingPunct="1"/>
            <a:r>
              <a:rPr lang="ru-RU" altLang="ru-RU" sz="3200" b="1" dirty="0" smtClean="0">
                <a:solidFill>
                  <a:schemeClr val="accent2"/>
                </a:solidFill>
              </a:rPr>
              <a:t>Адресация в Интернет. Услуги Интернет</a:t>
            </a:r>
            <a:r>
              <a:rPr lang="en-US" altLang="ru-RU" sz="3200" b="1" dirty="0">
                <a:solidFill>
                  <a:schemeClr val="accent2"/>
                </a:solidFill>
              </a:rPr>
              <a:t>.</a:t>
            </a:r>
            <a:endParaRPr lang="ru-RU" altLang="ru-RU" sz="3200" b="1" dirty="0" smtClean="0">
              <a:solidFill>
                <a:schemeClr val="accent2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35538" y="738128"/>
            <a:ext cx="13991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sz="32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32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</a:t>
            </a:r>
            <a:r>
              <a:rPr lang="en-US" sz="3200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4"/>
          <p:cNvSpPr>
            <a:spLocks noChangeArrowheads="1"/>
          </p:cNvSpPr>
          <p:nvPr/>
        </p:nvSpPr>
        <p:spPr bwMode="auto">
          <a:xfrm>
            <a:off x="176271" y="1373607"/>
            <a:ext cx="8275638" cy="51460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marL="263525" indent="-263525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lvl="0" indent="0" eaLnBrk="1" hangingPunct="1">
              <a:spcBef>
                <a:spcPct val="50000"/>
              </a:spcBef>
              <a:buNone/>
            </a:pPr>
            <a:r>
              <a:rPr lang="ru-RU" altLang="ru-RU" sz="2000" b="1" baseline="0" dirty="0">
                <a:solidFill>
                  <a:srgbClr val="333399"/>
                </a:solidFill>
              </a:rPr>
              <a:t>Протокол </a:t>
            </a:r>
            <a:r>
              <a:rPr lang="ru-RU" altLang="ru-RU" sz="2000" baseline="0" dirty="0">
                <a:solidFill>
                  <a:srgbClr val="000000"/>
                </a:solidFill>
              </a:rPr>
              <a:t>–</a:t>
            </a:r>
            <a:r>
              <a:rPr lang="en-US" altLang="ru-RU" sz="2000" baseline="0" dirty="0">
                <a:solidFill>
                  <a:srgbClr val="000000"/>
                </a:solidFill>
              </a:rPr>
              <a:t> </a:t>
            </a:r>
            <a:r>
              <a:rPr lang="ru-RU" altLang="ru-RU" sz="2000" baseline="0" dirty="0">
                <a:solidFill>
                  <a:srgbClr val="000000"/>
                </a:solidFill>
              </a:rPr>
              <a:t>это набор соглашений и правил, определяющих порядок обмена информацией в компьютерной сети.</a:t>
            </a:r>
          </a:p>
          <a:p>
            <a:pPr marL="0" lvl="0" indent="0" eaLnBrk="1" hangingPunct="1">
              <a:buNone/>
            </a:pPr>
            <a:r>
              <a:rPr lang="ru-RU" altLang="ru-RU" sz="2000" b="1" baseline="0" dirty="0">
                <a:solidFill>
                  <a:srgbClr val="333399"/>
                </a:solidFill>
              </a:rPr>
              <a:t>Протокол </a:t>
            </a:r>
            <a:r>
              <a:rPr lang="en-US" altLang="ru-RU" sz="2000" b="1" baseline="0" dirty="0">
                <a:solidFill>
                  <a:srgbClr val="333399"/>
                </a:solidFill>
              </a:rPr>
              <a:t>TCP/IP (1974)</a:t>
            </a:r>
          </a:p>
          <a:p>
            <a:pPr marL="457200" lvl="1" indent="0" eaLnBrk="1" hangingPunct="1">
              <a:spcBef>
                <a:spcPct val="30000"/>
              </a:spcBef>
              <a:buFont typeface="Wingdings" pitchFamily="2" charset="2"/>
              <a:buChar char="q"/>
            </a:pPr>
            <a:r>
              <a:rPr lang="en-US" altLang="ru-RU" sz="2000" b="1" baseline="0" dirty="0">
                <a:solidFill>
                  <a:schemeClr val="accent2">
                    <a:lumMod val="75000"/>
                  </a:schemeClr>
                </a:solidFill>
              </a:rPr>
              <a:t>TCP</a:t>
            </a:r>
            <a:r>
              <a:rPr lang="en-US" altLang="ru-RU" sz="2000" b="1" baseline="0" dirty="0">
                <a:solidFill>
                  <a:srgbClr val="000000"/>
                </a:solidFill>
              </a:rPr>
              <a:t> (</a:t>
            </a:r>
            <a:r>
              <a:rPr lang="en-US" altLang="ru-RU" sz="2000" b="1" i="1" baseline="0" dirty="0">
                <a:solidFill>
                  <a:srgbClr val="000000"/>
                </a:solidFill>
              </a:rPr>
              <a:t>Transmission Control Protocol</a:t>
            </a:r>
            <a:r>
              <a:rPr lang="en-US" altLang="ru-RU" sz="2000" b="1" baseline="0" dirty="0">
                <a:solidFill>
                  <a:srgbClr val="000000"/>
                </a:solidFill>
              </a:rPr>
              <a:t>)</a:t>
            </a:r>
          </a:p>
          <a:p>
            <a:pPr marL="914400" lvl="2" indent="0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ru-RU" altLang="ru-RU" sz="2000" baseline="0" dirty="0">
                <a:solidFill>
                  <a:srgbClr val="000000"/>
                </a:solidFill>
              </a:rPr>
              <a:t>файл делится на пакеты размером не более 1</a:t>
            </a:r>
            <a:r>
              <a:rPr lang="en-US" altLang="ru-RU" sz="2000" baseline="0" dirty="0">
                <a:solidFill>
                  <a:srgbClr val="000000"/>
                </a:solidFill>
              </a:rPr>
              <a:t>,5 </a:t>
            </a:r>
            <a:r>
              <a:rPr lang="ru-RU" altLang="ru-RU" sz="2000" baseline="0" dirty="0">
                <a:solidFill>
                  <a:srgbClr val="000000"/>
                </a:solidFill>
              </a:rPr>
              <a:t>Кб</a:t>
            </a:r>
          </a:p>
          <a:p>
            <a:pPr marL="914400" lvl="2" indent="0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ru-RU" altLang="ru-RU" sz="2000" baseline="0" dirty="0">
                <a:solidFill>
                  <a:srgbClr val="000000"/>
                </a:solidFill>
              </a:rPr>
              <a:t>пакеты передаются независимо друг от друга</a:t>
            </a:r>
          </a:p>
          <a:p>
            <a:pPr marL="914400" lvl="2" indent="0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ru-RU" altLang="ru-RU" sz="2000" baseline="0" dirty="0">
                <a:solidFill>
                  <a:srgbClr val="000000"/>
                </a:solidFill>
              </a:rPr>
              <a:t>в месте назначения пакеты собираются в один файл</a:t>
            </a:r>
            <a:endParaRPr lang="en-US" altLang="ru-RU" sz="2000" baseline="0" dirty="0">
              <a:solidFill>
                <a:srgbClr val="000000"/>
              </a:solidFill>
            </a:endParaRPr>
          </a:p>
          <a:p>
            <a:pPr marL="457200" lvl="1" indent="0" eaLnBrk="1" hangingPunct="1">
              <a:spcBef>
                <a:spcPct val="30000"/>
              </a:spcBef>
              <a:buFont typeface="Wingdings" pitchFamily="2" charset="2"/>
              <a:buChar char="q"/>
            </a:pPr>
            <a:r>
              <a:rPr lang="en-US" altLang="ru-RU" sz="2000" b="1" baseline="0" dirty="0">
                <a:solidFill>
                  <a:schemeClr val="accent2">
                    <a:lumMod val="75000"/>
                  </a:schemeClr>
                </a:solidFill>
              </a:rPr>
              <a:t>IP</a:t>
            </a:r>
            <a:r>
              <a:rPr lang="en-US" altLang="ru-RU" sz="2000" b="1" baseline="0" dirty="0">
                <a:solidFill>
                  <a:srgbClr val="000000"/>
                </a:solidFill>
              </a:rPr>
              <a:t> (</a:t>
            </a:r>
            <a:r>
              <a:rPr lang="en-US" altLang="ru-RU" sz="2000" b="1" i="1" baseline="0" dirty="0">
                <a:solidFill>
                  <a:srgbClr val="000000"/>
                </a:solidFill>
              </a:rPr>
              <a:t>Internet Protocol</a:t>
            </a:r>
            <a:r>
              <a:rPr lang="en-US" altLang="ru-RU" sz="2000" b="1" baseline="0" dirty="0">
                <a:solidFill>
                  <a:srgbClr val="000000"/>
                </a:solidFill>
              </a:rPr>
              <a:t>)</a:t>
            </a:r>
            <a:r>
              <a:rPr lang="ru-RU" altLang="ru-RU" sz="2000" b="1" baseline="0" dirty="0">
                <a:solidFill>
                  <a:srgbClr val="000000"/>
                </a:solidFill>
              </a:rPr>
              <a:t> </a:t>
            </a:r>
          </a:p>
          <a:p>
            <a:pPr marL="914400" lvl="2" indent="0" eaLnBrk="1" hangingPunct="1">
              <a:spcBef>
                <a:spcPct val="30000"/>
              </a:spcBef>
              <a:buFont typeface="Wingdings" pitchFamily="2" charset="2"/>
              <a:buChar char="§"/>
            </a:pPr>
            <a:r>
              <a:rPr lang="ru-RU" altLang="ru-RU" sz="2000" baseline="0" dirty="0">
                <a:solidFill>
                  <a:srgbClr val="000000"/>
                </a:solidFill>
              </a:rPr>
              <a:t>определяет наилучший маршрут движения </a:t>
            </a:r>
            <a:r>
              <a:rPr lang="ru-RU" altLang="ru-RU" sz="2000" baseline="0" dirty="0" smtClean="0">
                <a:solidFill>
                  <a:srgbClr val="000000"/>
                </a:solidFill>
              </a:rPr>
              <a:t>пакетов</a:t>
            </a:r>
          </a:p>
          <a:p>
            <a:pPr marL="479425" lvl="1" indent="0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ru-RU" sz="2000" b="1" baseline="0" dirty="0">
                <a:solidFill>
                  <a:srgbClr val="333399"/>
                </a:solidFill>
              </a:rPr>
              <a:t>HTTP</a:t>
            </a:r>
            <a:r>
              <a:rPr lang="en-US" altLang="ru-RU" sz="2000" b="1" baseline="0" dirty="0">
                <a:solidFill>
                  <a:srgbClr val="000000"/>
                </a:solidFill>
              </a:rPr>
              <a:t> (</a:t>
            </a:r>
            <a:r>
              <a:rPr lang="en-US" altLang="ru-RU" sz="2000" b="1" i="1" baseline="0" dirty="0" err="1">
                <a:solidFill>
                  <a:srgbClr val="000000"/>
                </a:solidFill>
              </a:rPr>
              <a:t>HyperText</a:t>
            </a:r>
            <a:r>
              <a:rPr lang="en-US" altLang="ru-RU" sz="2000" b="1" i="1" baseline="0" dirty="0">
                <a:solidFill>
                  <a:srgbClr val="000000"/>
                </a:solidFill>
              </a:rPr>
              <a:t> Transfer Protocol</a:t>
            </a:r>
            <a:r>
              <a:rPr lang="en-US" altLang="ru-RU" sz="2000" b="1" baseline="0" dirty="0">
                <a:solidFill>
                  <a:srgbClr val="000000"/>
                </a:solidFill>
              </a:rPr>
              <a:t>) </a:t>
            </a:r>
            <a:r>
              <a:rPr lang="en-US" altLang="ru-RU" sz="2000" baseline="0" dirty="0">
                <a:solidFill>
                  <a:srgbClr val="000000"/>
                </a:solidFill>
              </a:rPr>
              <a:t>– </a:t>
            </a:r>
            <a:r>
              <a:rPr lang="ru-RU" altLang="ru-RU" sz="2000" baseline="0" dirty="0">
                <a:solidFill>
                  <a:srgbClr val="000000"/>
                </a:solidFill>
              </a:rPr>
              <a:t>служба </a:t>
            </a:r>
            <a:r>
              <a:rPr lang="en-US" altLang="ru-RU" sz="2000" baseline="0" dirty="0">
                <a:solidFill>
                  <a:srgbClr val="000000"/>
                </a:solidFill>
              </a:rPr>
              <a:t>WWW</a:t>
            </a:r>
          </a:p>
          <a:p>
            <a:pPr marL="479425" lvl="1" indent="0" eaLnBrk="1" hangingPunct="1">
              <a:spcBef>
                <a:spcPct val="50000"/>
              </a:spcBef>
              <a:buFont typeface="Wingdings" pitchFamily="2" charset="2"/>
              <a:buChar char="q"/>
            </a:pPr>
            <a:r>
              <a:rPr lang="en-US" altLang="ru-RU" sz="2000" b="1" baseline="0" dirty="0">
                <a:solidFill>
                  <a:srgbClr val="333399"/>
                </a:solidFill>
              </a:rPr>
              <a:t>FTP</a:t>
            </a:r>
            <a:r>
              <a:rPr lang="en-US" altLang="ru-RU" sz="2000" b="1" baseline="0" dirty="0">
                <a:solidFill>
                  <a:srgbClr val="000000"/>
                </a:solidFill>
              </a:rPr>
              <a:t> (</a:t>
            </a:r>
            <a:r>
              <a:rPr lang="en-US" altLang="ru-RU" sz="2000" b="1" i="1" baseline="0" dirty="0">
                <a:solidFill>
                  <a:srgbClr val="000000"/>
                </a:solidFill>
              </a:rPr>
              <a:t>File Transfer Protocol</a:t>
            </a:r>
            <a:r>
              <a:rPr lang="en-US" altLang="ru-RU" sz="2000" b="1" baseline="0" dirty="0">
                <a:solidFill>
                  <a:srgbClr val="000000"/>
                </a:solidFill>
              </a:rPr>
              <a:t>)</a:t>
            </a:r>
            <a:r>
              <a:rPr lang="en-US" altLang="ru-RU" sz="2000" baseline="0" dirty="0">
                <a:solidFill>
                  <a:srgbClr val="000000"/>
                </a:solidFill>
              </a:rPr>
              <a:t> – </a:t>
            </a:r>
            <a:r>
              <a:rPr lang="ru-RU" altLang="ru-RU" sz="2000" baseline="0" dirty="0">
                <a:solidFill>
                  <a:srgbClr val="000000"/>
                </a:solidFill>
              </a:rPr>
              <a:t>служба </a:t>
            </a:r>
            <a:r>
              <a:rPr lang="en-US" altLang="ru-RU" sz="2000" baseline="0" dirty="0">
                <a:solidFill>
                  <a:srgbClr val="000000"/>
                </a:solidFill>
              </a:rPr>
              <a:t>FTP</a:t>
            </a:r>
            <a:endParaRPr lang="ru-RU" altLang="ru-RU" sz="2000" baseline="0" dirty="0">
              <a:solidFill>
                <a:srgbClr val="000000"/>
              </a:solidFill>
            </a:endParaRPr>
          </a:p>
          <a:p>
            <a:pPr marL="514350" lvl="1" indent="0" eaLnBrk="1" hangingPunct="1">
              <a:spcBef>
                <a:spcPct val="30000"/>
              </a:spcBef>
              <a:buFont typeface="Wingdings" pitchFamily="2" charset="2"/>
              <a:buChar char="§"/>
            </a:pPr>
            <a:endParaRPr lang="ru-RU" altLang="ru-RU" b="1" baseline="0" dirty="0">
              <a:solidFill>
                <a:srgbClr val="3333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06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FCD262-5BA4-4591-8C99-46A23D489B62}" type="slidenum">
              <a:rPr lang="ru-RU" altLang="ru-RU" smtClean="0"/>
              <a:pPr eaLnBrk="1" hangingPunct="1"/>
              <a:t>10</a:t>
            </a:fld>
            <a:endParaRPr lang="ru-RU" altLang="ru-RU" smtClean="0"/>
          </a:p>
        </p:txBody>
      </p:sp>
      <p:sp>
        <p:nvSpPr>
          <p:cNvPr id="32772" name="Прямоугольник 3"/>
          <p:cNvSpPr>
            <a:spLocks noChangeArrowheads="1"/>
          </p:cNvSpPr>
          <p:nvPr/>
        </p:nvSpPr>
        <p:spPr bwMode="auto">
          <a:xfrm>
            <a:off x="4678572" y="1732846"/>
            <a:ext cx="403134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1" dirty="0" smtClean="0">
                <a:solidFill>
                  <a:srgbClr val="333399"/>
                </a:solidFill>
              </a:rPr>
              <a:t>http://www.mail.ru</a:t>
            </a:r>
            <a:endParaRPr lang="ru-RU" altLang="ru-RU" sz="3200" dirty="0"/>
          </a:p>
        </p:txBody>
      </p:sp>
      <p:sp>
        <p:nvSpPr>
          <p:cNvPr id="3277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grpSp>
        <p:nvGrpSpPr>
          <p:cNvPr id="2" name="Group 34"/>
          <p:cNvGrpSpPr>
            <a:grpSpLocks/>
          </p:cNvGrpSpPr>
          <p:nvPr/>
        </p:nvGrpSpPr>
        <p:grpSpPr bwMode="auto">
          <a:xfrm>
            <a:off x="420915" y="57284"/>
            <a:ext cx="4539217" cy="1067460"/>
            <a:chOff x="-427" y="2008"/>
            <a:chExt cx="3838" cy="418"/>
          </a:xfrm>
        </p:grpSpPr>
        <p:sp>
          <p:nvSpPr>
            <p:cNvPr id="45" name="Text Box 32"/>
            <p:cNvSpPr txBox="1">
              <a:spLocks noChangeArrowheads="1"/>
            </p:cNvSpPr>
            <p:nvPr/>
          </p:nvSpPr>
          <p:spPr bwMode="auto">
            <a:xfrm>
              <a:off x="-224" y="2072"/>
              <a:ext cx="3635" cy="253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algn="ctr" eaLnBrk="0" hangingPunct="0">
                <a:spcBef>
                  <a:spcPct val="50000"/>
                </a:spcBef>
                <a:defRPr/>
              </a:pPr>
              <a:r>
                <a:rPr lang="ru-RU" sz="3600" dirty="0"/>
                <a:t>  </a:t>
              </a:r>
              <a:r>
                <a:rPr lang="ru-RU" sz="3600" dirty="0" smtClean="0"/>
                <a:t>ДЗ</a:t>
              </a:r>
              <a:endParaRPr lang="ru-RU" sz="3600" dirty="0"/>
            </a:p>
          </p:txBody>
        </p:sp>
        <p:sp>
          <p:nvSpPr>
            <p:cNvPr id="32776" name="Oval 33"/>
            <p:cNvSpPr>
              <a:spLocks noChangeArrowheads="1"/>
            </p:cNvSpPr>
            <p:nvPr/>
          </p:nvSpPr>
          <p:spPr bwMode="auto">
            <a:xfrm>
              <a:off x="-427" y="2008"/>
              <a:ext cx="1080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/>
              <a:r>
                <a:rPr lang="ru-RU" altLang="ru-RU" sz="6000" dirty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20" name="Text Box 32"/>
          <p:cNvSpPr txBox="1">
            <a:spLocks noChangeArrowheads="1"/>
          </p:cNvSpPr>
          <p:nvPr/>
        </p:nvSpPr>
        <p:spPr bwMode="auto">
          <a:xfrm>
            <a:off x="1454674" y="1033356"/>
            <a:ext cx="6719196" cy="523220"/>
          </a:xfrm>
          <a:prstGeom prst="rect">
            <a:avLst/>
          </a:prstGeom>
          <a:solidFill>
            <a:srgbClr val="FBD803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ru-RU" sz="2400" dirty="0"/>
              <a:t>  </a:t>
            </a:r>
            <a:r>
              <a:rPr lang="ru-RU" sz="2800" b="1" dirty="0" smtClean="0">
                <a:solidFill>
                  <a:srgbClr val="FF0000"/>
                </a:solidFill>
              </a:rPr>
              <a:t>Запишите части адреса!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561691" y="2435718"/>
            <a:ext cx="827582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chemeClr val="accent2"/>
                </a:solidFill>
              </a:rPr>
              <a:t>https://www.rbc.ru/newspaper/2020/03/27</a:t>
            </a:r>
            <a:endParaRPr lang="ru-RU" altLang="ru-RU" sz="3200" b="1" dirty="0">
              <a:solidFill>
                <a:schemeClr val="accent2"/>
              </a:solidFill>
            </a:endParaRPr>
          </a:p>
        </p:txBody>
      </p:sp>
      <p:sp>
        <p:nvSpPr>
          <p:cNvPr id="21" name="Прямоугольник 3"/>
          <p:cNvSpPr>
            <a:spLocks noChangeArrowheads="1"/>
          </p:cNvSpPr>
          <p:nvPr/>
        </p:nvSpPr>
        <p:spPr bwMode="auto">
          <a:xfrm>
            <a:off x="570816" y="1719925"/>
            <a:ext cx="500163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3200" b="1" dirty="0">
                <a:solidFill>
                  <a:schemeClr val="accent2"/>
                </a:solidFill>
              </a:rPr>
              <a:t>http://</a:t>
            </a:r>
            <a:r>
              <a:rPr lang="en-US" sz="3200" b="1" dirty="0" smtClean="0">
                <a:solidFill>
                  <a:schemeClr val="accent2"/>
                </a:solidFill>
              </a:rPr>
              <a:t>www.pravo.gov.ru</a:t>
            </a:r>
            <a:endParaRPr lang="ru-RU" altLang="ru-RU" sz="3200" b="1" dirty="0">
              <a:solidFill>
                <a:schemeClr val="accent2"/>
              </a:solidFill>
            </a:endParaRPr>
          </a:p>
        </p:txBody>
      </p:sp>
      <p:sp>
        <p:nvSpPr>
          <p:cNvPr id="24" name="Прямоугольник 3"/>
          <p:cNvSpPr>
            <a:spLocks noChangeArrowheads="1"/>
          </p:cNvSpPr>
          <p:nvPr/>
        </p:nvSpPr>
        <p:spPr bwMode="auto">
          <a:xfrm>
            <a:off x="570816" y="3139538"/>
            <a:ext cx="827582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61950" indent="-3619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b="1" dirty="0" smtClean="0">
                <a:solidFill>
                  <a:schemeClr val="accent2"/>
                </a:solidFill>
              </a:rPr>
              <a:t>Найдите адрес Белого дома – правительства США, запишите его части</a:t>
            </a:r>
            <a:endParaRPr lang="ru-RU" altLang="ru-RU" sz="2800" b="1" dirty="0">
              <a:solidFill>
                <a:schemeClr val="accent2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61691" y="4277821"/>
            <a:ext cx="7778077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000099"/>
                </a:solidFill>
                <a:latin typeface="+mj-lt"/>
                <a:ea typeface="Times New Roman"/>
              </a:rPr>
              <a:t>Послать </a:t>
            </a:r>
            <a:r>
              <a:rPr lang="ru-RU" sz="2800" b="1" dirty="0">
                <a:solidFill>
                  <a:srgbClr val="000099"/>
                </a:solidFill>
                <a:latin typeface="+mj-lt"/>
                <a:ea typeface="Times New Roman"/>
              </a:rPr>
              <a:t>письмо на электронный адрес школы, в котором указать поля письма и операции, предусмотренные в браузере для писем.</a:t>
            </a:r>
            <a:endParaRPr lang="ru-RU" sz="2800" b="1" dirty="0">
              <a:solidFill>
                <a:srgbClr val="000099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848012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24006C-DDFA-467B-A18B-1D90C1CA58C7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  <p:sp>
        <p:nvSpPr>
          <p:cNvPr id="1229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/>
              <a:t>Доменные адреса</a:t>
            </a:r>
          </a:p>
        </p:txBody>
      </p:sp>
      <p:sp>
        <p:nvSpPr>
          <p:cNvPr id="226308" name="Text Box 4"/>
          <p:cNvSpPr txBox="1">
            <a:spLocks noChangeArrowheads="1"/>
          </p:cNvSpPr>
          <p:nvPr/>
        </p:nvSpPr>
        <p:spPr bwMode="auto">
          <a:xfrm>
            <a:off x="401638" y="822325"/>
            <a:ext cx="81407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altLang="ru-RU" sz="2000" b="1">
                <a:solidFill>
                  <a:schemeClr val="accent2"/>
                </a:solidFill>
              </a:rPr>
              <a:t>Домен </a:t>
            </a:r>
            <a:r>
              <a:rPr lang="ru-RU" altLang="ru-RU" sz="2000"/>
              <a:t>– это группа компьютеров, объединенных по некоторому признаку.</a:t>
            </a: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2381250" y="1409700"/>
            <a:ext cx="3133678" cy="420628"/>
          </a:xfrm>
          <a:prstGeom prst="rect">
            <a:avLst/>
          </a:prstGeom>
          <a:solidFill>
            <a:srgbClr val="FFFF99"/>
          </a:solid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3200" b="1"/>
              <a:t>www.qqq.microsoft.ru</a:t>
            </a:r>
            <a:r>
              <a:rPr lang="ru-RU" altLang="ru-RU" sz="3200" b="1"/>
              <a:t> </a:t>
            </a:r>
          </a:p>
        </p:txBody>
      </p:sp>
      <p:sp>
        <p:nvSpPr>
          <p:cNvPr id="226310" name="AutoShape 6"/>
          <p:cNvSpPr>
            <a:spLocks noChangeArrowheads="1"/>
          </p:cNvSpPr>
          <p:nvPr/>
        </p:nvSpPr>
        <p:spPr bwMode="auto">
          <a:xfrm>
            <a:off x="6011307" y="2224088"/>
            <a:ext cx="1576388" cy="619125"/>
          </a:xfrm>
          <a:prstGeom prst="wedgeRoundRectCallout">
            <a:avLst>
              <a:gd name="adj1" fmla="val -91371"/>
              <a:gd name="adj2" fmla="val -123225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sz="1600"/>
              <a:t>домен 1-ого уровня</a:t>
            </a:r>
          </a:p>
        </p:txBody>
      </p:sp>
      <p:sp>
        <p:nvSpPr>
          <p:cNvPr id="226311" name="AutoShape 7"/>
          <p:cNvSpPr>
            <a:spLocks noChangeArrowheads="1"/>
          </p:cNvSpPr>
          <p:nvPr/>
        </p:nvSpPr>
        <p:spPr bwMode="auto">
          <a:xfrm>
            <a:off x="4226192" y="2200734"/>
            <a:ext cx="1576388" cy="619125"/>
          </a:xfrm>
          <a:prstGeom prst="wedgeRoundRectCallout">
            <a:avLst>
              <a:gd name="adj1" fmla="val -36204"/>
              <a:gd name="adj2" fmla="val -106153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sz="1600"/>
              <a:t>домен 2-ого уровня</a:t>
            </a:r>
          </a:p>
        </p:txBody>
      </p:sp>
      <p:sp>
        <p:nvSpPr>
          <p:cNvPr id="226312" name="AutoShape 8"/>
          <p:cNvSpPr>
            <a:spLocks noChangeArrowheads="1"/>
          </p:cNvSpPr>
          <p:nvPr/>
        </p:nvSpPr>
        <p:spPr bwMode="auto">
          <a:xfrm>
            <a:off x="2562264" y="2200735"/>
            <a:ext cx="1576388" cy="619125"/>
          </a:xfrm>
          <a:prstGeom prst="wedgeRoundRectCallout">
            <a:avLst>
              <a:gd name="adj1" fmla="val 3574"/>
              <a:gd name="adj2" fmla="val -102819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sz="1600"/>
              <a:t>домен 3-ого уровня</a:t>
            </a:r>
          </a:p>
        </p:txBody>
      </p:sp>
      <p:sp>
        <p:nvSpPr>
          <p:cNvPr id="226314" name="Text Box 10"/>
          <p:cNvSpPr txBox="1">
            <a:spLocks noChangeArrowheads="1"/>
          </p:cNvSpPr>
          <p:nvPr/>
        </p:nvSpPr>
        <p:spPr bwMode="auto">
          <a:xfrm>
            <a:off x="552450" y="3000374"/>
            <a:ext cx="8140700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altLang="ru-RU" sz="2400" b="1" dirty="0">
                <a:solidFill>
                  <a:schemeClr val="accent2"/>
                </a:solidFill>
              </a:rPr>
              <a:t>Домены 1-ого уровня</a:t>
            </a:r>
            <a:r>
              <a:rPr lang="en-US" altLang="ru-RU" sz="2400" b="1" dirty="0">
                <a:solidFill>
                  <a:schemeClr val="accent2"/>
                </a:solidFill>
              </a:rPr>
              <a:t> (</a:t>
            </a:r>
            <a:r>
              <a:rPr lang="ru-RU" altLang="ru-RU" sz="2400" b="1" dirty="0">
                <a:solidFill>
                  <a:schemeClr val="accent2"/>
                </a:solidFill>
              </a:rPr>
              <a:t>доменные зоны</a:t>
            </a:r>
            <a:r>
              <a:rPr lang="en-US" altLang="ru-RU" sz="2400" b="1" dirty="0">
                <a:solidFill>
                  <a:schemeClr val="accent2"/>
                </a:solidFill>
              </a:rPr>
              <a:t>)</a:t>
            </a:r>
            <a:endParaRPr lang="ru-RU" altLang="ru-RU" sz="2400" dirty="0"/>
          </a:p>
        </p:txBody>
      </p:sp>
      <p:graphicFrame>
        <p:nvGraphicFramePr>
          <p:cNvPr id="11297" name="Group 33"/>
          <p:cNvGraphicFramePr>
            <a:graphicFrameLocks noGrp="1"/>
          </p:cNvGraphicFramePr>
          <p:nvPr/>
        </p:nvGraphicFramePr>
        <p:xfrm>
          <a:off x="555625" y="3508375"/>
          <a:ext cx="8243888" cy="2926000"/>
        </p:xfrm>
        <a:graphic>
          <a:graphicData uri="http://schemas.openxmlformats.org/drawingml/2006/table">
            <a:tbl>
              <a:tblPr/>
              <a:tblGrid>
                <a:gridCol w="4122738"/>
                <a:gridCol w="4121150"/>
              </a:tblGrid>
              <a:tr h="3657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Вид организации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Страна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коммерческие организации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ru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Россия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.edu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образование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ua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Украина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.gov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правительство США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.by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Белоруссия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.mil  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военные ведомства США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uk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Великобритания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.org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.net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разные организации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.it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Италия</a:t>
                      </a:r>
                      <a:endParaRPr kumimoji="0" lang="ru-RU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.info  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информационные сайты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jp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Япония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  <a:tr h="3657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.biz     </a:t>
                      </a: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бизнес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.</a:t>
                      </a:r>
                      <a:r>
                        <a:rPr kumimoji="0" 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cn</a:t>
                      </a:r>
                      <a:r>
                        <a:rPr kumimoji="0" lang="ru-RU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 </a:t>
                      </a:r>
                      <a:r>
                        <a:rPr kumimoji="0" lang="ru-R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Китай</a:t>
                      </a:r>
                    </a:p>
                  </a:txBody>
                  <a:tcPr marT="45715" marB="45715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904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DE191D-80C1-4223-9194-6556272D2759}" type="slidenum">
              <a:rPr lang="ru-RU" altLang="ru-RU" smtClean="0"/>
              <a:pPr eaLnBrk="1" hangingPunct="1"/>
              <a:t>3</a:t>
            </a:fld>
            <a:endParaRPr lang="ru-RU" altLang="ru-RU" smtClean="0"/>
          </a:p>
        </p:txBody>
      </p:sp>
      <p:sp>
        <p:nvSpPr>
          <p:cNvPr id="1433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3000" b="1" dirty="0" smtClean="0"/>
              <a:t>ДОМЕННАЯ СИСТЕМА ИМЕН в ИНТЕРНЕТ</a:t>
            </a:r>
            <a:endParaRPr lang="ru-RU" altLang="ru-RU" sz="3000" b="1" dirty="0"/>
          </a:p>
        </p:txBody>
      </p:sp>
      <p:sp>
        <p:nvSpPr>
          <p:cNvPr id="232454" name="AutoShape 6"/>
          <p:cNvSpPr>
            <a:spLocks noChangeArrowheads="1"/>
          </p:cNvSpPr>
          <p:nvPr/>
        </p:nvSpPr>
        <p:spPr bwMode="auto">
          <a:xfrm>
            <a:off x="1163638" y="2973388"/>
            <a:ext cx="6496050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1" dirty="0"/>
              <a:t>http:</a:t>
            </a:r>
            <a:r>
              <a:rPr lang="ru-RU" sz="3600" b="1" dirty="0"/>
              <a:t> </a:t>
            </a:r>
            <a:r>
              <a:rPr lang="en-US" sz="3600" b="1" dirty="0"/>
              <a:t>//</a:t>
            </a:r>
            <a:r>
              <a:rPr lang="ru-RU" sz="3600" b="1" dirty="0"/>
              <a:t> </a:t>
            </a:r>
            <a:r>
              <a:rPr lang="en-US" sz="3600" b="1" dirty="0"/>
              <a:t>www.vasya.ru</a:t>
            </a:r>
            <a:r>
              <a:rPr lang="ru-RU" sz="3600" b="1" dirty="0"/>
              <a:t> </a:t>
            </a:r>
            <a:r>
              <a:rPr lang="en-US" sz="3600" b="1" dirty="0"/>
              <a:t>/</a:t>
            </a:r>
            <a:r>
              <a:rPr lang="ru-RU" sz="3600" b="1" dirty="0"/>
              <a:t> </a:t>
            </a:r>
            <a:r>
              <a:rPr lang="en-US" sz="3600" b="1" dirty="0"/>
              <a:t>images/new/</a:t>
            </a:r>
            <a:r>
              <a:rPr lang="ru-RU" sz="3600" b="1" dirty="0"/>
              <a:t> </a:t>
            </a:r>
            <a:r>
              <a:rPr lang="en-US" sz="3600" b="1" dirty="0"/>
              <a:t>qq.jpg</a:t>
            </a:r>
            <a:endParaRPr lang="ru-RU" sz="3600" b="1" dirty="0"/>
          </a:p>
        </p:txBody>
      </p:sp>
      <p:sp>
        <p:nvSpPr>
          <p:cNvPr id="232457" name="AutoShape 9"/>
          <p:cNvSpPr>
            <a:spLocks noChangeArrowheads="1"/>
          </p:cNvSpPr>
          <p:nvPr/>
        </p:nvSpPr>
        <p:spPr bwMode="auto">
          <a:xfrm>
            <a:off x="1287463" y="3037214"/>
            <a:ext cx="1034772" cy="56515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 sz="3200"/>
          </a:p>
        </p:txBody>
      </p:sp>
      <p:sp>
        <p:nvSpPr>
          <p:cNvPr id="232458" name="AutoShape 10"/>
          <p:cNvSpPr>
            <a:spLocks noChangeArrowheads="1"/>
          </p:cNvSpPr>
          <p:nvPr/>
        </p:nvSpPr>
        <p:spPr bwMode="auto">
          <a:xfrm>
            <a:off x="4608513" y="2994025"/>
            <a:ext cx="1895475" cy="56515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2459" name="AutoShape 11"/>
          <p:cNvSpPr>
            <a:spLocks noChangeArrowheads="1"/>
          </p:cNvSpPr>
          <p:nvPr/>
        </p:nvSpPr>
        <p:spPr bwMode="auto">
          <a:xfrm>
            <a:off x="6550025" y="3003550"/>
            <a:ext cx="971550" cy="56515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32461" name="AutoShape 13"/>
          <p:cNvSpPr>
            <a:spLocks noChangeArrowheads="1"/>
          </p:cNvSpPr>
          <p:nvPr/>
        </p:nvSpPr>
        <p:spPr bwMode="auto">
          <a:xfrm>
            <a:off x="3260993" y="3887582"/>
            <a:ext cx="1718631" cy="306467"/>
          </a:xfrm>
          <a:prstGeom prst="wedgeRoundRectCallout">
            <a:avLst>
              <a:gd name="adj1" fmla="val -25165"/>
              <a:gd name="adj2" fmla="val -100673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 b="1" dirty="0" smtClean="0"/>
              <a:t>Имя сервера - сайта</a:t>
            </a:r>
            <a:endParaRPr lang="ru-RU" b="1" dirty="0"/>
          </a:p>
        </p:txBody>
      </p:sp>
      <p:sp>
        <p:nvSpPr>
          <p:cNvPr id="232462" name="AutoShape 14"/>
          <p:cNvSpPr>
            <a:spLocks noChangeArrowheads="1"/>
          </p:cNvSpPr>
          <p:nvPr/>
        </p:nvSpPr>
        <p:spPr bwMode="auto">
          <a:xfrm>
            <a:off x="5387248" y="3892760"/>
            <a:ext cx="1648552" cy="306467"/>
          </a:xfrm>
          <a:prstGeom prst="wedgeRoundRectCallout">
            <a:avLst>
              <a:gd name="adj1" fmla="val -33856"/>
              <a:gd name="adj2" fmla="val -136517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/>
              <a:t>каталог (папка)</a:t>
            </a:r>
          </a:p>
        </p:txBody>
      </p:sp>
      <p:sp>
        <p:nvSpPr>
          <p:cNvPr id="232463" name="AutoShape 15"/>
          <p:cNvSpPr>
            <a:spLocks noChangeArrowheads="1"/>
          </p:cNvSpPr>
          <p:nvPr/>
        </p:nvSpPr>
        <p:spPr bwMode="auto">
          <a:xfrm>
            <a:off x="7278869" y="3887581"/>
            <a:ext cx="1463312" cy="306467"/>
          </a:xfrm>
          <a:prstGeom prst="wedgeRoundRectCallout">
            <a:avLst>
              <a:gd name="adj1" fmla="val -49690"/>
              <a:gd name="adj2" fmla="val -147301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/>
              <a:t>имя файла</a:t>
            </a:r>
          </a:p>
        </p:txBody>
      </p:sp>
      <p:sp>
        <p:nvSpPr>
          <p:cNvPr id="232464" name="AutoShape 16"/>
          <p:cNvSpPr>
            <a:spLocks noChangeArrowheads="1"/>
          </p:cNvSpPr>
          <p:nvPr/>
        </p:nvSpPr>
        <p:spPr bwMode="auto">
          <a:xfrm>
            <a:off x="1639014" y="1129519"/>
            <a:ext cx="3243957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1"/>
              <a:t>http:</a:t>
            </a:r>
            <a:r>
              <a:rPr lang="ru-RU" sz="3600" b="1"/>
              <a:t> </a:t>
            </a:r>
            <a:r>
              <a:rPr lang="en-US" sz="3600" b="1"/>
              <a:t>//</a:t>
            </a:r>
            <a:r>
              <a:rPr lang="ru-RU" sz="3600" b="1"/>
              <a:t> </a:t>
            </a:r>
            <a:r>
              <a:rPr lang="en-US" sz="3600" b="1"/>
              <a:t>www.vasya.ru</a:t>
            </a:r>
            <a:endParaRPr lang="ru-RU" sz="3600" b="1"/>
          </a:p>
        </p:txBody>
      </p:sp>
      <p:sp>
        <p:nvSpPr>
          <p:cNvPr id="232466" name="AutoShape 18"/>
          <p:cNvSpPr>
            <a:spLocks noChangeArrowheads="1"/>
          </p:cNvSpPr>
          <p:nvPr/>
        </p:nvSpPr>
        <p:spPr bwMode="auto">
          <a:xfrm>
            <a:off x="687388" y="4921250"/>
            <a:ext cx="6788150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/>
              <a:t>ftp:</a:t>
            </a:r>
            <a:r>
              <a:rPr lang="ru-RU" sz="2400" b="1"/>
              <a:t> </a:t>
            </a:r>
            <a:r>
              <a:rPr lang="en-US" sz="2400" b="1"/>
              <a:t>// files.vasya.ru</a:t>
            </a:r>
            <a:r>
              <a:rPr lang="ru-RU" sz="2400" b="1"/>
              <a:t> </a:t>
            </a:r>
            <a:r>
              <a:rPr lang="en-US" sz="2400" b="1"/>
              <a:t>/</a:t>
            </a:r>
            <a:r>
              <a:rPr lang="ru-RU" sz="2400" b="1"/>
              <a:t> </a:t>
            </a:r>
            <a:r>
              <a:rPr lang="en-US" sz="2400" b="1"/>
              <a:t>pub / download / qq.zip</a:t>
            </a:r>
            <a:endParaRPr lang="ru-RU" sz="2400" b="1"/>
          </a:p>
        </p:txBody>
      </p:sp>
      <p:sp>
        <p:nvSpPr>
          <p:cNvPr id="232467" name="AutoShape 19"/>
          <p:cNvSpPr>
            <a:spLocks noChangeArrowheads="1"/>
          </p:cNvSpPr>
          <p:nvPr/>
        </p:nvSpPr>
        <p:spPr bwMode="auto">
          <a:xfrm>
            <a:off x="5229225" y="6074837"/>
            <a:ext cx="2781300" cy="388937"/>
          </a:xfrm>
          <a:prstGeom prst="wedgeRoundRectCallout">
            <a:avLst>
              <a:gd name="adj1" fmla="val -11528"/>
              <a:gd name="adj2" fmla="val -164287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/>
              <a:t>файл на </a:t>
            </a:r>
            <a:r>
              <a:rPr lang="en-US"/>
              <a:t>FTP-</a:t>
            </a:r>
            <a:r>
              <a:rPr lang="ru-RU"/>
              <a:t>сервере</a:t>
            </a:r>
            <a:endParaRPr lang="ru-RU" b="1"/>
          </a:p>
        </p:txBody>
      </p:sp>
      <p:sp>
        <p:nvSpPr>
          <p:cNvPr id="232455" name="AutoShape 7"/>
          <p:cNvSpPr>
            <a:spLocks noChangeArrowheads="1"/>
          </p:cNvSpPr>
          <p:nvPr/>
        </p:nvSpPr>
        <p:spPr bwMode="auto">
          <a:xfrm>
            <a:off x="608173" y="3887582"/>
            <a:ext cx="1278502" cy="306467"/>
          </a:xfrm>
          <a:prstGeom prst="wedgeRoundRectCallout">
            <a:avLst>
              <a:gd name="adj1" fmla="val 26245"/>
              <a:gd name="adj2" fmla="val -124248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 b="1"/>
              <a:t>протокол</a:t>
            </a:r>
          </a:p>
        </p:txBody>
      </p:sp>
      <p:sp>
        <p:nvSpPr>
          <p:cNvPr id="19" name="AutoShape 7"/>
          <p:cNvSpPr>
            <a:spLocks noChangeArrowheads="1"/>
          </p:cNvSpPr>
          <p:nvPr/>
        </p:nvSpPr>
        <p:spPr bwMode="auto">
          <a:xfrm>
            <a:off x="210344" y="1983075"/>
            <a:ext cx="1463675" cy="329168"/>
          </a:xfrm>
          <a:prstGeom prst="wedgeRoundRectCallout">
            <a:avLst>
              <a:gd name="adj1" fmla="val 48825"/>
              <a:gd name="adj2" fmla="val -113186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sz="2000" b="1" dirty="0"/>
              <a:t>протокол</a:t>
            </a:r>
          </a:p>
        </p:txBody>
      </p:sp>
      <p:sp>
        <p:nvSpPr>
          <p:cNvPr id="20" name="AutoShape 11"/>
          <p:cNvSpPr>
            <a:spLocks noChangeArrowheads="1"/>
          </p:cNvSpPr>
          <p:nvPr/>
        </p:nvSpPr>
        <p:spPr bwMode="auto">
          <a:xfrm>
            <a:off x="2322235" y="3049588"/>
            <a:ext cx="787678" cy="565150"/>
          </a:xfrm>
          <a:prstGeom prst="roundRect">
            <a:avLst>
              <a:gd name="adj" fmla="val 16667"/>
            </a:avLst>
          </a:prstGeom>
          <a:noFill/>
          <a:ln w="12700">
            <a:solidFill>
              <a:srgbClr val="FF0000"/>
            </a:solidFill>
            <a:round/>
            <a:headEnd/>
            <a:tailEnd type="none" w="lg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21" name="AutoShape 7"/>
          <p:cNvSpPr>
            <a:spLocks noChangeArrowheads="1"/>
          </p:cNvSpPr>
          <p:nvPr/>
        </p:nvSpPr>
        <p:spPr bwMode="auto">
          <a:xfrm>
            <a:off x="2162540" y="3887583"/>
            <a:ext cx="947373" cy="306467"/>
          </a:xfrm>
          <a:prstGeom prst="wedgeRoundRectCallout">
            <a:avLst>
              <a:gd name="adj1" fmla="val 26245"/>
              <a:gd name="adj2" fmla="val -124248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 b="1" dirty="0" smtClean="0"/>
              <a:t>услуга</a:t>
            </a:r>
            <a:endParaRPr lang="ru-RU" b="1" dirty="0"/>
          </a:p>
        </p:txBody>
      </p:sp>
      <p:sp>
        <p:nvSpPr>
          <p:cNvPr id="22" name="AutoShape 7"/>
          <p:cNvSpPr>
            <a:spLocks noChangeArrowheads="1"/>
          </p:cNvSpPr>
          <p:nvPr/>
        </p:nvSpPr>
        <p:spPr bwMode="auto">
          <a:xfrm>
            <a:off x="2790731" y="2648275"/>
            <a:ext cx="2126254" cy="306467"/>
          </a:xfrm>
          <a:prstGeom prst="wedgeRoundRectCallout">
            <a:avLst>
              <a:gd name="adj1" fmla="val 19336"/>
              <a:gd name="adj2" fmla="val 148957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 b="1" dirty="0" smtClean="0"/>
              <a:t>Домен верхнего уровня</a:t>
            </a:r>
            <a:endParaRPr lang="ru-RU" b="1" dirty="0"/>
          </a:p>
        </p:txBody>
      </p:sp>
      <p:sp>
        <p:nvSpPr>
          <p:cNvPr id="23" name="AutoShape 13"/>
          <p:cNvSpPr>
            <a:spLocks noChangeArrowheads="1"/>
          </p:cNvSpPr>
          <p:nvPr/>
        </p:nvSpPr>
        <p:spPr bwMode="auto">
          <a:xfrm>
            <a:off x="3156091" y="1855582"/>
            <a:ext cx="1718631" cy="556181"/>
          </a:xfrm>
          <a:prstGeom prst="wedgeRoundRectCallout">
            <a:avLst>
              <a:gd name="adj1" fmla="val 7528"/>
              <a:gd name="adj2" fmla="val -77490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 sz="2000" b="1" dirty="0" smtClean="0"/>
              <a:t>Имя сервера - сайта</a:t>
            </a:r>
            <a:endParaRPr lang="ru-RU" sz="2000" b="1" dirty="0"/>
          </a:p>
        </p:txBody>
      </p:sp>
      <p:sp>
        <p:nvSpPr>
          <p:cNvPr id="24" name="AutoShape 7"/>
          <p:cNvSpPr>
            <a:spLocks noChangeArrowheads="1"/>
          </p:cNvSpPr>
          <p:nvPr/>
        </p:nvSpPr>
        <p:spPr bwMode="auto">
          <a:xfrm>
            <a:off x="1886675" y="1969088"/>
            <a:ext cx="947373" cy="329168"/>
          </a:xfrm>
          <a:prstGeom prst="wedgeRoundRectCallout">
            <a:avLst>
              <a:gd name="adj1" fmla="val 63457"/>
              <a:gd name="adj2" fmla="val -133669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 sz="2000" b="1" dirty="0" smtClean="0"/>
              <a:t>услуга</a:t>
            </a:r>
            <a:endParaRPr lang="ru-RU" sz="2000" b="1" dirty="0"/>
          </a:p>
        </p:txBody>
      </p:sp>
      <p:sp>
        <p:nvSpPr>
          <p:cNvPr id="25" name="AutoShape 7"/>
          <p:cNvSpPr>
            <a:spLocks noChangeArrowheads="1"/>
          </p:cNvSpPr>
          <p:nvPr/>
        </p:nvSpPr>
        <p:spPr bwMode="auto">
          <a:xfrm>
            <a:off x="4208826" y="792667"/>
            <a:ext cx="2126254" cy="329168"/>
          </a:xfrm>
          <a:prstGeom prst="wedgeRoundRectCallout">
            <a:avLst>
              <a:gd name="adj1" fmla="val -26778"/>
              <a:gd name="adj2" fmla="val 134330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 sz="2000" b="1" dirty="0" smtClean="0"/>
              <a:t>Домен верхнего уровня</a:t>
            </a:r>
            <a:endParaRPr lang="ru-RU" sz="2000" b="1" dirty="0"/>
          </a:p>
        </p:txBody>
      </p:sp>
      <p:sp>
        <p:nvSpPr>
          <p:cNvPr id="26" name="TextBox 25"/>
          <p:cNvSpPr txBox="1"/>
          <p:nvPr/>
        </p:nvSpPr>
        <p:spPr>
          <a:xfrm rot="20309319">
            <a:off x="5797144" y="1278680"/>
            <a:ext cx="10758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Тетрадь!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0309319">
            <a:off x="7672951" y="5072648"/>
            <a:ext cx="10758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Тетрадь!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565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Заголовок 1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ru-RU" altLang="ru-RU" smtClean="0"/>
              <a:t>Адрес ресурса (</a:t>
            </a:r>
            <a:r>
              <a:rPr lang="en-US" altLang="ru-RU" smtClean="0"/>
              <a:t>URL</a:t>
            </a:r>
            <a:r>
              <a:rPr lang="ru-RU" altLang="ru-RU" smtClean="0"/>
              <a:t>)</a:t>
            </a:r>
          </a:p>
        </p:txBody>
      </p:sp>
      <p:sp>
        <p:nvSpPr>
          <p:cNvPr id="56323" name="Номер слайда 2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058CE58-DCEA-4493-AABA-004AA2F2818E}" type="slidenum">
              <a:rPr lang="ru-RU" altLang="ru-RU" smtClean="0"/>
              <a:pPr eaLnBrk="1" hangingPunct="1"/>
              <a:t>4</a:t>
            </a:fld>
            <a:endParaRPr lang="ru-RU" altLang="ru-RU" smtClean="0"/>
          </a:p>
        </p:txBody>
      </p:sp>
      <p:sp>
        <p:nvSpPr>
          <p:cNvPr id="6" name="AutoShape 6"/>
          <p:cNvSpPr>
            <a:spLocks noChangeArrowheads="1"/>
          </p:cNvSpPr>
          <p:nvPr/>
        </p:nvSpPr>
        <p:spPr bwMode="auto">
          <a:xfrm>
            <a:off x="1569244" y="1655536"/>
            <a:ext cx="6855619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t"/>
          <a:lstStyle/>
          <a:p>
            <a:pPr>
              <a:defRPr/>
            </a:pPr>
            <a:r>
              <a:rPr lang="en-US" sz="4000" b="1" dirty="0"/>
              <a:t>http</a:t>
            </a:r>
            <a:r>
              <a:rPr lang="en-US" sz="4000" b="1" dirty="0" smtClean="0"/>
              <a:t>://</a:t>
            </a:r>
            <a:r>
              <a:rPr lang="ru-RU" sz="4000" b="1" dirty="0" smtClean="0"/>
              <a:t> </a:t>
            </a:r>
            <a:r>
              <a:rPr lang="en-US" sz="4000" b="1" dirty="0" smtClean="0"/>
              <a:t>school37.edu.ya</a:t>
            </a:r>
            <a:r>
              <a:rPr lang="en-US" sz="4000" b="1" dirty="0"/>
              <a:t>r</a:t>
            </a:r>
            <a:r>
              <a:rPr lang="en-US" sz="4000" b="1" dirty="0" smtClean="0"/>
              <a:t>.ru/</a:t>
            </a:r>
            <a:r>
              <a:rPr lang="en-US" sz="4000" b="1" strike="sngStrike" dirty="0" smtClean="0"/>
              <a:t>index.html</a:t>
            </a:r>
            <a:endParaRPr lang="ru-RU" sz="4000" b="1" strike="sngStrike" dirty="0"/>
          </a:p>
        </p:txBody>
      </p:sp>
      <p:sp>
        <p:nvSpPr>
          <p:cNvPr id="12" name="AutoShape 14"/>
          <p:cNvSpPr>
            <a:spLocks noChangeArrowheads="1"/>
          </p:cNvSpPr>
          <p:nvPr/>
        </p:nvSpPr>
        <p:spPr bwMode="auto">
          <a:xfrm>
            <a:off x="3516018" y="3284984"/>
            <a:ext cx="4063008" cy="408623"/>
          </a:xfrm>
          <a:prstGeom prst="wedgeRoundRectCallout">
            <a:avLst>
              <a:gd name="adj1" fmla="val -20164"/>
              <a:gd name="adj2" fmla="val -327651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 dirty="0" smtClean="0"/>
              <a:t>Домен </a:t>
            </a:r>
            <a:r>
              <a:rPr lang="en-US" dirty="0" smtClean="0"/>
              <a:t>3</a:t>
            </a:r>
            <a:r>
              <a:rPr lang="ru-RU" dirty="0" smtClean="0"/>
              <a:t>-го уровня/сервер</a:t>
            </a:r>
            <a:endParaRPr lang="ru-RU" dirty="0"/>
          </a:p>
        </p:txBody>
      </p:sp>
      <p:sp>
        <p:nvSpPr>
          <p:cNvPr id="13" name="AutoShape 15"/>
          <p:cNvSpPr>
            <a:spLocks noChangeArrowheads="1"/>
          </p:cNvSpPr>
          <p:nvPr/>
        </p:nvSpPr>
        <p:spPr bwMode="auto">
          <a:xfrm>
            <a:off x="7164288" y="1039922"/>
            <a:ext cx="1809750" cy="388938"/>
          </a:xfrm>
          <a:prstGeom prst="wedgeRoundRectCallout">
            <a:avLst>
              <a:gd name="adj1" fmla="val -31302"/>
              <a:gd name="adj2" fmla="val 144984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dirty="0"/>
              <a:t>имя файла</a:t>
            </a:r>
          </a:p>
        </p:txBody>
      </p:sp>
      <p:sp>
        <p:nvSpPr>
          <p:cNvPr id="16" name="AutoShape 18"/>
          <p:cNvSpPr>
            <a:spLocks noChangeArrowheads="1"/>
          </p:cNvSpPr>
          <p:nvPr/>
        </p:nvSpPr>
        <p:spPr bwMode="auto">
          <a:xfrm>
            <a:off x="958088" y="4509120"/>
            <a:ext cx="6998287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t"/>
          <a:lstStyle/>
          <a:p>
            <a:pPr algn="ctr">
              <a:defRPr/>
            </a:pPr>
            <a:r>
              <a:rPr lang="en-US" sz="3200" b="1" dirty="0">
                <a:hlinkClick r:id="rId2"/>
              </a:rPr>
              <a:t>https://sites.google.com/site/olz1402/</a:t>
            </a:r>
            <a:r>
              <a:rPr lang="en-US" sz="3200" b="1" strike="sngStrike" dirty="0">
                <a:hlinkClick r:id="rId2"/>
              </a:rPr>
              <a:t>home</a:t>
            </a:r>
            <a:endParaRPr lang="ru-RU" sz="3200" b="1" strike="sngStrike" dirty="0"/>
          </a:p>
        </p:txBody>
      </p:sp>
      <p:sp>
        <p:nvSpPr>
          <p:cNvPr id="17" name="AutoShape 19"/>
          <p:cNvSpPr>
            <a:spLocks noChangeArrowheads="1"/>
          </p:cNvSpPr>
          <p:nvPr/>
        </p:nvSpPr>
        <p:spPr bwMode="auto">
          <a:xfrm>
            <a:off x="3491880" y="5657850"/>
            <a:ext cx="2781300" cy="408623"/>
          </a:xfrm>
          <a:prstGeom prst="wedgeRoundRectCallout">
            <a:avLst>
              <a:gd name="adj1" fmla="val -11528"/>
              <a:gd name="adj2" fmla="val -164287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dirty="0" smtClean="0"/>
              <a:t>Адрес сайта</a:t>
            </a:r>
            <a:endParaRPr lang="ru-RU" b="1" dirty="0"/>
          </a:p>
        </p:txBody>
      </p:sp>
      <p:sp>
        <p:nvSpPr>
          <p:cNvPr id="18" name="AutoShape 7"/>
          <p:cNvSpPr>
            <a:spLocks noChangeArrowheads="1"/>
          </p:cNvSpPr>
          <p:nvPr/>
        </p:nvSpPr>
        <p:spPr bwMode="auto">
          <a:xfrm>
            <a:off x="0" y="2003992"/>
            <a:ext cx="1463675" cy="388937"/>
          </a:xfrm>
          <a:prstGeom prst="wedgeRoundRectCallout">
            <a:avLst>
              <a:gd name="adj1" fmla="val 69381"/>
              <a:gd name="adj2" fmla="val -26794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lIns="54000" rIns="18000">
            <a:spAutoFit/>
          </a:bodyPr>
          <a:lstStyle/>
          <a:p>
            <a:pPr algn="ctr">
              <a:defRPr/>
            </a:pPr>
            <a:r>
              <a:rPr lang="ru-RU" dirty="0"/>
              <a:t>протокол</a:t>
            </a:r>
          </a:p>
        </p:txBody>
      </p:sp>
      <p:sp>
        <p:nvSpPr>
          <p:cNvPr id="11" name="AutoShape 13"/>
          <p:cNvSpPr>
            <a:spLocks noChangeArrowheads="1"/>
          </p:cNvSpPr>
          <p:nvPr/>
        </p:nvSpPr>
        <p:spPr bwMode="auto">
          <a:xfrm>
            <a:off x="5138" y="2541494"/>
            <a:ext cx="4559622" cy="408623"/>
          </a:xfrm>
          <a:prstGeom prst="wedgeRoundRectCallout">
            <a:avLst>
              <a:gd name="adj1" fmla="val 23859"/>
              <a:gd name="adj2" fmla="val -133794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 dirty="0" smtClean="0"/>
              <a:t>Имя пользователя </a:t>
            </a:r>
            <a:r>
              <a:rPr lang="ru-RU" b="1" dirty="0" smtClean="0"/>
              <a:t>/ </a:t>
            </a:r>
            <a:r>
              <a:rPr lang="ru-RU" dirty="0" smtClean="0"/>
              <a:t>папка на сервере</a:t>
            </a:r>
            <a:endParaRPr lang="ru-RU" dirty="0"/>
          </a:p>
        </p:txBody>
      </p:sp>
      <p:sp>
        <p:nvSpPr>
          <p:cNvPr id="19" name="AutoShape 14"/>
          <p:cNvSpPr>
            <a:spLocks noChangeArrowheads="1"/>
          </p:cNvSpPr>
          <p:nvPr/>
        </p:nvSpPr>
        <p:spPr bwMode="auto">
          <a:xfrm>
            <a:off x="3995936" y="1052736"/>
            <a:ext cx="2881633" cy="408623"/>
          </a:xfrm>
          <a:prstGeom prst="wedgeRoundRectCallout">
            <a:avLst>
              <a:gd name="adj1" fmla="val -829"/>
              <a:gd name="adj2" fmla="val 151869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 dirty="0" smtClean="0"/>
              <a:t>Домен </a:t>
            </a:r>
            <a:r>
              <a:rPr lang="en-US" dirty="0" smtClean="0"/>
              <a:t>2</a:t>
            </a:r>
            <a:r>
              <a:rPr lang="ru-RU" dirty="0" smtClean="0"/>
              <a:t>-го уровня</a:t>
            </a:r>
            <a:endParaRPr lang="ru-RU" dirty="0"/>
          </a:p>
        </p:txBody>
      </p:sp>
      <p:sp>
        <p:nvSpPr>
          <p:cNvPr id="20" name="AutoShape 15"/>
          <p:cNvSpPr>
            <a:spLocks noChangeArrowheads="1"/>
          </p:cNvSpPr>
          <p:nvPr/>
        </p:nvSpPr>
        <p:spPr bwMode="auto">
          <a:xfrm>
            <a:off x="5769276" y="2541494"/>
            <a:ext cx="2907180" cy="408623"/>
          </a:xfrm>
          <a:prstGeom prst="wedgeRoundRectCallout">
            <a:avLst>
              <a:gd name="adj1" fmla="val -49242"/>
              <a:gd name="adj2" fmla="val -128255"/>
              <a:gd name="adj3" fmla="val 16667"/>
            </a:avLst>
          </a:prstGeom>
          <a:solidFill>
            <a:srgbClr val="E7E7FF"/>
          </a:solidFill>
          <a:ln w="12700">
            <a:noFill/>
            <a:miter lim="800000"/>
            <a:headEnd/>
            <a:tailEnd type="none" w="lg" len="lg"/>
          </a:ln>
          <a:effectLst>
            <a:outerShdw dist="40161" dir="4293903" algn="ctr" rotWithShape="0">
              <a:schemeClr val="bg2">
                <a:alpha val="50000"/>
              </a:schemeClr>
            </a:outerShdw>
          </a:effectLst>
        </p:spPr>
        <p:txBody>
          <a:bodyPr wrap="square" lIns="54000" rIns="18000">
            <a:spAutoFit/>
          </a:bodyPr>
          <a:lstStyle/>
          <a:p>
            <a:pPr algn="ctr">
              <a:defRPr/>
            </a:pPr>
            <a:r>
              <a:rPr lang="ru-RU" dirty="0" smtClean="0"/>
              <a:t>Домен верхнего уровня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 rot="20094921">
            <a:off x="7357307" y="5427017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ЧАТ!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77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9"/>
          <p:cNvGrpSpPr>
            <a:grpSpLocks/>
          </p:cNvGrpSpPr>
          <p:nvPr/>
        </p:nvGrpSpPr>
        <p:grpSpPr bwMode="auto">
          <a:xfrm>
            <a:off x="2660650" y="1025525"/>
            <a:ext cx="6108700" cy="1301750"/>
            <a:chOff x="2660073" y="952933"/>
            <a:chExt cx="6109854" cy="1301894"/>
          </a:xfrm>
        </p:grpSpPr>
        <p:sp>
          <p:nvSpPr>
            <p:cNvPr id="18" name="Прямоугольник 17"/>
            <p:cNvSpPr/>
            <p:nvPr/>
          </p:nvSpPr>
          <p:spPr bwMode="auto">
            <a:xfrm>
              <a:off x="6327891" y="1797576"/>
              <a:ext cx="1787863" cy="457251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 bwMode="auto">
            <a:xfrm>
              <a:off x="2660073" y="1797576"/>
              <a:ext cx="1829145" cy="457251"/>
            </a:xfrm>
            <a:prstGeom prst="rect">
              <a:avLst/>
            </a:prstGeom>
            <a:solidFill>
              <a:srgbClr val="E6E6FF"/>
            </a:solidFill>
            <a:ln w="12700" cap="flat" cmpd="sng" algn="ctr">
              <a:noFill/>
              <a:prstDash val="solid"/>
              <a:round/>
              <a:headEnd type="none" w="med" len="med"/>
              <a:tailEnd type="triangl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4" name="AutoShape 13"/>
            <p:cNvSpPr>
              <a:spLocks noChangeArrowheads="1"/>
            </p:cNvSpPr>
            <p:nvPr/>
          </p:nvSpPr>
          <p:spPr bwMode="auto">
            <a:xfrm>
              <a:off x="6254852" y="952933"/>
              <a:ext cx="2515075" cy="616018"/>
            </a:xfrm>
            <a:prstGeom prst="wedgeRoundRectCallout">
              <a:avLst>
                <a:gd name="adj1" fmla="val -32972"/>
                <a:gd name="adj2" fmla="val 86936"/>
                <a:gd name="adj3" fmla="val 16667"/>
              </a:avLst>
            </a:prstGeom>
            <a:solidFill>
              <a:srgbClr val="FFFF99"/>
            </a:solidFill>
            <a:ln w="12700">
              <a:noFill/>
              <a:miter lim="800000"/>
              <a:headEnd/>
              <a:tailEnd type="none" w="lg" len="lg"/>
            </a:ln>
            <a:effectLst>
              <a:outerShdw dist="40161" dir="4293903" algn="ctr" rotWithShape="0">
                <a:schemeClr val="bg2">
                  <a:alpha val="50000"/>
                </a:schemeClr>
              </a:outerShdw>
            </a:effectLst>
          </p:spPr>
          <p:txBody>
            <a:bodyPr lIns="54000" rIns="18000" anchor="ctr"/>
            <a:lstStyle/>
            <a:p>
              <a:pPr algn="ctr">
                <a:defRPr/>
              </a:pPr>
              <a:r>
                <a:rPr lang="ru-RU" sz="2400" b="1" dirty="0"/>
                <a:t>октеты</a:t>
              </a:r>
              <a:r>
                <a:rPr lang="ru-RU" sz="2400" dirty="0"/>
                <a:t> (8 бит)</a:t>
              </a:r>
            </a:p>
          </p:txBody>
        </p:sp>
      </p:grpSp>
      <p:sp>
        <p:nvSpPr>
          <p:cNvPr id="36867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IP-</a:t>
            </a:r>
            <a:r>
              <a:rPr lang="ru-RU" altLang="ru-RU" smtClean="0"/>
              <a:t>адреса</a:t>
            </a:r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4033F4-C472-43B6-8B43-B25D19983E68}" type="slidenum">
              <a:rPr lang="ru-RU" altLang="ru-RU" smtClean="0"/>
              <a:pPr eaLnBrk="1" hangingPunct="1"/>
              <a:t>5</a:t>
            </a:fld>
            <a:endParaRPr lang="ru-RU" altLang="ru-RU" smtClean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065462" y="3467100"/>
            <a:ext cx="2776538" cy="420628"/>
          </a:xfrm>
          <a:prstGeom prst="rect">
            <a:avLst/>
          </a:prstGeom>
          <a:solidFill>
            <a:srgbClr val="FFFF99"/>
          </a:solidFill>
          <a:ln w="12700">
            <a:noFill/>
            <a:miter lim="800000"/>
            <a:headEnd/>
            <a:tailEnd type="non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3200" b="1" dirty="0"/>
              <a:t>19</a:t>
            </a:r>
            <a:r>
              <a:rPr lang="en-US" sz="3200" b="1" dirty="0"/>
              <a:t>2</a:t>
            </a:r>
            <a:r>
              <a:rPr lang="ru-RU" sz="3200" b="1" dirty="0"/>
              <a:t>.16</a:t>
            </a:r>
            <a:r>
              <a:rPr lang="en-US" sz="3200" b="1" dirty="0"/>
              <a:t>8</a:t>
            </a:r>
            <a:r>
              <a:rPr lang="ru-RU" sz="3200" b="1" dirty="0"/>
              <a:t>.</a:t>
            </a:r>
            <a:r>
              <a:rPr lang="en-US" sz="3200" b="1" dirty="0"/>
              <a:t>104</a:t>
            </a:r>
            <a:r>
              <a:rPr lang="ru-RU" sz="3200" b="1" dirty="0"/>
              <a:t>.115 </a:t>
            </a:r>
          </a:p>
        </p:txBody>
      </p:sp>
      <p:grpSp>
        <p:nvGrpSpPr>
          <p:cNvPr id="3" name="Группа 34"/>
          <p:cNvGrpSpPr>
            <a:grpSpLocks/>
          </p:cNvGrpSpPr>
          <p:nvPr/>
        </p:nvGrpSpPr>
        <p:grpSpPr bwMode="auto">
          <a:xfrm>
            <a:off x="2204537" y="4286243"/>
            <a:ext cx="4464050" cy="511856"/>
            <a:chOff x="2730790" y="4174117"/>
            <a:chExt cx="3436938" cy="511459"/>
          </a:xfrm>
        </p:grpSpPr>
        <p:sp>
          <p:nvSpPr>
            <p:cNvPr id="7" name="AutoShape 6"/>
            <p:cNvSpPr>
              <a:spLocks noChangeArrowheads="1"/>
            </p:cNvSpPr>
            <p:nvPr/>
          </p:nvSpPr>
          <p:spPr bwMode="auto">
            <a:xfrm>
              <a:off x="2730790" y="4174117"/>
              <a:ext cx="805456" cy="510778"/>
            </a:xfrm>
            <a:prstGeom prst="wedgeRoundRectCallout">
              <a:avLst>
                <a:gd name="adj1" fmla="val 42900"/>
                <a:gd name="adj2" fmla="val -119830"/>
                <a:gd name="adj3" fmla="val 16667"/>
              </a:avLst>
            </a:prstGeom>
            <a:solidFill>
              <a:srgbClr val="E7E7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dist="40161" dir="4293903" algn="ctr" rotWithShape="0">
                <a:schemeClr val="bg2">
                  <a:alpha val="50000"/>
                </a:schemeClr>
              </a:outerShdw>
            </a:effectLst>
          </p:spPr>
          <p:txBody>
            <a:bodyPr lIns="54000" rIns="18000">
              <a:spAutoFit/>
            </a:bodyPr>
            <a:lstStyle/>
            <a:p>
              <a:pPr algn="ctr">
                <a:defRPr/>
              </a:pPr>
              <a:r>
                <a:rPr lang="ru-RU" sz="2400" dirty="0"/>
                <a:t>0..255</a:t>
              </a:r>
            </a:p>
          </p:txBody>
        </p:sp>
        <p:sp>
          <p:nvSpPr>
            <p:cNvPr id="8" name="AutoShape 11"/>
            <p:cNvSpPr>
              <a:spLocks noChangeArrowheads="1"/>
            </p:cNvSpPr>
            <p:nvPr/>
          </p:nvSpPr>
          <p:spPr bwMode="auto">
            <a:xfrm>
              <a:off x="3634861" y="4174798"/>
              <a:ext cx="804234" cy="510778"/>
            </a:xfrm>
            <a:prstGeom prst="wedgeRoundRectCallout">
              <a:avLst>
                <a:gd name="adj1" fmla="val 5642"/>
                <a:gd name="adj2" fmla="val -118598"/>
                <a:gd name="adj3" fmla="val 16667"/>
              </a:avLst>
            </a:prstGeom>
            <a:solidFill>
              <a:srgbClr val="E7E7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dist="40161" dir="4293903" algn="ctr" rotWithShape="0">
                <a:schemeClr val="bg2">
                  <a:alpha val="50000"/>
                </a:schemeClr>
              </a:outerShdw>
            </a:effectLst>
          </p:spPr>
          <p:txBody>
            <a:bodyPr lIns="54000" rIns="18000">
              <a:spAutoFit/>
            </a:bodyPr>
            <a:lstStyle/>
            <a:p>
              <a:pPr algn="ctr">
                <a:defRPr/>
              </a:pPr>
              <a:r>
                <a:rPr lang="ru-RU" sz="2400" dirty="0"/>
                <a:t>0..255</a:t>
              </a:r>
            </a:p>
          </p:txBody>
        </p:sp>
        <p:sp>
          <p:nvSpPr>
            <p:cNvPr id="9" name="AutoShape 12"/>
            <p:cNvSpPr>
              <a:spLocks noChangeArrowheads="1"/>
            </p:cNvSpPr>
            <p:nvPr/>
          </p:nvSpPr>
          <p:spPr bwMode="auto">
            <a:xfrm>
              <a:off x="4482259" y="4174117"/>
              <a:ext cx="804234" cy="510778"/>
            </a:xfrm>
            <a:prstGeom prst="wedgeRoundRectCallout">
              <a:avLst>
                <a:gd name="adj1" fmla="val -33802"/>
                <a:gd name="adj2" fmla="val -108702"/>
                <a:gd name="adj3" fmla="val 16667"/>
              </a:avLst>
            </a:prstGeom>
            <a:solidFill>
              <a:srgbClr val="E7E7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dist="40161" dir="4293903" algn="ctr" rotWithShape="0">
                <a:schemeClr val="bg2">
                  <a:alpha val="50000"/>
                </a:schemeClr>
              </a:outerShdw>
            </a:effectLst>
          </p:spPr>
          <p:txBody>
            <a:bodyPr lIns="54000" rIns="18000">
              <a:spAutoFit/>
            </a:bodyPr>
            <a:lstStyle/>
            <a:p>
              <a:pPr algn="ctr">
                <a:defRPr/>
              </a:pPr>
              <a:r>
                <a:rPr lang="ru-RU" sz="2400"/>
                <a:t>0..255</a:t>
              </a:r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>
              <a:off x="5362272" y="4174117"/>
              <a:ext cx="805456" cy="510778"/>
            </a:xfrm>
            <a:prstGeom prst="wedgeRoundRectCallout">
              <a:avLst>
                <a:gd name="adj1" fmla="val -100534"/>
                <a:gd name="adj2" fmla="val -121428"/>
                <a:gd name="adj3" fmla="val 16667"/>
              </a:avLst>
            </a:prstGeom>
            <a:solidFill>
              <a:srgbClr val="E7E7FF"/>
            </a:solidFill>
            <a:ln w="12700">
              <a:noFill/>
              <a:miter lim="800000"/>
              <a:headEnd/>
              <a:tailEnd type="none" w="lg" len="lg"/>
            </a:ln>
            <a:effectLst>
              <a:outerShdw dist="40161" dir="4293903" algn="ctr" rotWithShape="0">
                <a:schemeClr val="bg2">
                  <a:alpha val="50000"/>
                </a:schemeClr>
              </a:outerShdw>
            </a:effectLst>
          </p:spPr>
          <p:txBody>
            <a:bodyPr lIns="54000" rIns="18000">
              <a:spAutoFit/>
            </a:bodyPr>
            <a:lstStyle/>
            <a:p>
              <a:pPr algn="ctr">
                <a:defRPr/>
              </a:pPr>
              <a:r>
                <a:rPr lang="ru-RU" sz="2400" dirty="0"/>
                <a:t>0..255</a:t>
              </a:r>
            </a:p>
          </p:txBody>
        </p:sp>
      </p:grpSp>
      <p:sp>
        <p:nvSpPr>
          <p:cNvPr id="110593" name="Rectangle 1"/>
          <p:cNvSpPr>
            <a:spLocks noChangeArrowheads="1"/>
          </p:cNvSpPr>
          <p:nvPr/>
        </p:nvSpPr>
        <p:spPr bwMode="auto">
          <a:xfrm>
            <a:off x="331788" y="1831975"/>
            <a:ext cx="8501062" cy="554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tabLst>
                <a:tab pos="2970213" algn="ctr"/>
              </a:tabLst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tabLst>
                <a:tab pos="2970213" algn="ctr"/>
              </a:tabLst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tabLst>
                <a:tab pos="2970213" algn="ctr"/>
              </a:tabLst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tabLst>
                <a:tab pos="2970213" algn="ctr"/>
              </a:tabLst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tabLst>
                <a:tab pos="2970213" algn="ctr"/>
              </a:tabLst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</a:tabLs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</a:tabLs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</a:tabLs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2970213" algn="ctr"/>
              </a:tabLs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/>
            <a:r>
              <a:rPr lang="ru-RU" altLang="ru-RU" sz="3000" b="1">
                <a:latin typeface="Courier New" pitchFamily="49" charset="0"/>
                <a:ea typeface="Calibri" pitchFamily="34" charset="0"/>
                <a:cs typeface="Courier New" pitchFamily="49" charset="0"/>
              </a:rPr>
              <a:t>11000000101010000110100001110011</a:t>
            </a:r>
            <a:r>
              <a:rPr lang="ru-RU" altLang="ru-RU" sz="3000" b="1" baseline="-30000">
                <a:latin typeface="Courier New" pitchFamily="49" charset="0"/>
                <a:ea typeface="Calibri" pitchFamily="34" charset="0"/>
                <a:cs typeface="Courier New" pitchFamily="49" charset="0"/>
              </a:rPr>
              <a:t>2</a:t>
            </a:r>
            <a:endParaRPr lang="ru-RU" altLang="ru-RU" sz="3000">
              <a:ea typeface="Calibri" pitchFamily="34" charset="0"/>
              <a:cs typeface="Courier New" pitchFamily="49" charset="0"/>
            </a:endParaRPr>
          </a:p>
        </p:txBody>
      </p:sp>
      <p:sp>
        <p:nvSpPr>
          <p:cNvPr id="17" name="Стрелка вниз 16"/>
          <p:cNvSpPr/>
          <p:nvPr/>
        </p:nvSpPr>
        <p:spPr bwMode="auto">
          <a:xfrm>
            <a:off x="4270375" y="1444625"/>
            <a:ext cx="354013" cy="373063"/>
          </a:xfrm>
          <a:prstGeom prst="downArrow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4" name="Группа 28"/>
          <p:cNvGrpSpPr>
            <a:grpSpLocks/>
          </p:cNvGrpSpPr>
          <p:nvPr/>
        </p:nvGrpSpPr>
        <p:grpSpPr bwMode="auto">
          <a:xfrm>
            <a:off x="857250" y="2290763"/>
            <a:ext cx="7246938" cy="815975"/>
            <a:chOff x="857252" y="2218458"/>
            <a:chExt cx="7247660" cy="815321"/>
          </a:xfrm>
        </p:grpSpPr>
        <p:sp>
          <p:nvSpPr>
            <p:cNvPr id="36879" name="Левая фигурная скобка 19"/>
            <p:cNvSpPr>
              <a:spLocks/>
            </p:cNvSpPr>
            <p:nvPr/>
          </p:nvSpPr>
          <p:spPr bwMode="auto">
            <a:xfrm rot="-5400000">
              <a:off x="1636570" y="1439140"/>
              <a:ext cx="202624" cy="1761260"/>
            </a:xfrm>
            <a:prstGeom prst="leftBrace">
              <a:avLst>
                <a:gd name="adj1" fmla="val 409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6880" name="Левая фигурная скобка 20"/>
            <p:cNvSpPr>
              <a:spLocks/>
            </p:cNvSpPr>
            <p:nvPr/>
          </p:nvSpPr>
          <p:spPr bwMode="auto">
            <a:xfrm rot="-5400000">
              <a:off x="3454979" y="1439140"/>
              <a:ext cx="202624" cy="1761260"/>
            </a:xfrm>
            <a:prstGeom prst="leftBrace">
              <a:avLst>
                <a:gd name="adj1" fmla="val 409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6881" name="Левая фигурная скобка 21"/>
            <p:cNvSpPr>
              <a:spLocks/>
            </p:cNvSpPr>
            <p:nvPr/>
          </p:nvSpPr>
          <p:spPr bwMode="auto">
            <a:xfrm rot="-5400000">
              <a:off x="5294170" y="1439140"/>
              <a:ext cx="202624" cy="1761260"/>
            </a:xfrm>
            <a:prstGeom prst="leftBrace">
              <a:avLst>
                <a:gd name="adj1" fmla="val 409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36882" name="Левая фигурная скобка 22"/>
            <p:cNvSpPr>
              <a:spLocks/>
            </p:cNvSpPr>
            <p:nvPr/>
          </p:nvSpPr>
          <p:spPr bwMode="auto">
            <a:xfrm rot="-5400000">
              <a:off x="7122970" y="1439140"/>
              <a:ext cx="202624" cy="1761260"/>
            </a:xfrm>
            <a:prstGeom prst="leftBrace">
              <a:avLst>
                <a:gd name="adj1" fmla="val 40966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eaLnBrk="1" hangingPunct="1"/>
              <a:endParaRPr lang="ru-RU" altLang="ru-RU"/>
            </a:p>
          </p:txBody>
        </p:sp>
        <p:sp>
          <p:nvSpPr>
            <p:cNvPr id="25" name="Rectangle 4"/>
            <p:cNvSpPr>
              <a:spLocks noChangeArrowheads="1"/>
            </p:cNvSpPr>
            <p:nvPr/>
          </p:nvSpPr>
          <p:spPr bwMode="auto">
            <a:xfrm>
              <a:off x="1392293" y="2510324"/>
              <a:ext cx="785890" cy="523455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800" b="1" dirty="0"/>
                <a:t>19</a:t>
              </a:r>
              <a:r>
                <a:rPr lang="en-US" sz="2800" b="1" dirty="0"/>
                <a:t>2</a:t>
              </a:r>
              <a:endParaRPr lang="ru-RU" sz="2800" b="1" dirty="0"/>
            </a:p>
          </p:txBody>
        </p:sp>
        <p:sp>
          <p:nvSpPr>
            <p:cNvPr id="26" name="Rectangle 4"/>
            <p:cNvSpPr>
              <a:spLocks noChangeArrowheads="1"/>
            </p:cNvSpPr>
            <p:nvPr/>
          </p:nvSpPr>
          <p:spPr bwMode="auto">
            <a:xfrm>
              <a:off x="3224451" y="2510324"/>
              <a:ext cx="785890" cy="523455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800" b="1" dirty="0"/>
                <a:t>16</a:t>
              </a:r>
              <a:r>
                <a:rPr lang="en-US" sz="2800" b="1" dirty="0"/>
                <a:t>8</a:t>
              </a:r>
              <a:endParaRPr lang="ru-RU" sz="2800" b="1" dirty="0"/>
            </a:p>
          </p:txBody>
        </p:sp>
        <p:sp>
          <p:nvSpPr>
            <p:cNvPr id="27" name="Rectangle 4"/>
            <p:cNvSpPr>
              <a:spLocks noChangeArrowheads="1"/>
            </p:cNvSpPr>
            <p:nvPr/>
          </p:nvSpPr>
          <p:spPr bwMode="auto">
            <a:xfrm>
              <a:off x="5056608" y="2510324"/>
              <a:ext cx="785890" cy="523455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800" b="1" dirty="0"/>
                <a:t>104</a:t>
              </a:r>
              <a:endParaRPr lang="ru-RU" sz="2800" b="1" dirty="0"/>
            </a:p>
          </p:txBody>
        </p:sp>
        <p:sp>
          <p:nvSpPr>
            <p:cNvPr id="28" name="Rectangle 4"/>
            <p:cNvSpPr>
              <a:spLocks noChangeArrowheads="1"/>
            </p:cNvSpPr>
            <p:nvPr/>
          </p:nvSpPr>
          <p:spPr bwMode="auto">
            <a:xfrm>
              <a:off x="6888766" y="2510324"/>
              <a:ext cx="865273" cy="523455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ru-RU" sz="2800" b="1" dirty="0"/>
                <a:t>115 </a:t>
              </a:r>
            </a:p>
          </p:txBody>
        </p:sp>
      </p:grpSp>
      <p:grpSp>
        <p:nvGrpSpPr>
          <p:cNvPr id="5" name="Group 34"/>
          <p:cNvGrpSpPr>
            <a:grpSpLocks/>
          </p:cNvGrpSpPr>
          <p:nvPr/>
        </p:nvGrpSpPr>
        <p:grpSpPr bwMode="auto">
          <a:xfrm>
            <a:off x="2237469" y="5216067"/>
            <a:ext cx="4803775" cy="663575"/>
            <a:chOff x="464" y="2126"/>
            <a:chExt cx="3025" cy="418"/>
          </a:xfrm>
        </p:grpSpPr>
        <p:sp>
          <p:nvSpPr>
            <p:cNvPr id="32" name="Text Box 32"/>
            <p:cNvSpPr txBox="1">
              <a:spLocks noChangeArrowheads="1"/>
            </p:cNvSpPr>
            <p:nvPr/>
          </p:nvSpPr>
          <p:spPr bwMode="auto">
            <a:xfrm>
              <a:off x="758" y="2193"/>
              <a:ext cx="2731" cy="239"/>
            </a:xfrm>
            <a:prstGeom prst="rect">
              <a:avLst/>
            </a:prstGeom>
            <a:solidFill>
              <a:srgbClr val="D1D1FF"/>
            </a:solidFill>
            <a:ln w="12700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 eaLnBrk="0" hangingPunct="0">
                <a:spcBef>
                  <a:spcPts val="0"/>
                </a:spcBef>
                <a:defRPr/>
              </a:pPr>
              <a:r>
                <a:rPr lang="ru-RU" sz="2800" dirty="0"/>
                <a:t>  </a:t>
              </a:r>
              <a:r>
                <a:rPr lang="ru-RU" sz="2800" b="1" dirty="0" smtClean="0"/>
                <a:t>только для серверов!</a:t>
              </a:r>
              <a:endParaRPr lang="ru-RU" sz="2800" b="1" dirty="0"/>
            </a:p>
          </p:txBody>
        </p:sp>
        <p:sp>
          <p:nvSpPr>
            <p:cNvPr id="36878" name="Oval 33"/>
            <p:cNvSpPr>
              <a:spLocks noChangeArrowheads="1"/>
            </p:cNvSpPr>
            <p:nvPr/>
          </p:nvSpPr>
          <p:spPr bwMode="auto">
            <a:xfrm>
              <a:off x="464" y="212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ctr">
                <a:spcBef>
                  <a:spcPts val="0"/>
                </a:spcBef>
              </a:pPr>
              <a:r>
                <a:rPr lang="ru-RU" altLang="ru-RU" sz="4800" b="1" dirty="0" smtClean="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altLang="ru-RU" sz="4800" b="1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34" name="Rectangle 14"/>
          <p:cNvSpPr>
            <a:spLocks noChangeArrowheads="1"/>
          </p:cNvSpPr>
          <p:nvPr/>
        </p:nvSpPr>
        <p:spPr bwMode="auto">
          <a:xfrm>
            <a:off x="1144588" y="3468688"/>
            <a:ext cx="1905000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ru-RU" sz="2800" b="1"/>
              <a:t>IP-</a:t>
            </a:r>
            <a:r>
              <a:rPr lang="ru-RU" altLang="ru-RU" sz="2800" b="1"/>
              <a:t>адрес: </a:t>
            </a:r>
          </a:p>
        </p:txBody>
      </p:sp>
    </p:spTree>
    <p:extLst>
      <p:ext uri="{BB962C8B-B14F-4D97-AF65-F5344CB8AC3E}">
        <p14:creationId xmlns:p14="http://schemas.microsoft.com/office/powerpoint/2010/main" val="3399197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Заголовок 4"/>
          <p:cNvSpPr>
            <a:spLocks noGrp="1"/>
          </p:cNvSpPr>
          <p:nvPr>
            <p:ph type="title"/>
          </p:nvPr>
        </p:nvSpPr>
        <p:spPr>
          <a:xfrm>
            <a:off x="311150" y="301625"/>
            <a:ext cx="8375650" cy="471488"/>
          </a:xfrm>
        </p:spPr>
        <p:txBody>
          <a:bodyPr/>
          <a:lstStyle/>
          <a:p>
            <a:r>
              <a:rPr lang="en-US" altLang="ru-RU" smtClean="0"/>
              <a:t>IP-</a:t>
            </a:r>
            <a:r>
              <a:rPr lang="ru-RU" altLang="ru-RU" smtClean="0"/>
              <a:t>адреса</a:t>
            </a:r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A257FA5-64C9-48B5-B096-89BECF636F3E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  <p:pic>
        <p:nvPicPr>
          <p:cNvPr id="37892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825" y="1200150"/>
            <a:ext cx="7953375" cy="415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</p:pic>
      <p:grpSp>
        <p:nvGrpSpPr>
          <p:cNvPr id="37893" name="Группа 66"/>
          <p:cNvGrpSpPr>
            <a:grpSpLocks/>
          </p:cNvGrpSpPr>
          <p:nvPr/>
        </p:nvGrpSpPr>
        <p:grpSpPr bwMode="auto">
          <a:xfrm>
            <a:off x="2235200" y="1122363"/>
            <a:ext cx="3981450" cy="911225"/>
            <a:chOff x="2909888" y="2005013"/>
            <a:chExt cx="3143250" cy="719137"/>
          </a:xfrm>
        </p:grpSpPr>
        <p:sp>
          <p:nvSpPr>
            <p:cNvPr id="37894" name="Полилиния 65"/>
            <p:cNvSpPr>
              <a:spLocks noChangeArrowheads="1"/>
            </p:cNvSpPr>
            <p:nvPr/>
          </p:nvSpPr>
          <p:spPr bwMode="auto">
            <a:xfrm>
              <a:off x="2909888" y="2005013"/>
              <a:ext cx="3143250" cy="719137"/>
            </a:xfrm>
            <a:custGeom>
              <a:avLst/>
              <a:gdLst>
                <a:gd name="T0" fmla="*/ 652462 w 3143250"/>
                <a:gd name="T1" fmla="*/ 0 h 719137"/>
                <a:gd name="T2" fmla="*/ 0 w 3143250"/>
                <a:gd name="T3" fmla="*/ 557212 h 719137"/>
                <a:gd name="T4" fmla="*/ 0 w 3143250"/>
                <a:gd name="T5" fmla="*/ 719137 h 719137"/>
                <a:gd name="T6" fmla="*/ 990600 w 3143250"/>
                <a:gd name="T7" fmla="*/ 719137 h 719137"/>
                <a:gd name="T8" fmla="*/ 3143250 w 3143250"/>
                <a:gd name="T9" fmla="*/ 519112 h 719137"/>
                <a:gd name="T10" fmla="*/ 652462 w 3143250"/>
                <a:gd name="T11" fmla="*/ 0 h 719137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143250"/>
                <a:gd name="T19" fmla="*/ 0 h 719137"/>
                <a:gd name="T20" fmla="*/ 3143250 w 3143250"/>
                <a:gd name="T21" fmla="*/ 719137 h 719137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143250" h="719137">
                  <a:moveTo>
                    <a:pt x="652462" y="0"/>
                  </a:moveTo>
                  <a:lnTo>
                    <a:pt x="0" y="557212"/>
                  </a:lnTo>
                  <a:lnTo>
                    <a:pt x="0" y="719137"/>
                  </a:lnTo>
                  <a:lnTo>
                    <a:pt x="990600" y="719137"/>
                  </a:lnTo>
                  <a:lnTo>
                    <a:pt x="3143250" y="519112"/>
                  </a:lnTo>
                  <a:lnTo>
                    <a:pt x="652462" y="0"/>
                  </a:lnTo>
                  <a:close/>
                </a:path>
              </a:pathLst>
            </a:custGeom>
            <a:gradFill rotWithShape="1">
              <a:gsLst>
                <a:gs pos="0">
                  <a:srgbClr val="FF0000"/>
                </a:gs>
                <a:gs pos="100000">
                  <a:srgbClr val="FF0000">
                    <a:alpha val="37999"/>
                  </a:srgbClr>
                </a:gs>
              </a:gsLst>
              <a:lin ang="81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round/>
                  <a:headEnd/>
                  <a:tailEnd type="triangle" w="lg" len="lg"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5" name="Rectangle 4"/>
            <p:cNvSpPr>
              <a:spLocks noChangeArrowheads="1"/>
            </p:cNvSpPr>
            <p:nvPr/>
          </p:nvSpPr>
          <p:spPr bwMode="auto">
            <a:xfrm>
              <a:off x="3564105" y="2006265"/>
              <a:ext cx="2473993" cy="509911"/>
            </a:xfrm>
            <a:prstGeom prst="rect">
              <a:avLst/>
            </a:prstGeom>
            <a:solidFill>
              <a:srgbClr val="FFFF99"/>
            </a:solidFill>
            <a:ln w="12700">
              <a:noFill/>
              <a:miter lim="800000"/>
              <a:headEnd/>
              <a:tailEnd type="none" w="lg" len="lg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ru-RU" sz="3600" b="1" dirty="0"/>
                <a:t>173.194.71.94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7845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Что такое интернет?</a:t>
            </a:r>
            <a:endParaRPr lang="ru-RU" dirty="0"/>
          </a:p>
        </p:txBody>
      </p:sp>
      <p:sp>
        <p:nvSpPr>
          <p:cNvPr id="9219" name="Номер слайда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73D104-F88C-41AE-B793-470F0735838C}" type="slidenum">
              <a:rPr lang="ru-RU" smtClean="0"/>
              <a:pPr eaLnBrk="1" hangingPunct="1"/>
              <a:t>7</a:t>
            </a:fld>
            <a:endParaRPr lang="ru-RU" smtClean="0"/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251520" y="803275"/>
            <a:ext cx="8587680" cy="0"/>
          </a:xfrm>
          <a:prstGeom prst="line">
            <a:avLst/>
          </a:prstGeom>
          <a:noFill/>
          <a:ln w="381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lg" len="lg"/>
          </a:ln>
          <a:effectLst/>
        </p:spPr>
      </p:cxn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3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16260" y="1243210"/>
            <a:ext cx="8458200" cy="74892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marL="355600" indent="-355600"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3200" b="1" dirty="0" smtClean="0">
                <a:solidFill>
                  <a:srgbClr val="333399"/>
                </a:solidFill>
              </a:rPr>
              <a:t>Службы </a:t>
            </a:r>
            <a:r>
              <a:rPr lang="ru-RU" sz="3200" b="1" dirty="0">
                <a:solidFill>
                  <a:srgbClr val="333399"/>
                </a:solidFill>
              </a:rPr>
              <a:t>(сервисы) Интернета </a:t>
            </a:r>
            <a:r>
              <a:rPr lang="ru-RU" sz="3200" dirty="0"/>
              <a:t>–</a:t>
            </a:r>
            <a:r>
              <a:rPr lang="ru-RU" sz="3200" b="1" dirty="0"/>
              <a:t> </a:t>
            </a:r>
            <a:r>
              <a:rPr lang="ru-RU" sz="3200" dirty="0"/>
              <a:t>это услуги, которые предоставляются пользователям.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539552" y="2486156"/>
            <a:ext cx="8378924" cy="9130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41325" indent="-441325" algn="just">
              <a:tabLst>
                <a:tab pos="441325" algn="l"/>
              </a:tabLst>
            </a:pPr>
            <a:r>
              <a:rPr lang="ru-RU" sz="4000" dirty="0"/>
              <a:t>Самые важные службы Интернета – </a:t>
            </a:r>
            <a:r>
              <a:rPr lang="ru-RU" sz="4000" b="1" i="1" dirty="0"/>
              <a:t>электронная </a:t>
            </a:r>
            <a:r>
              <a:rPr lang="ru-RU" sz="4000" b="1" i="1" dirty="0" smtClean="0"/>
              <a:t>почта</a:t>
            </a:r>
            <a:r>
              <a:rPr lang="en-US" sz="4000" b="1" i="1" dirty="0" smtClean="0"/>
              <a:t> (e-mail)</a:t>
            </a:r>
            <a:r>
              <a:rPr lang="ru-RU" sz="4000" b="1" i="1" dirty="0" smtClean="0"/>
              <a:t> </a:t>
            </a:r>
            <a:r>
              <a:rPr lang="ru-RU" sz="4000" b="1" i="1" dirty="0"/>
              <a:t>и Всемирная </a:t>
            </a:r>
            <a:r>
              <a:rPr lang="ru-RU" sz="4000" b="1" i="1" dirty="0" smtClean="0"/>
              <a:t>паутина - </a:t>
            </a:r>
            <a:r>
              <a:rPr lang="en-US" sz="4000" b="1" i="1" dirty="0" smtClean="0"/>
              <a:t>WWW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pic>
        <p:nvPicPr>
          <p:cNvPr id="1026" name="Picture 2" descr="C:\Users\Информатика\Desktop\cropped-cropped-cropped-1404755479_821076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461" y="4393841"/>
            <a:ext cx="3542903" cy="19900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Информатика\Desktop\1302791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99226"/>
            <a:ext cx="2808312" cy="2448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Скругленная прямоугольная выноска 5"/>
          <p:cNvSpPr/>
          <p:nvPr/>
        </p:nvSpPr>
        <p:spPr bwMode="auto">
          <a:xfrm>
            <a:off x="4724399" y="3586914"/>
            <a:ext cx="3439099" cy="718633"/>
          </a:xfrm>
          <a:prstGeom prst="wedgeRoundRectCallout">
            <a:avLst>
              <a:gd name="adj1" fmla="val 38686"/>
              <a:gd name="adj2" fmla="val -65153"/>
              <a:gd name="adj3" fmla="val 16667"/>
            </a:avLst>
          </a:prstGeom>
          <a:solidFill>
            <a:srgbClr val="FFFFC1"/>
          </a:solidFill>
          <a:ln w="12700" cap="flat" cmpd="sng" algn="ctr">
            <a:solidFill>
              <a:srgbClr val="FFC000"/>
            </a:solidFill>
            <a:prstDash val="solid"/>
            <a:round/>
            <a:headEnd type="none" w="med" len="med"/>
            <a:tailEnd type="triangle" w="lg" len="lg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РАСКРОЙТЕ АБРЕВИАТУРУ,</a:t>
            </a: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ПЕРЕВЕДИТЕ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98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Электронная почта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0C558-16C1-4C31-A8D9-172CC0C177D7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86439" y="1218611"/>
            <a:ext cx="859315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auto">
              <a:spcBef>
                <a:spcPts val="0"/>
              </a:spcBef>
              <a:spcAft>
                <a:spcPts val="0"/>
              </a:spcAft>
              <a:tabLst>
                <a:tab pos="441325" algn="l"/>
              </a:tabLst>
            </a:pPr>
            <a:r>
              <a:rPr lang="ru-RU" sz="2800" baseline="0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Адрес состоит из двух частей, разделённых символом  </a:t>
            </a:r>
            <a:r>
              <a:rPr lang="ru-RU" sz="2800" b="1" baseline="0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«@»</a:t>
            </a:r>
            <a:r>
              <a:rPr lang="ru-RU" sz="2800" baseline="0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. 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  <a:tabLst>
                <a:tab pos="441325" algn="l"/>
              </a:tabLst>
            </a:pPr>
            <a:r>
              <a:rPr lang="ru-RU" sz="2800" baseline="0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Слева от этого символа записывают название </a:t>
            </a:r>
            <a:r>
              <a:rPr lang="ru-RU" sz="2800" u="sng" baseline="0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почтового ящика</a:t>
            </a:r>
            <a:r>
              <a:rPr lang="ru-RU" sz="2800" baseline="0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, а справа – </a:t>
            </a:r>
            <a:r>
              <a:rPr lang="ru-RU" sz="2800" u="sng" baseline="0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адрес </a:t>
            </a:r>
            <a:r>
              <a:rPr lang="ru-RU" sz="2800" b="1" u="sng" baseline="0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почтового сервера</a:t>
            </a:r>
            <a:r>
              <a:rPr lang="ru-RU" sz="2800" u="sng" baseline="0" dirty="0">
                <a:solidFill>
                  <a:schemeClr val="accent2">
                    <a:lumMod val="75000"/>
                  </a:schemeClr>
                </a:solidFill>
                <a:latin typeface="Arial"/>
              </a:rPr>
              <a:t>.</a:t>
            </a:r>
            <a:endParaRPr lang="ru-RU" sz="2800" b="1" u="sng" baseline="0" dirty="0">
              <a:solidFill>
                <a:schemeClr val="accent2">
                  <a:lumMod val="75000"/>
                </a:schemeClr>
              </a:solidFill>
              <a:latin typeface="Arial"/>
            </a:endParaRPr>
          </a:p>
        </p:txBody>
      </p:sp>
      <p:sp>
        <p:nvSpPr>
          <p:cNvPr id="7" name="Скругленная прямоугольная выноска 6"/>
          <p:cNvSpPr/>
          <p:nvPr/>
        </p:nvSpPr>
        <p:spPr bwMode="auto">
          <a:xfrm>
            <a:off x="286439" y="3903347"/>
            <a:ext cx="3335338" cy="766763"/>
          </a:xfrm>
          <a:prstGeom prst="wedgeRoundRectCallout">
            <a:avLst>
              <a:gd name="adj1" fmla="val -14598"/>
              <a:gd name="adj2" fmla="val -53658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baseline="0" dirty="0" smtClean="0">
                <a:solidFill>
                  <a:srgbClr val="000000"/>
                </a:solidFill>
                <a:latin typeface="Arial"/>
              </a:rPr>
              <a:t>masha@yandex.ru</a:t>
            </a:r>
            <a:endParaRPr lang="ru-RU" sz="2800" b="1" baseline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8" name="Скругленная прямоугольная выноска 7"/>
          <p:cNvSpPr/>
          <p:nvPr/>
        </p:nvSpPr>
        <p:spPr bwMode="auto">
          <a:xfrm>
            <a:off x="2445745" y="4937889"/>
            <a:ext cx="4172620" cy="766763"/>
          </a:xfrm>
          <a:prstGeom prst="wedgeRoundRectCallout">
            <a:avLst>
              <a:gd name="adj1" fmla="val -14598"/>
              <a:gd name="adj2" fmla="val -53658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baseline="0" dirty="0" smtClean="0">
                <a:solidFill>
                  <a:srgbClr val="000000"/>
                </a:solidFill>
                <a:latin typeface="Arial"/>
              </a:rPr>
              <a:t>Ivanov@univer.msk.com</a:t>
            </a:r>
            <a:endParaRPr lang="ru-RU" sz="2800" b="1" baseline="0" dirty="0">
              <a:solidFill>
                <a:srgbClr val="000000"/>
              </a:solidFill>
              <a:latin typeface="Arial"/>
            </a:endParaRPr>
          </a:p>
        </p:txBody>
      </p:sp>
      <p:sp>
        <p:nvSpPr>
          <p:cNvPr id="9" name="Скругленная прямоугольная выноска 8"/>
          <p:cNvSpPr/>
          <p:nvPr/>
        </p:nvSpPr>
        <p:spPr bwMode="auto">
          <a:xfrm>
            <a:off x="4583017" y="3900218"/>
            <a:ext cx="3335338" cy="766763"/>
          </a:xfrm>
          <a:prstGeom prst="wedgeRoundRectCallout">
            <a:avLst>
              <a:gd name="adj1" fmla="val -14598"/>
              <a:gd name="adj2" fmla="val -53658"/>
              <a:gd name="adj3" fmla="val 16667"/>
            </a:avLst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anchor="ctr"/>
          <a:lstStyle/>
          <a:p>
            <a:pPr algn="ctr" fontAlgn="auto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baseline="0" dirty="0" smtClean="0">
                <a:solidFill>
                  <a:srgbClr val="000000"/>
                </a:solidFill>
                <a:latin typeface="Arial"/>
              </a:rPr>
              <a:t>ira@gmail.com</a:t>
            </a:r>
            <a:endParaRPr lang="ru-RU" sz="2800" b="1" baseline="0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12371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WWW – </a:t>
            </a:r>
            <a:r>
              <a:rPr lang="ru-RU" sz="1800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ВСЕМИРНАЯ ПАУТИНА</a:t>
            </a:r>
            <a:endParaRPr lang="ru-RU" dirty="0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900C558-16C1-4C31-A8D9-172CC0C177D7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4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6340704" y="-868506"/>
            <a:ext cx="1904924" cy="364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350416" y="1481270"/>
            <a:ext cx="8361438" cy="1296000"/>
          </a:xfrm>
          <a:prstGeom prst="rect">
            <a:avLst/>
          </a:prstGeom>
          <a:solidFill>
            <a:srgbClr val="000099">
              <a:alpha val="47000"/>
            </a:srgbClr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just">
              <a:spcAft>
                <a:spcPts val="1200"/>
              </a:spcAft>
            </a:pPr>
            <a:r>
              <a:rPr lang="ru-RU" sz="3600" b="1" dirty="0" smtClean="0">
                <a:solidFill>
                  <a:schemeClr val="bg1"/>
                </a:solidFill>
              </a:rPr>
              <a:t>Веб-сайт </a:t>
            </a:r>
            <a:r>
              <a:rPr lang="ru-RU" sz="3600" dirty="0">
                <a:solidFill>
                  <a:schemeClr val="bg1"/>
                </a:solidFill>
              </a:rPr>
              <a:t>–</a:t>
            </a:r>
            <a:r>
              <a:rPr lang="ru-RU" sz="3600" b="1" dirty="0">
                <a:solidFill>
                  <a:schemeClr val="bg1"/>
                </a:solidFill>
              </a:rPr>
              <a:t> </a:t>
            </a:r>
            <a:r>
              <a:rPr lang="ru-RU" sz="3600" dirty="0">
                <a:solidFill>
                  <a:schemeClr val="bg1"/>
                </a:solidFill>
              </a:rPr>
              <a:t>это  группа веб-страниц, которые объединены общей темой и оформлением, связаны гиперссылками и расположены на одном сервере.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2236" y="5668951"/>
            <a:ext cx="857961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i="1" dirty="0" smtClean="0">
                <a:solidFill>
                  <a:srgbClr val="FF0000"/>
                </a:solidFill>
              </a:rPr>
              <a:t>Используя </a:t>
            </a:r>
            <a:r>
              <a:rPr lang="ru-RU" sz="2400" i="1" dirty="0">
                <a:solidFill>
                  <a:srgbClr val="FF0000"/>
                </a:solidFill>
              </a:rPr>
              <a:t>словари, определите, что означает английские слова </a:t>
            </a:r>
            <a:r>
              <a:rPr lang="ru-RU" sz="2400" i="1" dirty="0" err="1">
                <a:solidFill>
                  <a:srgbClr val="FF0000"/>
                </a:solidFill>
              </a:rPr>
              <a:t>web</a:t>
            </a:r>
            <a:r>
              <a:rPr lang="ru-RU" sz="2400" i="1" dirty="0">
                <a:solidFill>
                  <a:srgbClr val="FF0000"/>
                </a:solidFill>
              </a:rPr>
              <a:t> и </a:t>
            </a:r>
            <a:r>
              <a:rPr lang="ru-RU" sz="2400" i="1" dirty="0" err="1">
                <a:solidFill>
                  <a:srgbClr val="FF0000"/>
                </a:solidFill>
              </a:rPr>
              <a:t>site</a:t>
            </a:r>
            <a:r>
              <a:rPr lang="ru-RU" sz="2400" i="1" dirty="0">
                <a:solidFill>
                  <a:srgbClr val="FF0000"/>
                </a:solidFill>
              </a:rPr>
              <a:t>, от которого произошло выражение </a:t>
            </a:r>
            <a:r>
              <a:rPr lang="ru-RU" sz="2400" i="1" dirty="0" smtClean="0">
                <a:solidFill>
                  <a:srgbClr val="FF0000"/>
                </a:solidFill>
              </a:rPr>
              <a:t>веб-сайт.</a:t>
            </a:r>
            <a:endParaRPr lang="ru-RU" sz="2400" i="1" dirty="0">
              <a:solidFill>
                <a:srgbClr val="FF0000"/>
              </a:solidFill>
            </a:endParaRPr>
          </a:p>
        </p:txBody>
      </p:sp>
      <p:sp>
        <p:nvSpPr>
          <p:cNvPr id="8" name="Text Box 32"/>
          <p:cNvSpPr txBox="1">
            <a:spLocks noChangeArrowheads="1"/>
          </p:cNvSpPr>
          <p:nvPr/>
        </p:nvSpPr>
        <p:spPr bwMode="auto">
          <a:xfrm rot="464842">
            <a:off x="7441602" y="5164951"/>
            <a:ext cx="1063419" cy="504000"/>
          </a:xfrm>
          <a:prstGeom prst="rect">
            <a:avLst/>
          </a:prstGeom>
          <a:solidFill>
            <a:srgbClr val="D1D1FF"/>
          </a:solidFill>
          <a:ln w="12700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eaLnBrk="0" hangingPunct="0">
              <a:spcBef>
                <a:spcPts val="0"/>
              </a:spcBef>
              <a:defRPr/>
            </a:pPr>
            <a:r>
              <a:rPr lang="ru-RU" sz="2800" b="1" dirty="0" smtClean="0"/>
              <a:t>Дома!</a:t>
            </a:r>
            <a:endParaRPr lang="ru-RU" sz="2800" b="1" dirty="0"/>
          </a:p>
        </p:txBody>
      </p:sp>
      <p:sp>
        <p:nvSpPr>
          <p:cNvPr id="11" name="Text Box 4"/>
          <p:cNvSpPr txBox="1">
            <a:spLocks noChangeArrowheads="1"/>
          </p:cNvSpPr>
          <p:nvPr/>
        </p:nvSpPr>
        <p:spPr bwMode="auto">
          <a:xfrm>
            <a:off x="350416" y="2999245"/>
            <a:ext cx="8688833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450850" indent="-45085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en-US" altLang="ru-RU" sz="2400" b="1" dirty="0" smtClean="0">
                <a:solidFill>
                  <a:schemeClr val="accent2"/>
                </a:solidFill>
              </a:rPr>
              <a:t>WWW</a:t>
            </a:r>
            <a:r>
              <a:rPr lang="ru-RU" altLang="ru-RU" sz="2400" b="1" dirty="0" smtClean="0">
                <a:solidFill>
                  <a:schemeClr val="accent2"/>
                </a:solidFill>
              </a:rPr>
              <a:t> </a:t>
            </a:r>
            <a:r>
              <a:rPr lang="ru-RU" altLang="ru-RU" sz="2400" dirty="0"/>
              <a:t>–</a:t>
            </a:r>
            <a:r>
              <a:rPr lang="en-US" altLang="ru-RU" sz="2400" dirty="0"/>
              <a:t> </a:t>
            </a:r>
            <a:r>
              <a:rPr lang="ru-RU" altLang="ru-RU" sz="2400" dirty="0"/>
              <a:t>служба для обмена информацией в виде гипертекста.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altLang="ru-RU" sz="2400" b="1" dirty="0">
                <a:solidFill>
                  <a:srgbClr val="333399"/>
                </a:solidFill>
              </a:rPr>
              <a:t>Гипертекст</a:t>
            </a:r>
            <a:r>
              <a:rPr lang="ru-RU" altLang="ru-RU" sz="2400" dirty="0"/>
              <a:t> – текст, содержащий активные ссылки (</a:t>
            </a:r>
            <a:r>
              <a:rPr lang="ru-RU" altLang="ru-RU" sz="2400" i="1" dirty="0"/>
              <a:t>гиперссылки</a:t>
            </a:r>
            <a:r>
              <a:rPr lang="ru-RU" altLang="ru-RU" sz="2400" dirty="0"/>
              <a:t>) на другие документы</a:t>
            </a:r>
            <a:r>
              <a:rPr lang="ru-RU" altLang="ru-RU" sz="2400" dirty="0" smtClean="0"/>
              <a:t>.</a:t>
            </a:r>
          </a:p>
          <a:p>
            <a:pPr>
              <a:spcBef>
                <a:spcPct val="50000"/>
              </a:spcBef>
              <a:buFont typeface="Wingdings" pitchFamily="2" charset="2"/>
              <a:buNone/>
            </a:pPr>
            <a:r>
              <a:rPr lang="ru-RU" altLang="ru-RU" sz="2400" b="1" dirty="0" smtClean="0">
                <a:solidFill>
                  <a:srgbClr val="333399"/>
                </a:solidFill>
              </a:rPr>
              <a:t>Ссылка </a:t>
            </a:r>
            <a:r>
              <a:rPr lang="ru-RU" altLang="ru-RU" sz="2400" dirty="0" smtClean="0"/>
              <a:t>–</a:t>
            </a:r>
            <a:r>
              <a:rPr lang="en-US" altLang="ru-RU" sz="2400" dirty="0" smtClean="0"/>
              <a:t> </a:t>
            </a:r>
            <a:r>
              <a:rPr lang="ru-RU" altLang="ru-RU" sz="2400" dirty="0" smtClean="0"/>
              <a:t>указатель на документ или место в документе. (Неважно, где находится этот документ!)</a:t>
            </a:r>
            <a:endParaRPr lang="en-US" altLang="ru-RU" sz="2400" dirty="0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350416" y="4586685"/>
            <a:ext cx="1593503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/>
              <a:t>HTTP://</a:t>
            </a:r>
            <a:endParaRPr lang="ru-RU" sz="2400" b="1" dirty="0"/>
          </a:p>
        </p:txBody>
      </p:sp>
      <p:sp>
        <p:nvSpPr>
          <p:cNvPr id="13" name="AutoShape 6"/>
          <p:cNvSpPr>
            <a:spLocks noChangeArrowheads="1"/>
          </p:cNvSpPr>
          <p:nvPr/>
        </p:nvSpPr>
        <p:spPr bwMode="auto">
          <a:xfrm>
            <a:off x="2495027" y="4629170"/>
            <a:ext cx="1320283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2400" b="1" dirty="0" smtClean="0"/>
              <a:t>HTML</a:t>
            </a:r>
            <a:endParaRPr lang="ru-RU" sz="2400" b="1" dirty="0"/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auto">
          <a:xfrm>
            <a:off x="4255793" y="4629170"/>
            <a:ext cx="1881535" cy="641350"/>
          </a:xfrm>
          <a:prstGeom prst="roundRect">
            <a:avLst>
              <a:gd name="adj" fmla="val 16667"/>
            </a:avLst>
          </a:prstGeom>
          <a:solidFill>
            <a:srgbClr val="FFFF99"/>
          </a:solidFill>
          <a:ln w="12700">
            <a:noFill/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2400" b="1" dirty="0" smtClean="0"/>
              <a:t>Браузер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3572125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triangle" w="lg" len="lg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5578</TotalTime>
  <Words>533</Words>
  <Application>Microsoft Office PowerPoint</Application>
  <PresentationFormat>Экран (4:3)</PresentationFormat>
  <Paragraphs>120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Оформление по умолчанию</vt:lpstr>
      <vt:lpstr>Адресация в Интернет. Услуги Интернет.</vt:lpstr>
      <vt:lpstr>Презентация PowerPoint</vt:lpstr>
      <vt:lpstr>Презентация PowerPoint</vt:lpstr>
      <vt:lpstr>Адрес ресурса (URL)</vt:lpstr>
      <vt:lpstr>IP-адреса</vt:lpstr>
      <vt:lpstr>IP-адреса</vt:lpstr>
      <vt:lpstr>Что такое интернет?</vt:lpstr>
      <vt:lpstr>Электронная почта</vt:lpstr>
      <vt:lpstr>WWW – ВСЕМИРНАЯ ПАУТИНА</vt:lpstr>
      <vt:lpstr>Презентация PowerPoint</vt:lpstr>
    </vt:vector>
  </TitlesOfParts>
  <Company>163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Программное обеспечение (ПО)</dc:title>
  <dc:creator>kp</dc:creator>
  <cp:lastModifiedBy>Оля</cp:lastModifiedBy>
  <cp:revision>605</cp:revision>
  <dcterms:created xsi:type="dcterms:W3CDTF">2007-01-31T19:13:48Z</dcterms:created>
  <dcterms:modified xsi:type="dcterms:W3CDTF">2020-04-29T12:59:23Z</dcterms:modified>
</cp:coreProperties>
</file>