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1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5034D-FB6B-4811-983F-E3C82F1E9C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7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00749-4FDE-4227-8399-6C066D6196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1D685-151B-406A-9D29-6E3B086715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4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87CE23-99BC-4768-AE4D-275A3D9C23E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7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olz1402/home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kpolyakov.spb.ru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Компьютерные сети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5088" y="4359275"/>
            <a:ext cx="6953250" cy="1381125"/>
          </a:xfrm>
        </p:spPr>
        <p:txBody>
          <a:bodyPr/>
          <a:lstStyle/>
          <a:p>
            <a:pPr marL="1257300" indent="-1257300" algn="l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47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ru-RU" dirty="0" smtClean="0">
                <a:solidFill>
                  <a:srgbClr val="000000"/>
                </a:solidFill>
              </a:rPr>
              <a:t> Адреса в Интернете</a:t>
            </a:r>
          </a:p>
        </p:txBody>
      </p:sp>
      <p:sp>
        <p:nvSpPr>
          <p:cNvPr id="3584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719E91-5664-4073-BE32-9F83E143B1B0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Домены верхнего уровня</a:t>
            </a:r>
          </a:p>
        </p:txBody>
      </p:sp>
      <p:sp>
        <p:nvSpPr>
          <p:cNvPr id="5222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B59DEE-8684-4CAA-B7F6-C60A23997C41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  <p:graphicFrame>
        <p:nvGraphicFramePr>
          <p:cNvPr id="4" name="Group 33"/>
          <p:cNvGraphicFramePr>
            <a:graphicFrameLocks noGrp="1"/>
          </p:cNvGraphicFramePr>
          <p:nvPr/>
        </p:nvGraphicFramePr>
        <p:xfrm>
          <a:off x="555625" y="1438275"/>
          <a:ext cx="8243888" cy="4023206"/>
        </p:xfrm>
        <a:graphic>
          <a:graphicData uri="http://schemas.openxmlformats.org/drawingml/2006/table">
            <a:tbl>
              <a:tblPr/>
              <a:tblGrid>
                <a:gridCol w="4122738"/>
                <a:gridCol w="4121150"/>
              </a:tblGrid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Общие домены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Домены стран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коммерческие организации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рф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Россия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.edu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образование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Украина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.gov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правительство США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.by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Белоруссия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.mil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военные ведомства США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Великобритания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.net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сетевые организации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.it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Италия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разные организации</a:t>
                      </a:r>
                      <a:endParaRPr lang="ru-RU" sz="1800" dirty="0"/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jp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Япония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.info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информационные сайты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cn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Китай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.biz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бизнес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.ca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Канада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.name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личные сайты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.de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Германия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.museum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музеи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ee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Эстония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2251" name="Прямоугольник 4"/>
          <p:cNvSpPr>
            <a:spLocks noChangeArrowheads="1"/>
          </p:cNvSpPr>
          <p:nvPr/>
        </p:nvSpPr>
        <p:spPr bwMode="auto">
          <a:xfrm>
            <a:off x="385763" y="819150"/>
            <a:ext cx="4192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q-AL" altLang="ru-RU" sz="2800"/>
              <a:t>TLD </a:t>
            </a:r>
            <a:r>
              <a:rPr lang="en-US" altLang="ru-RU" sz="2800"/>
              <a:t>= </a:t>
            </a:r>
            <a:r>
              <a:rPr lang="en-US" altLang="ru-RU" sz="2800" i="1"/>
              <a:t>t</a:t>
            </a:r>
            <a:r>
              <a:rPr lang="sq-AL" altLang="ru-RU" sz="2800" i="1"/>
              <a:t>op-level domain</a:t>
            </a:r>
            <a:r>
              <a:rPr lang="en-US" altLang="ru-RU" sz="2800" i="1"/>
              <a:t>s</a:t>
            </a:r>
            <a:endParaRPr lang="ru-RU" altLang="ru-RU" sz="2800"/>
          </a:p>
        </p:txBody>
      </p:sp>
    </p:spTree>
    <p:extLst>
      <p:ext uri="{BB962C8B-B14F-4D97-AF65-F5344CB8AC3E}">
        <p14:creationId xmlns:p14="http://schemas.microsoft.com/office/powerpoint/2010/main" val="25578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Адрес ресурса (</a:t>
            </a:r>
            <a:r>
              <a:rPr lang="en-US" altLang="ru-RU" smtClean="0"/>
              <a:t>URL</a:t>
            </a:r>
            <a:r>
              <a:rPr lang="ru-RU" altLang="ru-RU" smtClean="0"/>
              <a:t>)</a:t>
            </a:r>
          </a:p>
        </p:txBody>
      </p:sp>
      <p:sp>
        <p:nvSpPr>
          <p:cNvPr id="563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58CE58-DCEA-4493-AABA-004AA2F2818E}" type="slidenum">
              <a:rPr lang="ru-RU" altLang="ru-RU" smtClean="0"/>
              <a:pPr eaLnBrk="1" hangingPunct="1"/>
              <a:t>11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79413" y="790575"/>
            <a:ext cx="83947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363" indent="-360363">
              <a:defRPr/>
            </a:pPr>
            <a:r>
              <a:rPr lang="en-US" sz="2400" b="1" dirty="0">
                <a:solidFill>
                  <a:srgbClr val="333399"/>
                </a:solidFill>
                <a:latin typeface="+mn-lt"/>
                <a:ea typeface="Calibri"/>
                <a:cs typeface="Times New Roman"/>
              </a:rPr>
              <a:t>URL</a:t>
            </a:r>
            <a:r>
              <a:rPr lang="ru-RU" sz="2400" i="1" dirty="0">
                <a:latin typeface="+mn-lt"/>
                <a:ea typeface="Calibri"/>
                <a:cs typeface="Times New Roman"/>
              </a:rPr>
              <a:t> = </a:t>
            </a:r>
            <a:r>
              <a:rPr lang="en-US" sz="2400" i="1" dirty="0">
                <a:latin typeface="+mn-lt"/>
                <a:ea typeface="Calibri"/>
                <a:cs typeface="Times New Roman"/>
              </a:rPr>
              <a:t>Uniform Resource Locator</a:t>
            </a:r>
            <a:r>
              <a:rPr lang="ru-RU" sz="2400" dirty="0">
                <a:latin typeface="+mn-lt"/>
                <a:ea typeface="Calibri"/>
                <a:cs typeface="Times New Roman"/>
              </a:rPr>
              <a:t> – универсальный указатель ресурса.</a:t>
            </a:r>
            <a:endParaRPr lang="ru-RU" sz="2400" dirty="0">
              <a:latin typeface="+mn-lt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233488" y="1774825"/>
            <a:ext cx="6496050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http:</a:t>
            </a:r>
            <a:r>
              <a:rPr lang="ru-RU" sz="2400" b="1"/>
              <a:t> </a:t>
            </a:r>
            <a:r>
              <a:rPr lang="en-US" sz="2400" b="1"/>
              <a:t>//</a:t>
            </a:r>
            <a:r>
              <a:rPr lang="ru-RU" sz="2400" b="1"/>
              <a:t> </a:t>
            </a:r>
            <a:r>
              <a:rPr lang="en-US" sz="2400" b="1"/>
              <a:t>www.vasya.ru</a:t>
            </a:r>
            <a:r>
              <a:rPr lang="ru-RU" sz="2400" b="1"/>
              <a:t> </a:t>
            </a:r>
            <a:r>
              <a:rPr lang="en-US" sz="2400" b="1"/>
              <a:t>/</a:t>
            </a:r>
            <a:r>
              <a:rPr lang="ru-RU" sz="2400" b="1"/>
              <a:t> </a:t>
            </a:r>
            <a:r>
              <a:rPr lang="en-US" sz="2400" b="1"/>
              <a:t>images/new/</a:t>
            </a:r>
            <a:r>
              <a:rPr lang="ru-RU" sz="2400" b="1"/>
              <a:t> </a:t>
            </a:r>
            <a:r>
              <a:rPr lang="en-US" sz="2400" b="1"/>
              <a:t>qq.jpg</a:t>
            </a:r>
            <a:endParaRPr lang="ru-RU" sz="2400" b="1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357313" y="1812925"/>
            <a:ext cx="773112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386013" y="1803400"/>
            <a:ext cx="2120900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4678363" y="1795463"/>
            <a:ext cx="1895475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6619875" y="1804988"/>
            <a:ext cx="971550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563813" y="2673350"/>
            <a:ext cx="1647825" cy="407988"/>
          </a:xfrm>
          <a:prstGeom prst="wedgeRoundRectCallout">
            <a:avLst>
              <a:gd name="adj1" fmla="val 12255"/>
              <a:gd name="adj2" fmla="val -154491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/>
              <a:t>адрес сайта</a:t>
            </a: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5037138" y="2663825"/>
            <a:ext cx="1130300" cy="407988"/>
          </a:xfrm>
          <a:prstGeom prst="wedgeRoundRectCallout">
            <a:avLst>
              <a:gd name="adj1" fmla="val 12255"/>
              <a:gd name="adj2" fmla="val -154491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каталог</a:t>
            </a: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6789738" y="2673350"/>
            <a:ext cx="1809750" cy="388938"/>
          </a:xfrm>
          <a:prstGeom prst="wedgeRoundRectCallout">
            <a:avLst>
              <a:gd name="adj1" fmla="val -18069"/>
              <a:gd name="adj2" fmla="val -154491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/>
              <a:t>имя файла</a:t>
            </a: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714375" y="3452813"/>
            <a:ext cx="3279775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http:</a:t>
            </a:r>
            <a:r>
              <a:rPr lang="ru-RU" sz="2400" b="1"/>
              <a:t> </a:t>
            </a:r>
            <a:r>
              <a:rPr lang="en-US" sz="2400" b="1"/>
              <a:t>//</a:t>
            </a:r>
            <a:r>
              <a:rPr lang="ru-RU" sz="2400" b="1"/>
              <a:t> </a:t>
            </a:r>
            <a:r>
              <a:rPr lang="en-US" sz="2400" b="1"/>
              <a:t>www.vasya.ru</a:t>
            </a:r>
            <a:endParaRPr lang="ru-RU" sz="2400" b="1"/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5405438" y="3263900"/>
            <a:ext cx="3140075" cy="684213"/>
          </a:xfrm>
          <a:prstGeom prst="wedgeRoundRectCallout">
            <a:avLst>
              <a:gd name="adj1" fmla="val -94250"/>
              <a:gd name="adj2" fmla="val 28630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главная страница сайта: </a:t>
            </a:r>
            <a:r>
              <a:rPr lang="en-US" b="1" dirty="0"/>
              <a:t>index.html, index.htm</a:t>
            </a:r>
            <a:endParaRPr lang="ru-RU" b="1" dirty="0"/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687388" y="4697413"/>
            <a:ext cx="6788150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ftp:</a:t>
            </a:r>
            <a:r>
              <a:rPr lang="ru-RU" sz="2400" b="1"/>
              <a:t> </a:t>
            </a:r>
            <a:r>
              <a:rPr lang="en-US" sz="2400" b="1"/>
              <a:t>// files.vasya.ru</a:t>
            </a:r>
            <a:r>
              <a:rPr lang="ru-RU" sz="2400" b="1"/>
              <a:t> </a:t>
            </a:r>
            <a:r>
              <a:rPr lang="en-US" sz="2400" b="1"/>
              <a:t>/</a:t>
            </a:r>
            <a:r>
              <a:rPr lang="ru-RU" sz="2400" b="1"/>
              <a:t> </a:t>
            </a:r>
            <a:r>
              <a:rPr lang="en-US" sz="2400" b="1"/>
              <a:t>pub / download / qq.zip</a:t>
            </a:r>
            <a:endParaRPr lang="ru-RU" sz="2400" b="1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5643563" y="5657850"/>
            <a:ext cx="2781300" cy="388938"/>
          </a:xfrm>
          <a:prstGeom prst="wedgeRoundRectCallout">
            <a:avLst>
              <a:gd name="adj1" fmla="val -11528"/>
              <a:gd name="adj2" fmla="val -164287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/>
              <a:t>файл на </a:t>
            </a:r>
            <a:r>
              <a:rPr lang="en-US"/>
              <a:t>FTP-</a:t>
            </a:r>
            <a:r>
              <a:rPr lang="ru-RU"/>
              <a:t>сервере</a:t>
            </a:r>
            <a:endParaRPr lang="ru-RU" b="1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606425" y="2646363"/>
            <a:ext cx="1463675" cy="388937"/>
          </a:xfrm>
          <a:prstGeom prst="wedgeRoundRectCallout">
            <a:avLst>
              <a:gd name="adj1" fmla="val 26245"/>
              <a:gd name="adj2" fmla="val -166736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/>
              <a:t>протокол</a:t>
            </a:r>
          </a:p>
        </p:txBody>
      </p:sp>
    </p:spTree>
    <p:extLst>
      <p:ext uri="{BB962C8B-B14F-4D97-AF65-F5344CB8AC3E}">
        <p14:creationId xmlns:p14="http://schemas.microsoft.com/office/powerpoint/2010/main" val="176614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Адрес ресурса (</a:t>
            </a:r>
            <a:r>
              <a:rPr lang="en-US" altLang="ru-RU" smtClean="0"/>
              <a:t>URL</a:t>
            </a:r>
            <a:r>
              <a:rPr lang="ru-RU" altLang="ru-RU" smtClean="0"/>
              <a:t>)</a:t>
            </a:r>
          </a:p>
        </p:txBody>
      </p:sp>
      <p:sp>
        <p:nvSpPr>
          <p:cNvPr id="563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58CE58-DCEA-4493-AABA-004AA2F2818E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569244" y="1655536"/>
            <a:ext cx="6855619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 dirty="0"/>
              <a:t>http</a:t>
            </a:r>
            <a:r>
              <a:rPr lang="en-US" sz="2800" b="1" dirty="0" smtClean="0"/>
              <a:t>://</a:t>
            </a:r>
            <a:r>
              <a:rPr lang="ru-RU" sz="2800" b="1" dirty="0" smtClean="0"/>
              <a:t> </a:t>
            </a:r>
            <a:r>
              <a:rPr lang="en-US" sz="2800" b="1" dirty="0" smtClean="0"/>
              <a:t>school37.edu.ya</a:t>
            </a:r>
            <a:r>
              <a:rPr lang="en-US" sz="2800" b="1" dirty="0"/>
              <a:t>r</a:t>
            </a:r>
            <a:r>
              <a:rPr lang="en-US" sz="2800" b="1" dirty="0" smtClean="0"/>
              <a:t>.ru/</a:t>
            </a:r>
            <a:r>
              <a:rPr lang="en-US" sz="2800" b="1" strike="sngStrike" dirty="0" smtClean="0"/>
              <a:t>index.html</a:t>
            </a:r>
            <a:endParaRPr lang="ru-RU" sz="2800" b="1" strike="sngStrike" dirty="0"/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3516018" y="3284984"/>
            <a:ext cx="4063008" cy="408623"/>
          </a:xfrm>
          <a:prstGeom prst="wedgeRoundRectCallout">
            <a:avLst>
              <a:gd name="adj1" fmla="val -20164"/>
              <a:gd name="adj2" fmla="val -327651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Домен </a:t>
            </a:r>
            <a:r>
              <a:rPr lang="en-US" dirty="0" smtClean="0"/>
              <a:t>3</a:t>
            </a:r>
            <a:r>
              <a:rPr lang="ru-RU" dirty="0" smtClean="0"/>
              <a:t>-го уровня/сервер</a:t>
            </a:r>
            <a:endParaRPr lang="ru-RU" dirty="0"/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7164288" y="1039922"/>
            <a:ext cx="1809750" cy="388938"/>
          </a:xfrm>
          <a:prstGeom prst="wedgeRoundRectCallout">
            <a:avLst>
              <a:gd name="adj1" fmla="val -31302"/>
              <a:gd name="adj2" fmla="val 144984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имя файла</a:t>
            </a: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958088" y="4509120"/>
            <a:ext cx="6998287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hlinkClick r:id="rId2"/>
              </a:rPr>
              <a:t>https://sites.google.com/site/olz1402/</a:t>
            </a:r>
            <a:r>
              <a:rPr lang="en-US" sz="2400" b="1" strike="sngStrike" dirty="0">
                <a:hlinkClick r:id="rId2"/>
              </a:rPr>
              <a:t>home</a:t>
            </a:r>
            <a:endParaRPr lang="ru-RU" sz="2400" b="1" strike="sngStrike" dirty="0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3491880" y="5657850"/>
            <a:ext cx="2781300" cy="408623"/>
          </a:xfrm>
          <a:prstGeom prst="wedgeRoundRectCallout">
            <a:avLst>
              <a:gd name="adj1" fmla="val -11528"/>
              <a:gd name="adj2" fmla="val -164287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Адрес сайта</a:t>
            </a:r>
            <a:endParaRPr lang="ru-RU" b="1" dirty="0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0" y="2003992"/>
            <a:ext cx="1463675" cy="388937"/>
          </a:xfrm>
          <a:prstGeom prst="wedgeRoundRectCallout">
            <a:avLst>
              <a:gd name="adj1" fmla="val 69381"/>
              <a:gd name="adj2" fmla="val -26794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протокол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5138" y="2541494"/>
            <a:ext cx="4559622" cy="408623"/>
          </a:xfrm>
          <a:prstGeom prst="wedgeRoundRectCallout">
            <a:avLst>
              <a:gd name="adj1" fmla="val 23859"/>
              <a:gd name="adj2" fmla="val -133794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Имя пользователя </a:t>
            </a:r>
            <a:r>
              <a:rPr lang="ru-RU" b="1" dirty="0" smtClean="0"/>
              <a:t>/ </a:t>
            </a:r>
            <a:r>
              <a:rPr lang="ru-RU" dirty="0" smtClean="0"/>
              <a:t>папка на сервере</a:t>
            </a:r>
            <a:endParaRPr lang="ru-RU" dirty="0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3995936" y="1052736"/>
            <a:ext cx="2881633" cy="408623"/>
          </a:xfrm>
          <a:prstGeom prst="wedgeRoundRectCallout">
            <a:avLst>
              <a:gd name="adj1" fmla="val -829"/>
              <a:gd name="adj2" fmla="val 151869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Домен </a:t>
            </a:r>
            <a:r>
              <a:rPr lang="en-US" dirty="0" smtClean="0"/>
              <a:t>2</a:t>
            </a:r>
            <a:r>
              <a:rPr lang="ru-RU" dirty="0" smtClean="0"/>
              <a:t>-го уровня</a:t>
            </a:r>
            <a:endParaRPr lang="ru-RU" dirty="0"/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5769276" y="2541494"/>
            <a:ext cx="2907180" cy="408623"/>
          </a:xfrm>
          <a:prstGeom prst="wedgeRoundRectCallout">
            <a:avLst>
              <a:gd name="adj1" fmla="val -41663"/>
              <a:gd name="adj2" fmla="val -128255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Домен верхнего уровня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20094921">
            <a:off x="7357307" y="542701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ЧАТ!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164020" y="332656"/>
            <a:ext cx="8375650" cy="471488"/>
          </a:xfrm>
        </p:spPr>
        <p:txBody>
          <a:bodyPr/>
          <a:lstStyle/>
          <a:p>
            <a:r>
              <a:rPr lang="ru-RU" altLang="ru-RU" dirty="0" smtClean="0">
                <a:solidFill>
                  <a:srgbClr val="FF0000"/>
                </a:solidFill>
              </a:rPr>
              <a:t>Домашняя работа</a:t>
            </a:r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563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58CE58-DCEA-4493-AABA-004AA2F2818E}" type="slidenum">
              <a:rPr lang="ru-RU" altLang="ru-RU" smtClean="0"/>
              <a:pPr eaLnBrk="1" hangingPunct="1"/>
              <a:t>13</a:t>
            </a:fld>
            <a:endParaRPr lang="ru-RU" altLang="ru-RU" smtClean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827584" y="1268760"/>
            <a:ext cx="3146772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 dirty="0"/>
              <a:t>http</a:t>
            </a:r>
            <a:r>
              <a:rPr lang="en-US" sz="2800" b="1" dirty="0" smtClean="0"/>
              <a:t>://yandex.ru</a:t>
            </a:r>
            <a:endParaRPr lang="ru-RU" sz="2800" b="1" strike="sngStrike" dirty="0"/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1115617" y="2636912"/>
            <a:ext cx="3816423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hlinkClick r:id="rId2"/>
              </a:rPr>
              <a:t>http://</a:t>
            </a:r>
            <a:r>
              <a:rPr lang="en-US" sz="2400" b="1" dirty="0" smtClean="0">
                <a:hlinkClick r:id="rId2"/>
              </a:rPr>
              <a:t>kpolyakov.spb.ru</a:t>
            </a:r>
            <a:endParaRPr lang="en-US" sz="2400" b="1" dirty="0" smtClean="0"/>
          </a:p>
        </p:txBody>
      </p:sp>
      <p:sp>
        <p:nvSpPr>
          <p:cNvPr id="21" name="TextBox 20"/>
          <p:cNvSpPr txBox="1"/>
          <p:nvPr/>
        </p:nvSpPr>
        <p:spPr>
          <a:xfrm rot="20094921">
            <a:off x="5764350" y="1667923"/>
            <a:ext cx="198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тетрадь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3419872" y="4149080"/>
            <a:ext cx="4680520" cy="504056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/>
              <a:t>https://</a:t>
            </a:r>
            <a:r>
              <a:rPr lang="en-US" sz="2400" b="1" dirty="0" smtClean="0"/>
              <a:t>soba4ki.livejournal.com</a:t>
            </a:r>
          </a:p>
        </p:txBody>
      </p:sp>
    </p:spTree>
    <p:extLst>
      <p:ext uri="{BB962C8B-B14F-4D97-AF65-F5344CB8AC3E}">
        <p14:creationId xmlns:p14="http://schemas.microsoft.com/office/powerpoint/2010/main" val="13510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0" t="9378" r="30333" b="17145"/>
          <a:stretch/>
        </p:blipFill>
        <p:spPr bwMode="auto">
          <a:xfrm>
            <a:off x="2389132" y="332656"/>
            <a:ext cx="6431700" cy="63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58CE58-DCEA-4493-AABA-004AA2F2818E}" type="slidenum">
              <a:rPr lang="ru-RU" altLang="ru-RU" smtClean="0"/>
              <a:pPr eaLnBrk="1" hangingPunct="1"/>
              <a:t>14</a:t>
            </a:fld>
            <a:endParaRPr lang="ru-RU" altLang="ru-RU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 rot="20142044">
            <a:off x="-17819" y="1709234"/>
            <a:ext cx="2592288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2000" kern="0" dirty="0" smtClean="0">
                <a:solidFill>
                  <a:srgbClr val="FF0000"/>
                </a:solidFill>
              </a:rPr>
              <a:t>Домашняя работа</a:t>
            </a:r>
            <a:endParaRPr lang="ru-RU" altLang="ru-RU" sz="200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40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Протоколы семейства </a:t>
            </a:r>
            <a:r>
              <a:rPr lang="en-US" altLang="ru-RU" smtClean="0"/>
              <a:t>TCP/IP</a:t>
            </a:r>
            <a:endParaRPr lang="ru-RU" altLang="ru-RU" smtClean="0"/>
          </a:p>
        </p:txBody>
      </p:sp>
      <p:sp>
        <p:nvSpPr>
          <p:cNvPr id="327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CD262-5BA4-4591-8C99-46A23D489B62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32772" name="Прямоугольник 3"/>
          <p:cNvSpPr>
            <a:spLocks noChangeArrowheads="1"/>
          </p:cNvSpPr>
          <p:nvPr/>
        </p:nvSpPr>
        <p:spPr bwMode="auto">
          <a:xfrm>
            <a:off x="390525" y="790575"/>
            <a:ext cx="8448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TCP</a:t>
            </a:r>
            <a:r>
              <a:rPr lang="ru-RU" altLang="ru-RU" sz="2400" dirty="0"/>
              <a:t> (</a:t>
            </a:r>
            <a:r>
              <a:rPr lang="en-US" altLang="ru-RU" sz="2400" i="1" dirty="0"/>
              <a:t>Transfer Control Protocol</a:t>
            </a:r>
            <a:r>
              <a:rPr lang="ru-RU" altLang="ru-RU" sz="2400" dirty="0"/>
              <a:t>)</a:t>
            </a:r>
            <a:r>
              <a:rPr lang="en-US" altLang="ru-RU" sz="2400" i="1" dirty="0"/>
              <a:t> </a:t>
            </a:r>
            <a:endParaRPr lang="ru-RU" altLang="ru-RU" sz="2400" i="1" dirty="0" smtClean="0"/>
          </a:p>
          <a:p>
            <a:pPr eaLnBrk="1" hangingPunct="1"/>
            <a:r>
              <a:rPr lang="en-US" altLang="ru-RU" sz="2400" b="1" dirty="0" smtClean="0">
                <a:solidFill>
                  <a:srgbClr val="333399"/>
                </a:solidFill>
              </a:rPr>
              <a:t>IP</a:t>
            </a:r>
            <a:r>
              <a:rPr lang="ru-RU" altLang="ru-RU" sz="2400" dirty="0" smtClean="0"/>
              <a:t> </a:t>
            </a:r>
            <a:r>
              <a:rPr lang="ru-RU" altLang="ru-RU" sz="2400" dirty="0"/>
              <a:t>(</a:t>
            </a:r>
            <a:r>
              <a:rPr lang="ru-RU" altLang="ru-RU" sz="2400" i="1" dirty="0"/>
              <a:t>I</a:t>
            </a:r>
            <a:r>
              <a:rPr lang="en-US" altLang="ru-RU" sz="2400" i="1" dirty="0" err="1"/>
              <a:t>nternet</a:t>
            </a:r>
            <a:r>
              <a:rPr lang="en-US" altLang="ru-RU" sz="2400" i="1" dirty="0"/>
              <a:t> Protocol</a:t>
            </a:r>
            <a:r>
              <a:rPr lang="ru-RU" altLang="ru-RU" sz="2400" dirty="0"/>
              <a:t>) </a:t>
            </a:r>
            <a:r>
              <a:rPr lang="en-US" altLang="ru-RU" sz="2400" dirty="0"/>
              <a:t>– </a:t>
            </a:r>
            <a:r>
              <a:rPr lang="ru-RU" altLang="ru-RU" sz="2400" dirty="0"/>
              <a:t>межсетевой протокол</a:t>
            </a:r>
          </a:p>
        </p:txBody>
      </p:sp>
      <p:sp>
        <p:nvSpPr>
          <p:cNvPr id="3277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90423" y="1884363"/>
            <a:ext cx="2813608" cy="663575"/>
            <a:chOff x="-427" y="2008"/>
            <a:chExt cx="3838" cy="418"/>
          </a:xfrm>
        </p:grpSpPr>
        <p:sp>
          <p:nvSpPr>
            <p:cNvPr id="45" name="Text Box 32"/>
            <p:cNvSpPr txBox="1">
              <a:spLocks noChangeArrowheads="1"/>
            </p:cNvSpPr>
            <p:nvPr/>
          </p:nvSpPr>
          <p:spPr bwMode="auto">
            <a:xfrm>
              <a:off x="-224" y="2072"/>
              <a:ext cx="3635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</a:t>
              </a:r>
              <a:r>
                <a:rPr lang="ru-RU" sz="2400" dirty="0" smtClean="0"/>
                <a:t>Разминка!</a:t>
              </a:r>
              <a:endParaRPr lang="ru-RU" sz="2400" dirty="0"/>
            </a:p>
          </p:txBody>
        </p:sp>
        <p:sp>
          <p:nvSpPr>
            <p:cNvPr id="32776" name="Oval 33"/>
            <p:cNvSpPr>
              <a:spLocks noChangeArrowheads="1"/>
            </p:cNvSpPr>
            <p:nvPr/>
          </p:nvSpPr>
          <p:spPr bwMode="auto">
            <a:xfrm>
              <a:off x="-427" y="2008"/>
              <a:ext cx="1080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24610" y="2758569"/>
            <a:ext cx="865968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ru-RU" altLang="ru-RU" sz="2400" b="1" dirty="0" smtClean="0">
                <a:solidFill>
                  <a:srgbClr val="333399"/>
                </a:solidFill>
              </a:rPr>
              <a:t>Для передачи данных сообщение                   на пакеты.</a:t>
            </a:r>
          </a:p>
          <a:p>
            <a:pPr lvl="0">
              <a:spcAft>
                <a:spcPts val="1200"/>
              </a:spcAft>
            </a:pPr>
            <a:r>
              <a:rPr lang="ru-RU" altLang="ru-RU" sz="2400" b="1" dirty="0" smtClean="0">
                <a:solidFill>
                  <a:srgbClr val="333399"/>
                </a:solidFill>
              </a:rPr>
              <a:t>Каждый пакет  снабжается 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5627847" y="2749133"/>
            <a:ext cx="1296144" cy="46166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635687" y="3292187"/>
            <a:ext cx="1296144" cy="46166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094921">
            <a:off x="7345043" y="201345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ЧАТ!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327" y="4293096"/>
            <a:ext cx="865968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ru-RU" altLang="ru-RU" sz="2400" b="1" dirty="0" smtClean="0">
                <a:solidFill>
                  <a:srgbClr val="333399"/>
                </a:solidFill>
              </a:rPr>
              <a:t>Для передачи данных сообщение                 на пакеты.</a:t>
            </a:r>
          </a:p>
          <a:p>
            <a:pPr lvl="0">
              <a:spcAft>
                <a:spcPts val="1200"/>
              </a:spcAft>
            </a:pPr>
            <a:r>
              <a:rPr lang="ru-RU" altLang="ru-RU" sz="2400" b="1" dirty="0" smtClean="0">
                <a:solidFill>
                  <a:srgbClr val="333399"/>
                </a:solidFill>
              </a:rPr>
              <a:t>Каждый пакет  снабжается 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436096" y="4292608"/>
            <a:ext cx="1296144" cy="46166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613848" y="4816316"/>
            <a:ext cx="1296144" cy="46166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0094921">
            <a:off x="6960730" y="519415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ЧАТ!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388641" y="3859267"/>
            <a:ext cx="3766524" cy="461665"/>
          </a:xfrm>
          <a:prstGeom prst="rect">
            <a:avLst/>
          </a:prstGeom>
          <a:solidFill>
            <a:srgbClr val="D1D1FF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dirty="0"/>
              <a:t>  </a:t>
            </a:r>
            <a:r>
              <a:rPr lang="ru-RU" sz="2400" dirty="0" smtClean="0"/>
              <a:t>Где какой протокол?!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43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Протоколы уровня приложений</a:t>
            </a:r>
          </a:p>
        </p:txBody>
      </p:sp>
      <p:sp>
        <p:nvSpPr>
          <p:cNvPr id="3481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334D00-F9B9-4E5E-A556-D8A2347AC50A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  <p:sp>
        <p:nvSpPr>
          <p:cNvPr id="34820" name="Прямоугольник 3"/>
          <p:cNvSpPr>
            <a:spLocks noChangeArrowheads="1"/>
          </p:cNvSpPr>
          <p:nvPr/>
        </p:nvSpPr>
        <p:spPr bwMode="auto">
          <a:xfrm>
            <a:off x="390525" y="790575"/>
            <a:ext cx="87534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ru-RU" sz="2400" b="1" dirty="0">
                <a:solidFill>
                  <a:srgbClr val="333399"/>
                </a:solidFill>
              </a:rPr>
              <a:t>HTTP</a:t>
            </a:r>
            <a:r>
              <a:rPr lang="ru-RU" altLang="ru-RU" sz="2400" dirty="0"/>
              <a:t> (</a:t>
            </a:r>
            <a:r>
              <a:rPr lang="en-US" altLang="ru-RU" sz="2400" i="1" dirty="0" err="1"/>
              <a:t>HyperText</a:t>
            </a:r>
            <a:r>
              <a:rPr lang="en-US" altLang="ru-RU" sz="2400" i="1" dirty="0"/>
              <a:t> Transfer Protocol</a:t>
            </a:r>
            <a:r>
              <a:rPr lang="ru-RU" altLang="ru-RU" sz="2400" dirty="0"/>
              <a:t>)</a:t>
            </a:r>
            <a:r>
              <a:rPr lang="en-US" altLang="ru-RU" sz="2400" i="1" dirty="0"/>
              <a:t> </a:t>
            </a:r>
            <a:r>
              <a:rPr lang="ru-RU" altLang="ru-RU" sz="2400" dirty="0"/>
              <a:t>– передача гипертекста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ru-RU" sz="2400" b="1" dirty="0">
                <a:solidFill>
                  <a:srgbClr val="333399"/>
                </a:solidFill>
              </a:rPr>
              <a:t>FTP</a:t>
            </a:r>
            <a:r>
              <a:rPr lang="ru-RU" altLang="ru-RU" sz="2400" dirty="0"/>
              <a:t> (</a:t>
            </a:r>
            <a:r>
              <a:rPr lang="en-US" altLang="ru-RU" sz="2400" i="1" dirty="0"/>
              <a:t>File Transfer Protocol</a:t>
            </a:r>
            <a:r>
              <a:rPr lang="ru-RU" altLang="ru-RU" sz="2400" dirty="0"/>
              <a:t>) </a:t>
            </a:r>
            <a:r>
              <a:rPr lang="en-US" altLang="ru-RU" sz="2400" dirty="0"/>
              <a:t>–</a:t>
            </a:r>
            <a:r>
              <a:rPr lang="ru-RU" altLang="ru-RU" sz="2400" dirty="0"/>
              <a:t> передача файлов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ru-RU" sz="2400" b="1" dirty="0">
                <a:solidFill>
                  <a:srgbClr val="333399"/>
                </a:solidFill>
              </a:rPr>
              <a:t>SMTP</a:t>
            </a:r>
            <a:r>
              <a:rPr lang="ru-RU" altLang="ru-RU" sz="2400" dirty="0"/>
              <a:t> (</a:t>
            </a:r>
            <a:r>
              <a:rPr lang="en-US" altLang="ru-RU" sz="2400" i="1" dirty="0"/>
              <a:t>Simple Mail Transfer Protocol</a:t>
            </a:r>
            <a:r>
              <a:rPr lang="ru-RU" altLang="ru-RU" sz="2400" dirty="0"/>
              <a:t>) </a:t>
            </a:r>
            <a:r>
              <a:rPr lang="en-US" altLang="ru-RU" sz="2400" dirty="0"/>
              <a:t>–</a:t>
            </a:r>
            <a:r>
              <a:rPr lang="ru-RU" altLang="ru-RU" sz="2400" dirty="0"/>
              <a:t> отправка эл. почты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ru-RU" sz="2400" b="1" dirty="0">
                <a:solidFill>
                  <a:srgbClr val="333399"/>
                </a:solidFill>
              </a:rPr>
              <a:t>POP3</a:t>
            </a:r>
            <a:r>
              <a:rPr lang="ru-RU" altLang="ru-RU" sz="2400" dirty="0"/>
              <a:t> (</a:t>
            </a:r>
            <a:r>
              <a:rPr lang="en-US" altLang="ru-RU" sz="2400" i="1" dirty="0"/>
              <a:t>Post Office Protocol Version 3</a:t>
            </a:r>
            <a:r>
              <a:rPr lang="ru-RU" altLang="ru-RU" sz="2400" dirty="0"/>
              <a:t>) </a:t>
            </a:r>
            <a:r>
              <a:rPr lang="en-US" altLang="ru-RU" sz="2400" dirty="0"/>
              <a:t>–</a:t>
            </a:r>
            <a:r>
              <a:rPr lang="ru-RU" altLang="ru-RU" sz="2400" dirty="0"/>
              <a:t> приём эл. почты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ru-RU" sz="2400" b="1" dirty="0">
                <a:solidFill>
                  <a:srgbClr val="333399"/>
                </a:solidFill>
              </a:rPr>
              <a:t>IMAP</a:t>
            </a:r>
            <a:r>
              <a:rPr lang="ru-RU" altLang="ru-RU" sz="2400" dirty="0"/>
              <a:t> (</a:t>
            </a:r>
            <a:r>
              <a:rPr lang="en-US" altLang="ru-RU" sz="2400" i="1" dirty="0"/>
              <a:t>Internet Message Access Protocol</a:t>
            </a:r>
            <a:r>
              <a:rPr lang="ru-RU" altLang="ru-RU" sz="2400" dirty="0"/>
              <a:t>) </a:t>
            </a:r>
            <a:r>
              <a:rPr lang="en-US" altLang="ru-RU" sz="2400" dirty="0"/>
              <a:t>–</a:t>
            </a:r>
            <a:r>
              <a:rPr lang="ru-RU" altLang="ru-RU" sz="2400" dirty="0"/>
              <a:t> приём эл. почты</a:t>
            </a:r>
          </a:p>
        </p:txBody>
      </p:sp>
    </p:spTree>
    <p:extLst>
      <p:ext uri="{BB962C8B-B14F-4D97-AF65-F5344CB8AC3E}">
        <p14:creationId xmlns:p14="http://schemas.microsoft.com/office/powerpoint/2010/main" val="27196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2660650" y="1025525"/>
            <a:ext cx="6108700" cy="1301750"/>
            <a:chOff x="2660073" y="952933"/>
            <a:chExt cx="6109854" cy="1301894"/>
          </a:xfrm>
        </p:grpSpPr>
        <p:sp>
          <p:nvSpPr>
            <p:cNvPr id="18" name="Прямоугольник 17"/>
            <p:cNvSpPr/>
            <p:nvPr/>
          </p:nvSpPr>
          <p:spPr bwMode="auto">
            <a:xfrm>
              <a:off x="6327891" y="1797576"/>
              <a:ext cx="1787863" cy="457251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2660073" y="1797576"/>
              <a:ext cx="1829145" cy="457251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AutoShape 13"/>
            <p:cNvSpPr>
              <a:spLocks noChangeArrowheads="1"/>
            </p:cNvSpPr>
            <p:nvPr/>
          </p:nvSpPr>
          <p:spPr bwMode="auto">
            <a:xfrm>
              <a:off x="6254852" y="952933"/>
              <a:ext cx="2515075" cy="616018"/>
            </a:xfrm>
            <a:prstGeom prst="wedgeRoundRectCallout">
              <a:avLst>
                <a:gd name="adj1" fmla="val -32972"/>
                <a:gd name="adj2" fmla="val 86936"/>
                <a:gd name="adj3" fmla="val 16667"/>
              </a:avLst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40161" dir="4293903" algn="ctr" rotWithShape="0">
                <a:schemeClr val="bg2">
                  <a:alpha val="50000"/>
                </a:schemeClr>
              </a:outerShdw>
            </a:effectLst>
          </p:spPr>
          <p:txBody>
            <a:bodyPr lIns="54000" rIns="18000" anchor="ctr"/>
            <a:lstStyle/>
            <a:p>
              <a:pPr algn="ctr">
                <a:defRPr/>
              </a:pPr>
              <a:r>
                <a:rPr lang="ru-RU" sz="2400" b="1" dirty="0"/>
                <a:t>октеты</a:t>
              </a:r>
              <a:r>
                <a:rPr lang="ru-RU" sz="2400" dirty="0"/>
                <a:t> (8 бит)</a:t>
              </a:r>
            </a:p>
          </p:txBody>
        </p:sp>
      </p:grpSp>
      <p:sp>
        <p:nvSpPr>
          <p:cNvPr id="36867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IP-</a:t>
            </a:r>
            <a:r>
              <a:rPr lang="ru-RU" altLang="ru-RU" smtClean="0"/>
              <a:t>адреса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4033F4-C472-43B6-8B43-B25D19983E68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65463" y="3467100"/>
            <a:ext cx="2967037" cy="52228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/>
              <a:t>19</a:t>
            </a:r>
            <a:r>
              <a:rPr lang="en-US" sz="2800" b="1" dirty="0"/>
              <a:t>2</a:t>
            </a:r>
            <a:r>
              <a:rPr lang="ru-RU" sz="2800" b="1" dirty="0"/>
              <a:t>.16</a:t>
            </a:r>
            <a:r>
              <a:rPr lang="en-US" sz="2800" b="1" dirty="0"/>
              <a:t>8</a:t>
            </a:r>
            <a:r>
              <a:rPr lang="ru-RU" sz="2800" b="1" dirty="0"/>
              <a:t>.</a:t>
            </a:r>
            <a:r>
              <a:rPr lang="en-US" sz="2800" b="1" dirty="0"/>
              <a:t>104</a:t>
            </a:r>
            <a:r>
              <a:rPr lang="ru-RU" sz="2800" b="1" dirty="0"/>
              <a:t>.115 </a:t>
            </a:r>
          </a:p>
        </p:txBody>
      </p:sp>
      <p:grpSp>
        <p:nvGrpSpPr>
          <p:cNvPr id="3" name="Группа 34"/>
          <p:cNvGrpSpPr>
            <a:grpSpLocks/>
          </p:cNvGrpSpPr>
          <p:nvPr/>
        </p:nvGrpSpPr>
        <p:grpSpPr bwMode="auto">
          <a:xfrm>
            <a:off x="2217738" y="4173538"/>
            <a:ext cx="4464050" cy="511175"/>
            <a:chOff x="2730790" y="4174117"/>
            <a:chExt cx="3436938" cy="510778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2730790" y="4174117"/>
              <a:ext cx="805456" cy="510778"/>
            </a:xfrm>
            <a:prstGeom prst="wedgeRoundRectCallout">
              <a:avLst>
                <a:gd name="adj1" fmla="val 42900"/>
                <a:gd name="adj2" fmla="val -119830"/>
                <a:gd name="adj3" fmla="val 16667"/>
              </a:avLst>
            </a:prstGeom>
            <a:solidFill>
              <a:srgbClr val="E7E7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40161" dir="4293903" algn="ctr" rotWithShape="0">
                <a:schemeClr val="bg2">
                  <a:alpha val="50000"/>
                </a:schemeClr>
              </a:outerShdw>
            </a:effectLst>
          </p:spPr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 dirty="0"/>
                <a:t>0..255</a:t>
              </a:r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3612024" y="4174117"/>
              <a:ext cx="804234" cy="510778"/>
            </a:xfrm>
            <a:prstGeom prst="wedgeRoundRectCallout">
              <a:avLst>
                <a:gd name="adj1" fmla="val 11970"/>
                <a:gd name="adj2" fmla="val -135840"/>
                <a:gd name="adj3" fmla="val 16667"/>
              </a:avLst>
            </a:prstGeom>
            <a:solidFill>
              <a:srgbClr val="E7E7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40161" dir="4293903" algn="ctr" rotWithShape="0">
                <a:schemeClr val="bg2">
                  <a:alpha val="50000"/>
                </a:schemeClr>
              </a:outerShdw>
            </a:effectLst>
          </p:spPr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/>
                <a:t>0..255</a:t>
              </a:r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>
              <a:off x="4482259" y="4174117"/>
              <a:ext cx="804234" cy="510778"/>
            </a:xfrm>
            <a:prstGeom prst="wedgeRoundRectCallout">
              <a:avLst>
                <a:gd name="adj1" fmla="val -14817"/>
                <a:gd name="adj2" fmla="val -123788"/>
                <a:gd name="adj3" fmla="val 16667"/>
              </a:avLst>
            </a:prstGeom>
            <a:solidFill>
              <a:srgbClr val="E7E7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40161" dir="4293903" algn="ctr" rotWithShape="0">
                <a:schemeClr val="bg2">
                  <a:alpha val="50000"/>
                </a:schemeClr>
              </a:outerShdw>
            </a:effectLst>
          </p:spPr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/>
                <a:t>0..255</a:t>
              </a: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5362272" y="4174117"/>
              <a:ext cx="805456" cy="510778"/>
            </a:xfrm>
            <a:prstGeom prst="wedgeRoundRectCallout">
              <a:avLst>
                <a:gd name="adj1" fmla="val -35243"/>
                <a:gd name="adj2" fmla="val -123583"/>
                <a:gd name="adj3" fmla="val 16667"/>
              </a:avLst>
            </a:prstGeom>
            <a:solidFill>
              <a:srgbClr val="E7E7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40161" dir="4293903" algn="ctr" rotWithShape="0">
                <a:schemeClr val="bg2">
                  <a:alpha val="50000"/>
                </a:schemeClr>
              </a:outerShdw>
            </a:effectLst>
          </p:spPr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 dirty="0"/>
                <a:t>0..255</a:t>
              </a:r>
            </a:p>
          </p:txBody>
        </p:sp>
      </p:grpSp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331788" y="1831975"/>
            <a:ext cx="85010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30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11000000101010000110100001110011</a:t>
            </a:r>
            <a:r>
              <a:rPr lang="ru-RU" altLang="ru-RU" sz="3000" b="1" baseline="-30000"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endParaRPr lang="ru-RU" altLang="ru-RU" sz="30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7" name="Стрелка вниз 16"/>
          <p:cNvSpPr/>
          <p:nvPr/>
        </p:nvSpPr>
        <p:spPr bwMode="auto">
          <a:xfrm>
            <a:off x="4270375" y="1444625"/>
            <a:ext cx="354013" cy="373063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4" name="Группа 28"/>
          <p:cNvGrpSpPr>
            <a:grpSpLocks/>
          </p:cNvGrpSpPr>
          <p:nvPr/>
        </p:nvGrpSpPr>
        <p:grpSpPr bwMode="auto">
          <a:xfrm>
            <a:off x="857250" y="2290763"/>
            <a:ext cx="7246938" cy="815975"/>
            <a:chOff x="857252" y="2218458"/>
            <a:chExt cx="7247660" cy="815321"/>
          </a:xfrm>
        </p:grpSpPr>
        <p:sp>
          <p:nvSpPr>
            <p:cNvPr id="36879" name="Левая фигурная скобка 19"/>
            <p:cNvSpPr>
              <a:spLocks/>
            </p:cNvSpPr>
            <p:nvPr/>
          </p:nvSpPr>
          <p:spPr bwMode="auto">
            <a:xfrm rot="-5400000">
              <a:off x="16365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880" name="Левая фигурная скобка 20"/>
            <p:cNvSpPr>
              <a:spLocks/>
            </p:cNvSpPr>
            <p:nvPr/>
          </p:nvSpPr>
          <p:spPr bwMode="auto">
            <a:xfrm rot="-5400000">
              <a:off x="3454979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881" name="Левая фигурная скобка 21"/>
            <p:cNvSpPr>
              <a:spLocks/>
            </p:cNvSpPr>
            <p:nvPr/>
          </p:nvSpPr>
          <p:spPr bwMode="auto">
            <a:xfrm rot="-5400000">
              <a:off x="52941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882" name="Левая фигурная скобка 22"/>
            <p:cNvSpPr>
              <a:spLocks/>
            </p:cNvSpPr>
            <p:nvPr/>
          </p:nvSpPr>
          <p:spPr bwMode="auto">
            <a:xfrm rot="-5400000">
              <a:off x="71229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1392293" y="2510324"/>
              <a:ext cx="785890" cy="52345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19</a:t>
              </a:r>
              <a:r>
                <a:rPr lang="en-US" sz="2800" b="1" dirty="0"/>
                <a:t>2</a:t>
              </a:r>
              <a:endParaRPr lang="ru-RU" sz="2800" b="1" dirty="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3224451" y="2510324"/>
              <a:ext cx="785890" cy="52345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16</a:t>
              </a:r>
              <a:r>
                <a:rPr lang="en-US" sz="2800" b="1" dirty="0"/>
                <a:t>8</a:t>
              </a:r>
              <a:endParaRPr lang="ru-RU" sz="2800" b="1" dirty="0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5056608" y="2510324"/>
              <a:ext cx="785890" cy="52345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104</a:t>
              </a:r>
              <a:endParaRPr lang="ru-RU" sz="2800" b="1" dirty="0"/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6888766" y="2510324"/>
              <a:ext cx="865273" cy="52345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115 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2237469" y="5216067"/>
            <a:ext cx="4803775" cy="663575"/>
            <a:chOff x="464" y="2126"/>
            <a:chExt cx="3025" cy="418"/>
          </a:xfrm>
        </p:grpSpPr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758" y="2193"/>
              <a:ext cx="2731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</a:t>
              </a:r>
              <a:r>
                <a:rPr lang="ru-RU" sz="2400" b="1" dirty="0" smtClean="0"/>
                <a:t>только для серверов!</a:t>
              </a:r>
              <a:endParaRPr lang="ru-RU" sz="2400" b="1" dirty="0"/>
            </a:p>
          </p:txBody>
        </p:sp>
        <p:sp>
          <p:nvSpPr>
            <p:cNvPr id="36878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144588" y="3468688"/>
            <a:ext cx="1905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/>
              <a:t>IP-</a:t>
            </a:r>
            <a:r>
              <a:rPr lang="ru-RU" altLang="ru-RU" sz="2800" b="1"/>
              <a:t>адрес: </a:t>
            </a:r>
          </a:p>
        </p:txBody>
      </p:sp>
    </p:spTree>
    <p:extLst>
      <p:ext uri="{BB962C8B-B14F-4D97-AF65-F5344CB8AC3E}">
        <p14:creationId xmlns:p14="http://schemas.microsoft.com/office/powerpoint/2010/main" val="30474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IP-</a:t>
            </a:r>
            <a:r>
              <a:rPr lang="ru-RU" altLang="ru-RU" smtClean="0"/>
              <a:t>адреса</a:t>
            </a: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257FA5-64C9-48B5-B096-89BECF636F3E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  <p:pic>
        <p:nvPicPr>
          <p:cNvPr id="3789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1200150"/>
            <a:ext cx="7953375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grpSp>
        <p:nvGrpSpPr>
          <p:cNvPr id="37893" name="Группа 66"/>
          <p:cNvGrpSpPr>
            <a:grpSpLocks/>
          </p:cNvGrpSpPr>
          <p:nvPr/>
        </p:nvGrpSpPr>
        <p:grpSpPr bwMode="auto">
          <a:xfrm>
            <a:off x="2235200" y="1122363"/>
            <a:ext cx="3981450" cy="911225"/>
            <a:chOff x="2909888" y="2005013"/>
            <a:chExt cx="3143250" cy="719137"/>
          </a:xfrm>
        </p:grpSpPr>
        <p:sp>
          <p:nvSpPr>
            <p:cNvPr id="37894" name="Полилиния 65"/>
            <p:cNvSpPr>
              <a:spLocks noChangeArrowheads="1"/>
            </p:cNvSpPr>
            <p:nvPr/>
          </p:nvSpPr>
          <p:spPr bwMode="auto">
            <a:xfrm>
              <a:off x="2909888" y="2005013"/>
              <a:ext cx="3143250" cy="719137"/>
            </a:xfrm>
            <a:custGeom>
              <a:avLst/>
              <a:gdLst>
                <a:gd name="T0" fmla="*/ 652462 w 3143250"/>
                <a:gd name="T1" fmla="*/ 0 h 719137"/>
                <a:gd name="T2" fmla="*/ 0 w 3143250"/>
                <a:gd name="T3" fmla="*/ 557212 h 719137"/>
                <a:gd name="T4" fmla="*/ 0 w 3143250"/>
                <a:gd name="T5" fmla="*/ 719137 h 719137"/>
                <a:gd name="T6" fmla="*/ 990600 w 3143250"/>
                <a:gd name="T7" fmla="*/ 719137 h 719137"/>
                <a:gd name="T8" fmla="*/ 3143250 w 3143250"/>
                <a:gd name="T9" fmla="*/ 519112 h 719137"/>
                <a:gd name="T10" fmla="*/ 652462 w 3143250"/>
                <a:gd name="T11" fmla="*/ 0 h 719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43250"/>
                <a:gd name="T19" fmla="*/ 0 h 719137"/>
                <a:gd name="T20" fmla="*/ 3143250 w 3143250"/>
                <a:gd name="T21" fmla="*/ 719137 h 719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43250" h="719137">
                  <a:moveTo>
                    <a:pt x="652462" y="0"/>
                  </a:moveTo>
                  <a:lnTo>
                    <a:pt x="0" y="557212"/>
                  </a:lnTo>
                  <a:lnTo>
                    <a:pt x="0" y="719137"/>
                  </a:lnTo>
                  <a:lnTo>
                    <a:pt x="990600" y="719137"/>
                  </a:lnTo>
                  <a:lnTo>
                    <a:pt x="3143250" y="519112"/>
                  </a:lnTo>
                  <a:lnTo>
                    <a:pt x="652462" y="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0000">
                    <a:alpha val="37999"/>
                  </a:srgbClr>
                </a:gs>
              </a:gsLst>
              <a:lin ang="81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Rectangle 4"/>
            <p:cNvSpPr>
              <a:spLocks noChangeArrowheads="1"/>
            </p:cNvSpPr>
            <p:nvPr/>
          </p:nvSpPr>
          <p:spPr bwMode="auto">
            <a:xfrm>
              <a:off x="3564105" y="2006265"/>
              <a:ext cx="2473993" cy="50991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dirty="0"/>
                <a:t>173.194.71.94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30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dirty="0" smtClean="0"/>
              <a:t>IP-</a:t>
            </a:r>
            <a:r>
              <a:rPr lang="ru-RU" altLang="ru-RU" dirty="0" smtClean="0"/>
              <a:t>адреса</a:t>
            </a:r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9940F7-F630-4D9A-85DF-7E0F3BEA7A9F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  <p:grpSp>
        <p:nvGrpSpPr>
          <p:cNvPr id="38916" name="Группа 34"/>
          <p:cNvGrpSpPr>
            <a:grpSpLocks/>
          </p:cNvGrpSpPr>
          <p:nvPr/>
        </p:nvGrpSpPr>
        <p:grpSpPr bwMode="auto">
          <a:xfrm>
            <a:off x="742950" y="1346200"/>
            <a:ext cx="3419475" cy="539750"/>
            <a:chOff x="609000" y="2051917"/>
            <a:chExt cx="3419058" cy="540721"/>
          </a:xfrm>
        </p:grpSpPr>
        <p:sp>
          <p:nvSpPr>
            <p:cNvPr id="38938" name="Прямоугольник 10"/>
            <p:cNvSpPr>
              <a:spLocks noChangeArrowheads="1"/>
            </p:cNvSpPr>
            <p:nvPr/>
          </p:nvSpPr>
          <p:spPr bwMode="auto">
            <a:xfrm>
              <a:off x="609000" y="2051918"/>
              <a:ext cx="1007007" cy="540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3.212</a:t>
              </a:r>
            </a:p>
          </p:txBody>
        </p:sp>
        <p:sp>
          <p:nvSpPr>
            <p:cNvPr id="38939" name="Прямоугольник 11"/>
            <p:cNvSpPr>
              <a:spLocks noChangeArrowheads="1"/>
            </p:cNvSpPr>
            <p:nvPr/>
          </p:nvSpPr>
          <p:spPr bwMode="auto">
            <a:xfrm>
              <a:off x="1748029" y="2051918"/>
              <a:ext cx="550151" cy="540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21</a:t>
              </a:r>
            </a:p>
          </p:txBody>
        </p:sp>
        <p:sp>
          <p:nvSpPr>
            <p:cNvPr id="38940" name="Прямоугольник 12"/>
            <p:cNvSpPr>
              <a:spLocks noChangeArrowheads="1"/>
            </p:cNvSpPr>
            <p:nvPr/>
          </p:nvSpPr>
          <p:spPr bwMode="auto">
            <a:xfrm>
              <a:off x="2430202" y="2051918"/>
              <a:ext cx="824265" cy="540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41" name="Прямоугольник 13"/>
            <p:cNvSpPr>
              <a:spLocks noChangeArrowheads="1"/>
            </p:cNvSpPr>
            <p:nvPr/>
          </p:nvSpPr>
          <p:spPr bwMode="auto">
            <a:xfrm>
              <a:off x="3386490" y="2051917"/>
              <a:ext cx="641568" cy="540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35"/>
          <p:cNvGrpSpPr>
            <a:grpSpLocks/>
          </p:cNvGrpSpPr>
          <p:nvPr/>
        </p:nvGrpSpPr>
        <p:grpSpPr bwMode="auto">
          <a:xfrm>
            <a:off x="742950" y="2433638"/>
            <a:ext cx="3544888" cy="539750"/>
            <a:chOff x="609000" y="2909157"/>
            <a:chExt cx="3544811" cy="539945"/>
          </a:xfrm>
        </p:grpSpPr>
        <p:sp>
          <p:nvSpPr>
            <p:cNvPr id="38934" name="Прямоугольник 14"/>
            <p:cNvSpPr>
              <a:spLocks noChangeArrowheads="1"/>
            </p:cNvSpPr>
            <p:nvPr/>
          </p:nvSpPr>
          <p:spPr bwMode="auto">
            <a:xfrm>
              <a:off x="609000" y="2909157"/>
              <a:ext cx="824265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19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35" name="Прямоугольник 16"/>
            <p:cNvSpPr>
              <a:spLocks noChangeArrowheads="1"/>
            </p:cNvSpPr>
            <p:nvPr/>
          </p:nvSpPr>
          <p:spPr bwMode="auto">
            <a:xfrm>
              <a:off x="1607220" y="2909157"/>
              <a:ext cx="641522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.50</a:t>
              </a:r>
            </a:p>
          </p:txBody>
        </p:sp>
        <p:sp>
          <p:nvSpPr>
            <p:cNvPr id="38936" name="Прямоугольник 17"/>
            <p:cNvSpPr>
              <a:spLocks noChangeArrowheads="1"/>
            </p:cNvSpPr>
            <p:nvPr/>
          </p:nvSpPr>
          <p:spPr bwMode="auto">
            <a:xfrm>
              <a:off x="2422697" y="2909157"/>
              <a:ext cx="1007007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5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.162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37" name="Прямоугольник 18"/>
            <p:cNvSpPr>
              <a:spLocks noChangeArrowheads="1"/>
            </p:cNvSpPr>
            <p:nvPr/>
          </p:nvSpPr>
          <p:spPr bwMode="auto">
            <a:xfrm>
              <a:off x="3603660" y="2909157"/>
              <a:ext cx="550151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22</a:t>
              </a:r>
            </a:p>
          </p:txBody>
        </p:sp>
      </p:grpSp>
      <p:grpSp>
        <p:nvGrpSpPr>
          <p:cNvPr id="4" name="Группа 36"/>
          <p:cNvGrpSpPr>
            <a:grpSpLocks/>
          </p:cNvGrpSpPr>
          <p:nvPr/>
        </p:nvGrpSpPr>
        <p:grpSpPr bwMode="auto">
          <a:xfrm>
            <a:off x="742950" y="3521075"/>
            <a:ext cx="3571875" cy="554038"/>
            <a:chOff x="609000" y="3734680"/>
            <a:chExt cx="3571481" cy="554990"/>
          </a:xfrm>
        </p:grpSpPr>
        <p:sp>
          <p:nvSpPr>
            <p:cNvPr id="38930" name="Прямоугольник 20"/>
            <p:cNvSpPr>
              <a:spLocks noChangeArrowheads="1"/>
            </p:cNvSpPr>
            <p:nvPr/>
          </p:nvSpPr>
          <p:spPr bwMode="auto">
            <a:xfrm>
              <a:off x="609000" y="3734680"/>
              <a:ext cx="824265" cy="540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13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31" name="Прямоугольник 21"/>
            <p:cNvSpPr>
              <a:spLocks noChangeArrowheads="1"/>
            </p:cNvSpPr>
            <p:nvPr/>
          </p:nvSpPr>
          <p:spPr bwMode="auto">
            <a:xfrm>
              <a:off x="1616110" y="3749233"/>
              <a:ext cx="641522" cy="540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.29</a:t>
              </a:r>
            </a:p>
          </p:txBody>
        </p:sp>
        <p:sp>
          <p:nvSpPr>
            <p:cNvPr id="38932" name="Прямоугольник 22"/>
            <p:cNvSpPr>
              <a:spLocks noChangeArrowheads="1"/>
            </p:cNvSpPr>
            <p:nvPr/>
          </p:nvSpPr>
          <p:spPr bwMode="auto">
            <a:xfrm>
              <a:off x="2440477" y="3749235"/>
              <a:ext cx="1007007" cy="540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1.109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33" name="Прямоугольник 23"/>
            <p:cNvSpPr>
              <a:spLocks noChangeArrowheads="1"/>
            </p:cNvSpPr>
            <p:nvPr/>
          </p:nvSpPr>
          <p:spPr bwMode="auto">
            <a:xfrm>
              <a:off x="3630330" y="3749235"/>
              <a:ext cx="550151" cy="540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19</a:t>
              </a:r>
            </a:p>
          </p:txBody>
        </p:sp>
      </p:grpSp>
      <p:grpSp>
        <p:nvGrpSpPr>
          <p:cNvPr id="5" name="Группа 37"/>
          <p:cNvGrpSpPr>
            <a:grpSpLocks/>
          </p:cNvGrpSpPr>
          <p:nvPr/>
        </p:nvGrpSpPr>
        <p:grpSpPr bwMode="auto">
          <a:xfrm>
            <a:off x="742950" y="4622800"/>
            <a:ext cx="3509963" cy="539750"/>
            <a:chOff x="609000" y="4569071"/>
            <a:chExt cx="3510315" cy="538980"/>
          </a:xfrm>
        </p:grpSpPr>
        <p:sp>
          <p:nvSpPr>
            <p:cNvPr id="38926" name="Прямоугольник 25"/>
            <p:cNvSpPr>
              <a:spLocks noChangeArrowheads="1"/>
            </p:cNvSpPr>
            <p:nvPr/>
          </p:nvSpPr>
          <p:spPr bwMode="auto">
            <a:xfrm>
              <a:off x="609000" y="4569071"/>
              <a:ext cx="1007007" cy="538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222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27" name="Прямоугольник 26"/>
            <p:cNvSpPr>
              <a:spLocks noChangeArrowheads="1"/>
            </p:cNvSpPr>
            <p:nvPr/>
          </p:nvSpPr>
          <p:spPr bwMode="auto">
            <a:xfrm>
              <a:off x="1786290" y="4569071"/>
              <a:ext cx="641522" cy="538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.3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28" name="Прямоугольник 27"/>
            <p:cNvSpPr>
              <a:spLocks noChangeArrowheads="1"/>
            </p:cNvSpPr>
            <p:nvPr/>
          </p:nvSpPr>
          <p:spPr bwMode="auto">
            <a:xfrm>
              <a:off x="2597820" y="4569071"/>
              <a:ext cx="550151" cy="538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22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29" name="Прямоугольник 28"/>
            <p:cNvSpPr>
              <a:spLocks noChangeArrowheads="1"/>
            </p:cNvSpPr>
            <p:nvPr/>
          </p:nvSpPr>
          <p:spPr bwMode="auto">
            <a:xfrm>
              <a:off x="3295050" y="4569071"/>
              <a:ext cx="824265" cy="538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2.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22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8"/>
          <p:cNvGrpSpPr>
            <a:grpSpLocks/>
          </p:cNvGrpSpPr>
          <p:nvPr/>
        </p:nvGrpSpPr>
        <p:grpSpPr bwMode="auto">
          <a:xfrm>
            <a:off x="742950" y="5708650"/>
            <a:ext cx="3465513" cy="541338"/>
            <a:chOff x="609000" y="5403489"/>
            <a:chExt cx="3464663" cy="539945"/>
          </a:xfrm>
        </p:grpSpPr>
        <p:sp>
          <p:nvSpPr>
            <p:cNvPr id="38922" name="Прямоугольник 30"/>
            <p:cNvSpPr>
              <a:spLocks noChangeArrowheads="1"/>
            </p:cNvSpPr>
            <p:nvPr/>
          </p:nvSpPr>
          <p:spPr bwMode="auto">
            <a:xfrm>
              <a:off x="609000" y="5403489"/>
              <a:ext cx="824265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177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23" name="Прямоугольник 31"/>
            <p:cNvSpPr>
              <a:spLocks noChangeArrowheads="1"/>
            </p:cNvSpPr>
            <p:nvPr/>
          </p:nvSpPr>
          <p:spPr bwMode="auto">
            <a:xfrm>
              <a:off x="1591980" y="5403489"/>
              <a:ext cx="824265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9.56</a:t>
              </a:r>
            </a:p>
          </p:txBody>
        </p:sp>
        <p:sp>
          <p:nvSpPr>
            <p:cNvPr id="38924" name="Прямоугольник 32"/>
            <p:cNvSpPr>
              <a:spLocks noChangeArrowheads="1"/>
            </p:cNvSpPr>
            <p:nvPr/>
          </p:nvSpPr>
          <p:spPr bwMode="auto">
            <a:xfrm>
              <a:off x="2552100" y="5403489"/>
              <a:ext cx="641522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20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25" name="Прямоугольник 33"/>
            <p:cNvSpPr>
              <a:spLocks noChangeArrowheads="1"/>
            </p:cNvSpPr>
            <p:nvPr/>
          </p:nvSpPr>
          <p:spPr bwMode="auto">
            <a:xfrm>
              <a:off x="3340770" y="5403489"/>
              <a:ext cx="732893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15000"/>
                </a:lnSpc>
              </a:pPr>
              <a:r>
                <a:rPr lang="ru-RU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alt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20</a:t>
              </a:r>
              <a:endParaRPr lang="ru-RU" alt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38921" name="Прямоугольник 7"/>
          <p:cNvSpPr>
            <a:spLocks noChangeArrowheads="1"/>
          </p:cNvSpPr>
          <p:nvPr/>
        </p:nvSpPr>
        <p:spPr bwMode="auto">
          <a:xfrm>
            <a:off x="411163" y="838200"/>
            <a:ext cx="8424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Восстановите </a:t>
            </a:r>
            <a:r>
              <a:rPr lang="en-US" altLang="ru-RU" sz="2400"/>
              <a:t>IP-</a:t>
            </a:r>
            <a:r>
              <a:rPr lang="ru-RU" altLang="ru-RU" sz="2400"/>
              <a:t>адрес компьютера</a:t>
            </a:r>
            <a:r>
              <a:rPr lang="en-US" altLang="ru-RU" sz="2400"/>
              <a:t> </a:t>
            </a:r>
            <a:r>
              <a:rPr lang="ru-RU" altLang="ru-RU" sz="2400"/>
              <a:t>по фрагментам:</a:t>
            </a:r>
          </a:p>
        </p:txBody>
      </p:sp>
      <p:sp>
        <p:nvSpPr>
          <p:cNvPr id="30" name="TextBox 29"/>
          <p:cNvSpPr txBox="1"/>
          <p:nvPr/>
        </p:nvSpPr>
        <p:spPr>
          <a:xfrm rot="20094921">
            <a:off x="5538411" y="2742555"/>
            <a:ext cx="2959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ТЕТРАДЬ!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Проблема </a:t>
            </a:r>
            <a:r>
              <a:rPr lang="en-US" altLang="ru-RU" smtClean="0"/>
              <a:t> </a:t>
            </a:r>
            <a:r>
              <a:rPr lang="ru-RU" altLang="ru-RU" smtClean="0"/>
              <a:t>с </a:t>
            </a:r>
            <a:r>
              <a:rPr lang="en-US" altLang="ru-RU" smtClean="0"/>
              <a:t>IP-</a:t>
            </a:r>
            <a:r>
              <a:rPr lang="ru-RU" altLang="ru-RU" smtClean="0"/>
              <a:t>адресами</a:t>
            </a:r>
          </a:p>
        </p:txBody>
      </p:sp>
      <p:sp>
        <p:nvSpPr>
          <p:cNvPr id="471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0A3525-ECAF-481A-9AD5-2E1E80315B07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  <p:sp>
        <p:nvSpPr>
          <p:cNvPr id="47108" name="Прямоугольник 7"/>
          <p:cNvSpPr>
            <a:spLocks noChangeArrowheads="1"/>
          </p:cNvSpPr>
          <p:nvPr/>
        </p:nvSpPr>
        <p:spPr bwMode="auto">
          <a:xfrm>
            <a:off x="369888" y="825500"/>
            <a:ext cx="776922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/>
              <a:t>IP</a:t>
            </a:r>
            <a:r>
              <a:rPr lang="ru-RU" altLang="ru-RU" sz="2800"/>
              <a:t>-адрес</a:t>
            </a:r>
            <a:r>
              <a:rPr lang="en-US" altLang="ru-RU" sz="2800"/>
              <a:t>: </a:t>
            </a:r>
            <a:r>
              <a:rPr lang="ru-RU" altLang="ru-RU" sz="2800"/>
              <a:t>32 бита (4-байта)</a:t>
            </a:r>
          </a:p>
        </p:txBody>
      </p:sp>
      <p:grpSp>
        <p:nvGrpSpPr>
          <p:cNvPr id="47109" name="Group 55"/>
          <p:cNvGrpSpPr>
            <a:grpSpLocks/>
          </p:cNvGrpSpPr>
          <p:nvPr/>
        </p:nvGrpSpPr>
        <p:grpSpPr bwMode="auto">
          <a:xfrm>
            <a:off x="179512" y="1565275"/>
            <a:ext cx="4273550" cy="663575"/>
            <a:chOff x="433" y="3902"/>
            <a:chExt cx="2692" cy="418"/>
          </a:xfrm>
        </p:grpSpPr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398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Сколько всего адресов?</a:t>
              </a:r>
              <a:endParaRPr lang="ru-RU" sz="2400" dirty="0">
                <a:solidFill>
                  <a:srgbClr val="333399"/>
                </a:solidFill>
              </a:endParaRPr>
            </a:p>
          </p:txBody>
        </p:sp>
        <p:sp>
          <p:nvSpPr>
            <p:cNvPr id="47119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8" name="Скругленная прямоугольная выноска 7"/>
          <p:cNvSpPr/>
          <p:nvPr/>
        </p:nvSpPr>
        <p:spPr bwMode="auto">
          <a:xfrm>
            <a:off x="4873625" y="1281113"/>
            <a:ext cx="4124325" cy="615950"/>
          </a:xfrm>
          <a:prstGeom prst="wedgeRoundRectCallout">
            <a:avLst>
              <a:gd name="adj1" fmla="val -57138"/>
              <a:gd name="adj2" fmla="val 24539"/>
              <a:gd name="adj3" fmla="val 16667"/>
            </a:avLst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333399"/>
                </a:solidFill>
                <a:latin typeface="+mn-lt"/>
              </a:rPr>
              <a:t>2</a:t>
            </a:r>
            <a:r>
              <a:rPr lang="ru-RU" sz="3200" b="1" baseline="30000" dirty="0">
                <a:solidFill>
                  <a:srgbClr val="333399"/>
                </a:solidFill>
                <a:latin typeface="+mn-lt"/>
              </a:rPr>
              <a:t>32 </a:t>
            </a:r>
            <a:r>
              <a:rPr lang="ru-RU" sz="3200" b="1" dirty="0">
                <a:solidFill>
                  <a:srgbClr val="333399"/>
                </a:solidFill>
                <a:latin typeface="Arial" pitchFamily="34" charset="0"/>
              </a:rPr>
              <a:t>= </a:t>
            </a:r>
            <a:r>
              <a:rPr lang="ru-RU" sz="3200" b="1" dirty="0">
                <a:solidFill>
                  <a:srgbClr val="333399"/>
                </a:solidFill>
                <a:latin typeface="Arial" pitchFamily="34" charset="0"/>
              </a:rPr>
              <a:t>4 294 967 296</a:t>
            </a:r>
            <a:r>
              <a:rPr lang="ru-RU" sz="3200" b="1" baseline="30000" dirty="0">
                <a:solidFill>
                  <a:srgbClr val="333399"/>
                </a:solidFill>
                <a:latin typeface="+mn-lt"/>
              </a:rPr>
              <a:t> </a:t>
            </a:r>
            <a:endParaRPr lang="ru-RU" sz="32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701675" y="2579574"/>
            <a:ext cx="776922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ru-RU" sz="2800" dirty="0"/>
              <a:t> </a:t>
            </a:r>
            <a:r>
              <a:rPr lang="ru-RU" altLang="ru-RU" sz="2800" dirty="0"/>
              <a:t>увеличить размер адреса</a:t>
            </a:r>
          </a:p>
          <a:p>
            <a:pPr eaLnBrk="1" hangingPunct="1">
              <a:buFont typeface="Arial" charset="0"/>
              <a:buChar char="•"/>
            </a:pPr>
            <a:endParaRPr lang="ru-RU" altLang="ru-RU" sz="2800" dirty="0"/>
          </a:p>
        </p:txBody>
      </p:sp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5796136" y="3121819"/>
            <a:ext cx="2600325" cy="736600"/>
            <a:chOff x="3132282" y="2728118"/>
            <a:chExt cx="2600325" cy="735625"/>
          </a:xfrm>
        </p:grpSpPr>
        <p:grpSp>
          <p:nvGrpSpPr>
            <p:cNvPr id="47114" name="Group 55"/>
            <p:cNvGrpSpPr>
              <a:grpSpLocks/>
            </p:cNvGrpSpPr>
            <p:nvPr/>
          </p:nvGrpSpPr>
          <p:grpSpPr bwMode="auto">
            <a:xfrm>
              <a:off x="3132282" y="2728118"/>
              <a:ext cx="2600325" cy="663575"/>
              <a:chOff x="433" y="3902"/>
              <a:chExt cx="1638" cy="418"/>
            </a:xfrm>
          </p:grpSpPr>
          <p:sp>
            <p:nvSpPr>
              <p:cNvPr id="12" name="Text Box 56"/>
              <p:cNvSpPr txBox="1">
                <a:spLocks noChangeArrowheads="1"/>
              </p:cNvSpPr>
              <p:nvPr/>
            </p:nvSpPr>
            <p:spPr bwMode="auto">
              <a:xfrm>
                <a:off x="727" y="3969"/>
                <a:ext cx="1344" cy="292"/>
              </a:xfrm>
              <a:prstGeom prst="rect">
                <a:avLst/>
              </a:prstGeom>
              <a:solidFill>
                <a:srgbClr val="D1D1FF"/>
              </a:solidFill>
              <a:ln w="12700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ru-RU" sz="2400" dirty="0">
                    <a:solidFill>
                      <a:srgbClr val="000000"/>
                    </a:solidFill>
                  </a:rPr>
                  <a:t>  </a:t>
                </a:r>
                <a:r>
                  <a:rPr lang="en-US" sz="2400" b="1" dirty="0" smtClean="0">
                    <a:solidFill>
                      <a:srgbClr val="000000"/>
                    </a:solidFill>
                  </a:rPr>
                  <a:t>IP </a:t>
                </a:r>
                <a:r>
                  <a:rPr lang="ru-RU" sz="2400" b="1" dirty="0" smtClean="0">
                    <a:solidFill>
                      <a:srgbClr val="000000"/>
                    </a:solidFill>
                  </a:rPr>
                  <a:t>–  6 байт!</a:t>
                </a:r>
                <a:endParaRPr lang="ru-RU" sz="2400" b="1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47117" name="Oval 57"/>
              <p:cNvSpPr>
                <a:spLocks noChangeArrowheads="1"/>
              </p:cNvSpPr>
              <p:nvPr/>
            </p:nvSpPr>
            <p:spPr bwMode="auto">
              <a:xfrm>
                <a:off x="433" y="3902"/>
                <a:ext cx="409" cy="418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ru-RU" altLang="ru-RU" sz="4400">
                    <a:solidFill>
                      <a:srgbClr val="FFFFFF"/>
                    </a:solidFill>
                    <a:latin typeface="Arial Black" pitchFamily="34" charset="0"/>
                  </a:rPr>
                  <a:t>!</a:t>
                </a:r>
              </a:p>
            </p:txBody>
          </p:sp>
        </p:grpSp>
        <p:sp>
          <p:nvSpPr>
            <p:cNvPr id="14" name="Равнобедренный треугольник 13"/>
            <p:cNvSpPr/>
            <p:nvPr/>
          </p:nvSpPr>
          <p:spPr bwMode="auto">
            <a:xfrm flipV="1">
              <a:off x="4291157" y="3283008"/>
              <a:ext cx="166687" cy="180735"/>
            </a:xfrm>
            <a:prstGeom prst="triangle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>
                <a:solidFill>
                  <a:srgbClr val="000000"/>
                </a:solidFill>
              </a:endParaRP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828800" y="4053681"/>
            <a:ext cx="7781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800" b="1">
                <a:solidFill>
                  <a:srgbClr val="FF0000"/>
                </a:solidFill>
                <a:latin typeface="Arial Unicode MS" pitchFamily="34" charset="-128"/>
              </a:rPr>
              <a:t>2001</a:t>
            </a:r>
            <a:r>
              <a:rPr lang="ru-RU" altLang="ru-RU" sz="2800" b="1">
                <a:latin typeface="Arial Unicode MS" pitchFamily="34" charset="-128"/>
              </a:rPr>
              <a:t>:</a:t>
            </a:r>
            <a:r>
              <a:rPr lang="ru-RU" altLang="ru-RU" sz="2800" b="1">
                <a:solidFill>
                  <a:srgbClr val="FF0000"/>
                </a:solidFill>
                <a:latin typeface="Arial Unicode MS" pitchFamily="34" charset="-128"/>
              </a:rPr>
              <a:t>0DB8</a:t>
            </a:r>
            <a:r>
              <a:rPr lang="ru-RU" altLang="ru-RU" sz="2800" b="1">
                <a:latin typeface="Arial Unicode MS" pitchFamily="34" charset="-128"/>
              </a:rPr>
              <a:t>:</a:t>
            </a:r>
            <a:r>
              <a:rPr lang="ru-RU" altLang="ru-RU" sz="2800" b="1">
                <a:solidFill>
                  <a:srgbClr val="FF0000"/>
                </a:solidFill>
                <a:latin typeface="Arial Unicode MS" pitchFamily="34" charset="-128"/>
              </a:rPr>
              <a:t>11A3</a:t>
            </a:r>
            <a:r>
              <a:rPr lang="ru-RU" altLang="ru-RU" sz="2800" b="1">
                <a:latin typeface="Arial Unicode MS" pitchFamily="34" charset="-128"/>
              </a:rPr>
              <a:t>:</a:t>
            </a:r>
            <a:r>
              <a:rPr lang="ru-RU" altLang="ru-RU" sz="2800" b="1">
                <a:solidFill>
                  <a:srgbClr val="008000"/>
                </a:solidFill>
                <a:latin typeface="Arial Unicode MS" pitchFamily="34" charset="-128"/>
              </a:rPr>
              <a:t>09D7</a:t>
            </a:r>
            <a:r>
              <a:rPr lang="ru-RU" altLang="ru-RU" sz="2800" b="1">
                <a:solidFill>
                  <a:srgbClr val="333399"/>
                </a:solidFill>
                <a:latin typeface="Arial Unicode MS" pitchFamily="34" charset="-128"/>
              </a:rPr>
              <a:t>:1F34</a:t>
            </a:r>
            <a:r>
              <a:rPr lang="ru-RU" altLang="ru-RU" sz="2800" b="1">
                <a:latin typeface="Arial Unicode MS" pitchFamily="34" charset="-128"/>
              </a:rPr>
              <a:t>:</a:t>
            </a:r>
            <a:r>
              <a:rPr lang="ru-RU" altLang="ru-RU" sz="2800" b="1">
                <a:solidFill>
                  <a:srgbClr val="333399"/>
                </a:solidFill>
                <a:latin typeface="Arial Unicode MS" pitchFamily="34" charset="-128"/>
              </a:rPr>
              <a:t>8A2E</a:t>
            </a:r>
            <a:r>
              <a:rPr lang="ru-RU" altLang="ru-RU" sz="2800" b="1">
                <a:latin typeface="Arial Unicode MS" pitchFamily="34" charset="-128"/>
              </a:rPr>
              <a:t>:</a:t>
            </a:r>
            <a:r>
              <a:rPr lang="ru-RU" altLang="ru-RU" sz="2800" b="1">
                <a:solidFill>
                  <a:srgbClr val="333399"/>
                </a:solidFill>
                <a:latin typeface="Arial Unicode MS" pitchFamily="34" charset="-128"/>
              </a:rPr>
              <a:t>07A0</a:t>
            </a:r>
            <a:r>
              <a:rPr lang="ru-RU" altLang="ru-RU" sz="2800" b="1">
                <a:latin typeface="Arial Unicode MS" pitchFamily="34" charset="-128"/>
              </a:rPr>
              <a:t>:</a:t>
            </a:r>
            <a:r>
              <a:rPr lang="ru-RU" altLang="ru-RU" sz="2800" b="1">
                <a:solidFill>
                  <a:srgbClr val="333399"/>
                </a:solidFill>
                <a:latin typeface="Arial Unicode MS" pitchFamily="34" charset="-128"/>
              </a:rPr>
              <a:t>765D</a:t>
            </a:r>
            <a:r>
              <a:rPr lang="ru-RU" altLang="ru-RU" sz="2800" b="1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897062" y="4077494"/>
            <a:ext cx="2859088" cy="490537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801812" y="4872831"/>
            <a:ext cx="2555875" cy="1009650"/>
          </a:xfrm>
          <a:prstGeom prst="wedgeRoundRectCallout">
            <a:avLst>
              <a:gd name="adj1" fmla="val 23010"/>
              <a:gd name="adj2" fmla="val -8034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</a:rPr>
              <a:t>код провайдера (</a:t>
            </a:r>
            <a:r>
              <a:rPr lang="ru-RU" sz="2400" b="1" dirty="0">
                <a:solidFill>
                  <a:srgbClr val="333399"/>
                </a:solidFill>
                <a:latin typeface="+mn-lt"/>
              </a:rPr>
              <a:t>глобальный префикс</a:t>
            </a:r>
            <a:r>
              <a:rPr lang="ru-RU" sz="2400" dirty="0">
                <a:latin typeface="+mn-lt"/>
              </a:rPr>
              <a:t>)</a:t>
            </a:r>
            <a:endParaRPr lang="ru-RU" sz="2800" dirty="0">
              <a:latin typeface="+mn-lt"/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 bwMode="auto">
          <a:xfrm>
            <a:off x="3448175" y="4872831"/>
            <a:ext cx="1592262" cy="766763"/>
          </a:xfrm>
          <a:prstGeom prst="wedgeRoundRectCallout">
            <a:avLst>
              <a:gd name="adj1" fmla="val -9313"/>
              <a:gd name="adj2" fmla="val -88141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</a:rPr>
              <a:t>адрес подсети</a:t>
            </a:r>
            <a:endParaRPr lang="ru-RU" sz="2800" dirty="0">
              <a:latin typeface="+mn-lt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 bwMode="auto">
          <a:xfrm>
            <a:off x="5100762" y="4872831"/>
            <a:ext cx="3335338" cy="766763"/>
          </a:xfrm>
          <a:prstGeom prst="wedgeRoundRectCallout">
            <a:avLst>
              <a:gd name="adj1" fmla="val -9313"/>
              <a:gd name="adj2" fmla="val -88141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</a:rPr>
              <a:t>номер узла в сети</a:t>
            </a:r>
            <a:endParaRPr lang="ru-RU" sz="28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506321"/>
            <a:ext cx="923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>
                <a:solidFill>
                  <a:srgbClr val="333399"/>
                </a:solidFill>
                <a:latin typeface="Arial" charset="0"/>
              </a:rPr>
              <a:t>IPv6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1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«Серые» адреса</a:t>
            </a:r>
          </a:p>
        </p:txBody>
      </p:sp>
      <p:sp>
        <p:nvSpPr>
          <p:cNvPr id="491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BDEF9F-7C80-493D-996B-CC78D501CCB8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  <p:sp>
        <p:nvSpPr>
          <p:cNvPr id="126977" name="Rectangle 1"/>
          <p:cNvSpPr>
            <a:spLocks noChangeArrowheads="1"/>
          </p:cNvSpPr>
          <p:nvPr/>
        </p:nvSpPr>
        <p:spPr bwMode="auto">
          <a:xfrm>
            <a:off x="496888" y="1312863"/>
            <a:ext cx="8647112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ru-RU" altLang="ru-RU" sz="2800" b="1" dirty="0">
                <a:solidFill>
                  <a:srgbClr val="333399"/>
                </a:solidFill>
                <a:ea typeface="Calibri" pitchFamily="34" charset="0"/>
                <a:cs typeface="Courier New" pitchFamily="49" charset="0"/>
              </a:rPr>
              <a:t>192.168.0.0 – 192.168.255.255</a:t>
            </a:r>
            <a:r>
              <a:rPr lang="ru-RU" altLang="ru-RU" sz="2800" b="1" dirty="0">
                <a:ea typeface="Calibri" pitchFamily="34" charset="0"/>
                <a:cs typeface="Courier New" pitchFamily="49" charset="0"/>
              </a:rPr>
              <a:t>	</a:t>
            </a:r>
            <a:r>
              <a:rPr lang="ru-RU" altLang="ru-RU" sz="2800" dirty="0">
                <a:ea typeface="Calibri" pitchFamily="34" charset="0"/>
                <a:cs typeface="Courier New" pitchFamily="49" charset="0"/>
              </a:rPr>
              <a:t>(192.168.0.0/16)</a:t>
            </a:r>
            <a:r>
              <a:rPr lang="ru-RU" altLang="ru-RU" sz="2800" b="1" dirty="0">
                <a:ea typeface="Calibri" pitchFamily="34" charset="0"/>
                <a:cs typeface="Courier New" pitchFamily="49" charset="0"/>
              </a:rPr>
              <a:t>	 </a:t>
            </a:r>
            <a:endParaRPr lang="ru-RU" altLang="ru-RU" sz="2800" dirty="0">
              <a:ea typeface="Calibri" pitchFamily="34" charset="0"/>
              <a:cs typeface="Courier New" pitchFamily="49" charset="0"/>
            </a:endParaRPr>
          </a:p>
          <a:p>
            <a:pPr>
              <a:spcAft>
                <a:spcPts val="1200"/>
              </a:spcAft>
            </a:pPr>
            <a:r>
              <a:rPr lang="ru-RU" altLang="ru-RU" sz="2800" b="1" dirty="0">
                <a:solidFill>
                  <a:srgbClr val="333399"/>
                </a:solidFill>
                <a:ea typeface="Calibri" pitchFamily="34" charset="0"/>
                <a:cs typeface="Courier New" pitchFamily="49" charset="0"/>
              </a:rPr>
              <a:t>172.16.0.0 – 172.31.255.255</a:t>
            </a:r>
            <a:r>
              <a:rPr lang="ru-RU" altLang="ru-RU" sz="2800" b="1" dirty="0">
                <a:ea typeface="Calibri" pitchFamily="34" charset="0"/>
                <a:cs typeface="Courier New" pitchFamily="49" charset="0"/>
              </a:rPr>
              <a:t>		</a:t>
            </a:r>
            <a:r>
              <a:rPr lang="ru-RU" altLang="ru-RU" sz="2800" dirty="0">
                <a:ea typeface="Calibri" pitchFamily="34" charset="0"/>
                <a:cs typeface="Courier New" pitchFamily="49" charset="0"/>
              </a:rPr>
              <a:t>(172.16.0.0/12) </a:t>
            </a:r>
            <a:r>
              <a:rPr lang="ru-RU" altLang="ru-RU" sz="2800" b="1" dirty="0">
                <a:ea typeface="Calibri" pitchFamily="34" charset="0"/>
                <a:cs typeface="Courier New" pitchFamily="49" charset="0"/>
              </a:rPr>
              <a:t>	</a:t>
            </a:r>
            <a:endParaRPr lang="ru-RU" altLang="ru-RU" sz="2800" dirty="0">
              <a:ea typeface="Calibri" pitchFamily="34" charset="0"/>
              <a:cs typeface="Courier New" pitchFamily="49" charset="0"/>
            </a:endParaRPr>
          </a:p>
          <a:p>
            <a:pPr>
              <a:spcAft>
                <a:spcPts val="1200"/>
              </a:spcAft>
            </a:pPr>
            <a:r>
              <a:rPr lang="ru-RU" altLang="ru-RU" sz="2800" b="1" dirty="0">
                <a:solidFill>
                  <a:srgbClr val="333399"/>
                </a:solidFill>
                <a:ea typeface="Calibri" pitchFamily="34" charset="0"/>
                <a:cs typeface="Courier New" pitchFamily="49" charset="0"/>
              </a:rPr>
              <a:t>10.0.0.0 – 10.255.255.255</a:t>
            </a:r>
            <a:r>
              <a:rPr lang="ru-RU" altLang="ru-RU" sz="2800" b="1" dirty="0">
                <a:ea typeface="Calibri" pitchFamily="34" charset="0"/>
                <a:cs typeface="Courier New" pitchFamily="49" charset="0"/>
              </a:rPr>
              <a:t>		</a:t>
            </a:r>
            <a:r>
              <a:rPr lang="ru-RU" altLang="ru-RU" sz="2800" dirty="0">
                <a:ea typeface="Calibri" pitchFamily="34" charset="0"/>
                <a:cs typeface="Courier New" pitchFamily="49" charset="0"/>
              </a:rPr>
              <a:t>(10.0.0.0/8)</a:t>
            </a:r>
          </a:p>
        </p:txBody>
      </p:sp>
      <p:sp>
        <p:nvSpPr>
          <p:cNvPr id="49157" name="Прямоугольник 7"/>
          <p:cNvSpPr>
            <a:spLocks noChangeArrowheads="1"/>
          </p:cNvSpPr>
          <p:nvPr/>
        </p:nvSpPr>
        <p:spPr bwMode="auto">
          <a:xfrm>
            <a:off x="411163" y="795338"/>
            <a:ext cx="8732837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/>
              <a:t>Только для локальных сетей:</a:t>
            </a:r>
          </a:p>
        </p:txBody>
      </p:sp>
      <p:sp>
        <p:nvSpPr>
          <p:cNvPr id="49158" name="Прямоугольник 7"/>
          <p:cNvSpPr>
            <a:spLocks noChangeArrowheads="1"/>
          </p:cNvSpPr>
          <p:nvPr/>
        </p:nvSpPr>
        <p:spPr bwMode="auto">
          <a:xfrm>
            <a:off x="411163" y="3100388"/>
            <a:ext cx="8732837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dirty="0"/>
              <a:t>Обращение к своему компьютеру: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6888" y="3629025"/>
            <a:ext cx="8647112" cy="5222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spcAft>
                <a:spcPts val="1200"/>
              </a:spcAft>
              <a:defRPr/>
            </a:pPr>
            <a:r>
              <a:rPr lang="ru-RU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1</a:t>
            </a:r>
            <a:r>
              <a:rPr lang="en-US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27</a:t>
            </a:r>
            <a:r>
              <a:rPr lang="ru-RU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.</a:t>
            </a:r>
            <a:r>
              <a:rPr lang="en-US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0</a:t>
            </a:r>
            <a:r>
              <a:rPr lang="ru-RU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.0.0 </a:t>
            </a:r>
            <a:r>
              <a:rPr lang="ru-RU" sz="2800" b="1" dirty="0">
                <a:solidFill>
                  <a:srgbClr val="333399"/>
                </a:solidFill>
                <a:ea typeface="Calibri" pitchFamily="34" charset="0"/>
                <a:cs typeface="Courier New" pitchFamily="49" charset="0"/>
              </a:rPr>
              <a:t>– </a:t>
            </a:r>
            <a:r>
              <a:rPr lang="ru-RU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1</a:t>
            </a:r>
            <a:r>
              <a:rPr lang="en-US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27</a:t>
            </a:r>
            <a:r>
              <a:rPr lang="ru-RU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.</a:t>
            </a:r>
            <a:r>
              <a:rPr lang="en-US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255</a:t>
            </a:r>
            <a:r>
              <a:rPr lang="ru-RU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.255.255</a:t>
            </a:r>
            <a:r>
              <a:rPr lang="en-US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	</a:t>
            </a:r>
            <a:r>
              <a:rPr lang="ru-RU" sz="2800" b="1" dirty="0">
                <a:latin typeface="+mn-lt"/>
                <a:ea typeface="Calibri" pitchFamily="34" charset="0"/>
                <a:cs typeface="Courier New" pitchFamily="49" charset="0"/>
              </a:rPr>
              <a:t>	</a:t>
            </a:r>
            <a:r>
              <a:rPr lang="ru-RU" sz="2800" dirty="0">
                <a:latin typeface="+mn-lt"/>
                <a:ea typeface="Calibri" pitchFamily="34" charset="0"/>
                <a:cs typeface="Courier New" pitchFamily="49" charset="0"/>
              </a:rPr>
              <a:t>(1</a:t>
            </a:r>
            <a:r>
              <a:rPr lang="en-US" sz="2800" dirty="0">
                <a:latin typeface="+mn-lt"/>
                <a:ea typeface="Calibri" pitchFamily="34" charset="0"/>
                <a:cs typeface="Courier New" pitchFamily="49" charset="0"/>
              </a:rPr>
              <a:t>27</a:t>
            </a:r>
            <a:r>
              <a:rPr lang="ru-RU" sz="2800" dirty="0">
                <a:latin typeface="+mn-lt"/>
                <a:ea typeface="Calibri" pitchFamily="34" charset="0"/>
                <a:cs typeface="Courier New" pitchFamily="49" charset="0"/>
              </a:rPr>
              <a:t>.</a:t>
            </a:r>
            <a:r>
              <a:rPr lang="en-US" sz="2800" dirty="0">
                <a:latin typeface="+mn-lt"/>
                <a:ea typeface="Calibri" pitchFamily="34" charset="0"/>
                <a:cs typeface="Courier New" pitchFamily="49" charset="0"/>
              </a:rPr>
              <a:t>0</a:t>
            </a:r>
            <a:r>
              <a:rPr lang="ru-RU" sz="2800" dirty="0">
                <a:latin typeface="+mn-lt"/>
                <a:ea typeface="Calibri" pitchFamily="34" charset="0"/>
                <a:cs typeface="Courier New" pitchFamily="49" charset="0"/>
              </a:rPr>
              <a:t>.0.0/</a:t>
            </a:r>
            <a:r>
              <a:rPr lang="en-US" sz="2800" dirty="0">
                <a:latin typeface="+mn-lt"/>
                <a:ea typeface="Calibri" pitchFamily="34" charset="0"/>
                <a:cs typeface="Courier New" pitchFamily="49" charset="0"/>
              </a:rPr>
              <a:t>8</a:t>
            </a:r>
            <a:r>
              <a:rPr lang="ru-RU" sz="2800" dirty="0">
                <a:latin typeface="+mn-lt"/>
                <a:ea typeface="Calibri" pitchFamily="34" charset="0"/>
                <a:cs typeface="Courier New" pitchFamily="49" charset="0"/>
              </a:rPr>
              <a:t>)</a:t>
            </a:r>
            <a:r>
              <a:rPr lang="ru-RU" sz="2800" b="1" dirty="0">
                <a:latin typeface="+mn-lt"/>
                <a:ea typeface="Calibri" pitchFamily="34" charset="0"/>
                <a:cs typeface="Courier New" pitchFamily="49" charset="0"/>
              </a:rPr>
              <a:t>	 </a:t>
            </a:r>
            <a:endParaRPr lang="ru-RU" sz="28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797152"/>
            <a:ext cx="3390672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altLang="ru-RU" sz="3600" b="1" dirty="0" smtClean="0">
                <a:solidFill>
                  <a:srgbClr val="333399"/>
                </a:solidFill>
                <a:ea typeface="Calibri" pitchFamily="34" charset="0"/>
                <a:cs typeface="Courier New" pitchFamily="49" charset="0"/>
              </a:rPr>
              <a:t>192.168.137.13</a:t>
            </a:r>
            <a:endParaRPr lang="ru-RU" sz="2400" dirty="0"/>
          </a:p>
        </p:txBody>
      </p:sp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 rot="20860028">
            <a:off x="4427985" y="4650866"/>
            <a:ext cx="453650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dirty="0" smtClean="0"/>
              <a:t>- адрес компьютера в кабинете информатики 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42777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8"/>
          <p:cNvGrpSpPr>
            <a:grpSpLocks/>
          </p:cNvGrpSpPr>
          <p:nvPr/>
        </p:nvGrpSpPr>
        <p:grpSpPr bwMode="auto">
          <a:xfrm>
            <a:off x="392113" y="2784475"/>
            <a:ext cx="8510587" cy="1685925"/>
            <a:chOff x="392112" y="2784475"/>
            <a:chExt cx="8510588" cy="1685925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1917699" y="3722688"/>
              <a:ext cx="6985001" cy="747712"/>
            </a:xfrm>
            <a:prstGeom prst="rect">
              <a:avLst/>
            </a:prstGeom>
            <a:solidFill>
              <a:srgbClr val="E6E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360363" indent="-360363">
                <a:defRPr/>
              </a:pPr>
              <a:endParaRPr lang="ru-RU" sz="2400" dirty="0"/>
            </a:p>
          </p:txBody>
        </p:sp>
        <p:sp>
          <p:nvSpPr>
            <p:cNvPr id="58" name="Скругленная прямоугольная выноска 57"/>
            <p:cNvSpPr/>
            <p:nvPr/>
          </p:nvSpPr>
          <p:spPr bwMode="auto">
            <a:xfrm>
              <a:off x="392112" y="2784475"/>
              <a:ext cx="2592387" cy="766763"/>
            </a:xfrm>
            <a:prstGeom prst="wedgeRoundRectCallout">
              <a:avLst>
                <a:gd name="adj1" fmla="val 12732"/>
                <a:gd name="adj2" fmla="val 75834"/>
                <a:gd name="adj3" fmla="val 16667"/>
              </a:avLst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400" dirty="0">
                  <a:latin typeface="+mn-lt"/>
                </a:rPr>
                <a:t>домены верхнего уровня</a:t>
              </a:r>
              <a:endParaRPr lang="ru-RU" sz="2800" dirty="0">
                <a:latin typeface="+mn-lt"/>
              </a:endParaRPr>
            </a:p>
          </p:txBody>
        </p:sp>
      </p:grpSp>
      <p:sp>
        <p:nvSpPr>
          <p:cNvPr id="51203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smtClean="0"/>
              <a:t>Доменные имена</a:t>
            </a:r>
          </a:p>
        </p:txBody>
      </p:sp>
      <p:sp>
        <p:nvSpPr>
          <p:cNvPr id="5120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B87016-6746-40DE-A448-F5DBF59E1032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73063" y="793750"/>
            <a:ext cx="85074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1984 г.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DNS</a:t>
            </a:r>
            <a:r>
              <a:rPr lang="en-US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=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Domain Name System</a:t>
            </a:r>
            <a:r>
              <a:rPr lang="en-US" sz="2400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,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система доменных имён</a:t>
            </a:r>
            <a:endParaRPr lang="ru-RU" sz="14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89350" y="1414463"/>
            <a:ext cx="2744788" cy="52228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/>
              <a:t>www.google.ru</a:t>
            </a:r>
            <a:endParaRPr lang="ru-RU" sz="2800" b="1" dirty="0"/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665163" y="1414463"/>
            <a:ext cx="2486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dirty="0"/>
              <a:t>173.194.71.94</a:t>
            </a:r>
          </a:p>
        </p:txBody>
      </p:sp>
      <p:sp>
        <p:nvSpPr>
          <p:cNvPr id="7" name="Двойная стрелка влево/вправо 6"/>
          <p:cNvSpPr/>
          <p:nvPr/>
        </p:nvSpPr>
        <p:spPr bwMode="auto">
          <a:xfrm>
            <a:off x="3138488" y="1536700"/>
            <a:ext cx="417512" cy="263525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09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" name="Группа 55"/>
          <p:cNvGrpSpPr>
            <a:grpSpLocks/>
          </p:cNvGrpSpPr>
          <p:nvPr/>
        </p:nvGrpSpPr>
        <p:grpSpPr bwMode="auto">
          <a:xfrm>
            <a:off x="515938" y="3322638"/>
            <a:ext cx="8281987" cy="982662"/>
            <a:chOff x="515938" y="3321883"/>
            <a:chExt cx="8281987" cy="983813"/>
          </a:xfrm>
        </p:grpSpPr>
        <p:sp>
          <p:nvSpPr>
            <p:cNvPr id="51243" name="Freeform 42"/>
            <p:cNvSpPr>
              <a:spLocks/>
            </p:cNvSpPr>
            <p:nvPr/>
          </p:nvSpPr>
          <p:spPr bwMode="auto">
            <a:xfrm>
              <a:off x="5392511" y="3335327"/>
              <a:ext cx="1222" cy="516960"/>
            </a:xfrm>
            <a:custGeom>
              <a:avLst/>
              <a:gdLst>
                <a:gd name="T0" fmla="*/ 0 w 1"/>
                <a:gd name="T1" fmla="*/ 0 h 438"/>
                <a:gd name="T2" fmla="*/ 0 w 1"/>
                <a:gd name="T3" fmla="*/ 2147483647 h 438"/>
                <a:gd name="T4" fmla="*/ 0 60000 65536"/>
                <a:gd name="T5" fmla="*/ 0 60000 65536"/>
                <a:gd name="T6" fmla="*/ 0 w 1"/>
                <a:gd name="T7" fmla="*/ 0 h 438"/>
                <a:gd name="T8" fmla="*/ 1 w 1"/>
                <a:gd name="T9" fmla="*/ 438 h 4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38">
                  <a:moveTo>
                    <a:pt x="0" y="0"/>
                  </a:moveTo>
                  <a:cubicBezTo>
                    <a:pt x="0" y="146"/>
                    <a:pt x="0" y="292"/>
                    <a:pt x="0" y="4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4" name="Freeform 41"/>
            <p:cNvSpPr>
              <a:spLocks/>
            </p:cNvSpPr>
            <p:nvPr/>
          </p:nvSpPr>
          <p:spPr bwMode="auto">
            <a:xfrm>
              <a:off x="4394225" y="3326772"/>
              <a:ext cx="992177" cy="525515"/>
            </a:xfrm>
            <a:custGeom>
              <a:avLst/>
              <a:gdLst>
                <a:gd name="T0" fmla="*/ 2147483647 w 812"/>
                <a:gd name="T1" fmla="*/ 0 h 429"/>
                <a:gd name="T2" fmla="*/ 0 w 812"/>
                <a:gd name="T3" fmla="*/ 2147483647 h 429"/>
                <a:gd name="T4" fmla="*/ 0 60000 65536"/>
                <a:gd name="T5" fmla="*/ 0 60000 65536"/>
                <a:gd name="T6" fmla="*/ 0 w 812"/>
                <a:gd name="T7" fmla="*/ 0 h 429"/>
                <a:gd name="T8" fmla="*/ 812 w 812"/>
                <a:gd name="T9" fmla="*/ 429 h 4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2" h="429">
                  <a:moveTo>
                    <a:pt x="812" y="0"/>
                  </a:moveTo>
                  <a:cubicBezTo>
                    <a:pt x="812" y="141"/>
                    <a:pt x="0" y="288"/>
                    <a:pt x="0" y="4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5" name="Freeform 40"/>
            <p:cNvSpPr>
              <a:spLocks/>
            </p:cNvSpPr>
            <p:nvPr/>
          </p:nvSpPr>
          <p:spPr bwMode="auto">
            <a:xfrm>
              <a:off x="3402048" y="3326772"/>
              <a:ext cx="1990463" cy="525515"/>
            </a:xfrm>
            <a:custGeom>
              <a:avLst/>
              <a:gdLst>
                <a:gd name="T0" fmla="*/ 2147483647 w 1629"/>
                <a:gd name="T1" fmla="*/ 0 h 429"/>
                <a:gd name="T2" fmla="*/ 0 w 1629"/>
                <a:gd name="T3" fmla="*/ 2147483647 h 429"/>
                <a:gd name="T4" fmla="*/ 0 60000 65536"/>
                <a:gd name="T5" fmla="*/ 0 60000 65536"/>
                <a:gd name="T6" fmla="*/ 0 w 1629"/>
                <a:gd name="T7" fmla="*/ 0 h 429"/>
                <a:gd name="T8" fmla="*/ 1629 w 1629"/>
                <a:gd name="T9" fmla="*/ 429 h 4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29" h="429">
                  <a:moveTo>
                    <a:pt x="1629" y="0"/>
                  </a:moveTo>
                  <a:cubicBezTo>
                    <a:pt x="1629" y="141"/>
                    <a:pt x="0" y="288"/>
                    <a:pt x="0" y="4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6" name="Freeform 39"/>
            <p:cNvSpPr>
              <a:spLocks/>
            </p:cNvSpPr>
            <p:nvPr/>
          </p:nvSpPr>
          <p:spPr bwMode="auto">
            <a:xfrm>
              <a:off x="2397652" y="3326772"/>
              <a:ext cx="2994858" cy="525515"/>
            </a:xfrm>
            <a:custGeom>
              <a:avLst/>
              <a:gdLst>
                <a:gd name="T0" fmla="*/ 2147483647 w 2451"/>
                <a:gd name="T1" fmla="*/ 0 h 429"/>
                <a:gd name="T2" fmla="*/ 0 w 2451"/>
                <a:gd name="T3" fmla="*/ 2147483647 h 429"/>
                <a:gd name="T4" fmla="*/ 0 60000 65536"/>
                <a:gd name="T5" fmla="*/ 0 60000 65536"/>
                <a:gd name="T6" fmla="*/ 0 w 2451"/>
                <a:gd name="T7" fmla="*/ 0 h 429"/>
                <a:gd name="T8" fmla="*/ 2451 w 2451"/>
                <a:gd name="T9" fmla="*/ 429 h 4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51" h="429">
                  <a:moveTo>
                    <a:pt x="2451" y="0"/>
                  </a:moveTo>
                  <a:cubicBezTo>
                    <a:pt x="2451" y="141"/>
                    <a:pt x="0" y="288"/>
                    <a:pt x="0" y="4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7" name="Freeform 38"/>
            <p:cNvSpPr>
              <a:spLocks/>
            </p:cNvSpPr>
            <p:nvPr/>
          </p:nvSpPr>
          <p:spPr bwMode="auto">
            <a:xfrm>
              <a:off x="5409617" y="3346326"/>
              <a:ext cx="1023946" cy="505961"/>
            </a:xfrm>
            <a:custGeom>
              <a:avLst/>
              <a:gdLst>
                <a:gd name="T0" fmla="*/ 0 w 838"/>
                <a:gd name="T1" fmla="*/ 0 h 414"/>
                <a:gd name="T2" fmla="*/ 2147483647 w 838"/>
                <a:gd name="T3" fmla="*/ 2147483647 h 414"/>
                <a:gd name="T4" fmla="*/ 0 60000 65536"/>
                <a:gd name="T5" fmla="*/ 0 60000 65536"/>
                <a:gd name="T6" fmla="*/ 0 w 838"/>
                <a:gd name="T7" fmla="*/ 0 h 414"/>
                <a:gd name="T8" fmla="*/ 838 w 838"/>
                <a:gd name="T9" fmla="*/ 414 h 4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8" h="414">
                  <a:moveTo>
                    <a:pt x="0" y="0"/>
                  </a:moveTo>
                  <a:cubicBezTo>
                    <a:pt x="0" y="141"/>
                    <a:pt x="838" y="273"/>
                    <a:pt x="838" y="41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8" name="Freeform 37"/>
            <p:cNvSpPr>
              <a:spLocks/>
            </p:cNvSpPr>
            <p:nvPr/>
          </p:nvSpPr>
          <p:spPr bwMode="auto">
            <a:xfrm>
              <a:off x="5392511" y="3334105"/>
              <a:ext cx="2051557" cy="518182"/>
            </a:xfrm>
            <a:custGeom>
              <a:avLst/>
              <a:gdLst>
                <a:gd name="T0" fmla="*/ 0 w 1679"/>
                <a:gd name="T1" fmla="*/ 0 h 424"/>
                <a:gd name="T2" fmla="*/ 2147483647 w 1679"/>
                <a:gd name="T3" fmla="*/ 2147483647 h 424"/>
                <a:gd name="T4" fmla="*/ 0 60000 65536"/>
                <a:gd name="T5" fmla="*/ 0 60000 65536"/>
                <a:gd name="T6" fmla="*/ 0 w 1679"/>
                <a:gd name="T7" fmla="*/ 0 h 424"/>
                <a:gd name="T8" fmla="*/ 1679 w 1679"/>
                <a:gd name="T9" fmla="*/ 424 h 4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79" h="424">
                  <a:moveTo>
                    <a:pt x="0" y="0"/>
                  </a:moveTo>
                  <a:cubicBezTo>
                    <a:pt x="0" y="141"/>
                    <a:pt x="1679" y="283"/>
                    <a:pt x="1679" y="42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9" name="Freeform 36"/>
            <p:cNvSpPr>
              <a:spLocks/>
            </p:cNvSpPr>
            <p:nvPr/>
          </p:nvSpPr>
          <p:spPr bwMode="auto">
            <a:xfrm>
              <a:off x="5398620" y="3321883"/>
              <a:ext cx="3068172" cy="530404"/>
            </a:xfrm>
            <a:custGeom>
              <a:avLst/>
              <a:gdLst>
                <a:gd name="T0" fmla="*/ 0 w 2511"/>
                <a:gd name="T1" fmla="*/ 0 h 433"/>
                <a:gd name="T2" fmla="*/ 2147483647 w 2511"/>
                <a:gd name="T3" fmla="*/ 2147483647 h 433"/>
                <a:gd name="T4" fmla="*/ 0 60000 65536"/>
                <a:gd name="T5" fmla="*/ 0 60000 65536"/>
                <a:gd name="T6" fmla="*/ 0 w 2511"/>
                <a:gd name="T7" fmla="*/ 0 h 433"/>
                <a:gd name="T8" fmla="*/ 2511 w 2511"/>
                <a:gd name="T9" fmla="*/ 433 h 4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11" h="433">
                  <a:moveTo>
                    <a:pt x="0" y="0"/>
                  </a:moveTo>
                  <a:cubicBezTo>
                    <a:pt x="0" y="141"/>
                    <a:pt x="2511" y="292"/>
                    <a:pt x="2511" y="43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8" name="AutoShape 28"/>
            <p:cNvSpPr>
              <a:spLocks noChangeArrowheads="1"/>
            </p:cNvSpPr>
            <p:nvPr/>
          </p:nvSpPr>
          <p:spPr bwMode="auto">
            <a:xfrm>
              <a:off x="6081713" y="3855908"/>
              <a:ext cx="692150" cy="449788"/>
            </a:xfrm>
            <a:prstGeom prst="flowChartAlternateProcess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 b="1" dirty="0" err="1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ru</a:t>
              </a:r>
              <a:endParaRPr lang="ru-RU" sz="3600" b="1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1251" name="Rectangle 15"/>
            <p:cNvSpPr>
              <a:spLocks noChangeArrowheads="1"/>
            </p:cNvSpPr>
            <p:nvPr/>
          </p:nvSpPr>
          <p:spPr bwMode="auto">
            <a:xfrm>
              <a:off x="515938" y="3881618"/>
              <a:ext cx="1275656" cy="360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ru-RU" altLang="ru-RU" sz="2000">
                  <a:ea typeface="Calibri" pitchFamily="34" charset="0"/>
                  <a:cs typeface="Times New Roman" pitchFamily="18" charset="0"/>
                </a:rPr>
                <a:t>уровень 1</a:t>
              </a:r>
              <a:endParaRPr lang="ru-RU" altLang="ru-RU" sz="3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8252" name="AutoShape 12"/>
            <p:cNvSpPr>
              <a:spLocks noChangeArrowheads="1"/>
            </p:cNvSpPr>
            <p:nvPr/>
          </p:nvSpPr>
          <p:spPr bwMode="auto">
            <a:xfrm>
              <a:off x="2035175" y="3855908"/>
              <a:ext cx="690563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com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51" name="AutoShape 11"/>
            <p:cNvSpPr>
              <a:spLocks noChangeArrowheads="1"/>
            </p:cNvSpPr>
            <p:nvPr/>
          </p:nvSpPr>
          <p:spPr bwMode="auto">
            <a:xfrm>
              <a:off x="3044825" y="3855908"/>
              <a:ext cx="693738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edu</a:t>
              </a:r>
              <a:endParaRPr lang="ru-RU" sz="3600">
                <a:latin typeface="Arial" pitchFamily="34" charset="0"/>
              </a:endParaRPr>
            </a:p>
          </p:txBody>
        </p:sp>
        <p:sp>
          <p:nvSpPr>
            <p:cNvPr id="138250" name="AutoShape 10"/>
            <p:cNvSpPr>
              <a:spLocks noChangeArrowheads="1"/>
            </p:cNvSpPr>
            <p:nvPr/>
          </p:nvSpPr>
          <p:spPr bwMode="auto">
            <a:xfrm>
              <a:off x="4057650" y="3855908"/>
              <a:ext cx="692150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org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49" name="AutoShape 9"/>
            <p:cNvSpPr>
              <a:spLocks noChangeArrowheads="1"/>
            </p:cNvSpPr>
            <p:nvPr/>
          </p:nvSpPr>
          <p:spPr bwMode="auto">
            <a:xfrm>
              <a:off x="5068888" y="3855908"/>
              <a:ext cx="693737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net</a:t>
              </a:r>
              <a:endParaRPr lang="ru-RU" sz="3600">
                <a:latin typeface="Arial" pitchFamily="34" charset="0"/>
              </a:endParaRPr>
            </a:p>
          </p:txBody>
        </p:sp>
        <p:sp>
          <p:nvSpPr>
            <p:cNvPr id="138248" name="AutoShape 8"/>
            <p:cNvSpPr>
              <a:spLocks noChangeArrowheads="1"/>
            </p:cNvSpPr>
            <p:nvPr/>
          </p:nvSpPr>
          <p:spPr bwMode="auto">
            <a:xfrm>
              <a:off x="7092950" y="3855908"/>
              <a:ext cx="692150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ua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47" name="AutoShape 7"/>
            <p:cNvSpPr>
              <a:spLocks noChangeArrowheads="1"/>
            </p:cNvSpPr>
            <p:nvPr/>
          </p:nvSpPr>
          <p:spPr bwMode="auto">
            <a:xfrm>
              <a:off x="8104188" y="3855908"/>
              <a:ext cx="693737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by</a:t>
              </a:r>
              <a:endParaRPr lang="ru-RU" sz="3600">
                <a:latin typeface="Arial" pitchFamily="34" charset="0"/>
              </a:endParaRPr>
            </a:p>
          </p:txBody>
        </p:sp>
      </p:grpSp>
      <p:grpSp>
        <p:nvGrpSpPr>
          <p:cNvPr id="6" name="Группа 56"/>
          <p:cNvGrpSpPr>
            <a:grpSpLocks/>
          </p:cNvGrpSpPr>
          <p:nvPr/>
        </p:nvGrpSpPr>
        <p:grpSpPr bwMode="auto">
          <a:xfrm>
            <a:off x="515938" y="4286250"/>
            <a:ext cx="7269162" cy="849313"/>
            <a:chOff x="515938" y="4286142"/>
            <a:chExt cx="7269038" cy="849379"/>
          </a:xfrm>
        </p:grpSpPr>
        <p:sp>
          <p:nvSpPr>
            <p:cNvPr id="51224" name="Freeform 35"/>
            <p:cNvSpPr>
              <a:spLocks/>
            </p:cNvSpPr>
            <p:nvPr/>
          </p:nvSpPr>
          <p:spPr bwMode="auto">
            <a:xfrm>
              <a:off x="6426232" y="4310585"/>
              <a:ext cx="1222" cy="394747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2147483647 h 323"/>
                <a:gd name="T4" fmla="*/ 0 60000 65536"/>
                <a:gd name="T5" fmla="*/ 0 60000 65536"/>
                <a:gd name="T6" fmla="*/ 0 w 1"/>
                <a:gd name="T7" fmla="*/ 0 h 323"/>
                <a:gd name="T8" fmla="*/ 1 w 1"/>
                <a:gd name="T9" fmla="*/ 323 h 3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23">
                  <a:moveTo>
                    <a:pt x="0" y="0"/>
                  </a:moveTo>
                  <a:cubicBezTo>
                    <a:pt x="0" y="141"/>
                    <a:pt x="0" y="182"/>
                    <a:pt x="0" y="32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25" name="Freeform 34"/>
            <p:cNvSpPr>
              <a:spLocks/>
            </p:cNvSpPr>
            <p:nvPr/>
          </p:nvSpPr>
          <p:spPr bwMode="auto">
            <a:xfrm>
              <a:off x="6420122" y="4286142"/>
              <a:ext cx="1004396" cy="413079"/>
            </a:xfrm>
            <a:custGeom>
              <a:avLst/>
              <a:gdLst>
                <a:gd name="T0" fmla="*/ 0 w 822"/>
                <a:gd name="T1" fmla="*/ 0 h 338"/>
                <a:gd name="T2" fmla="*/ 2147483647 w 822"/>
                <a:gd name="T3" fmla="*/ 2147483647 h 338"/>
                <a:gd name="T4" fmla="*/ 0 60000 65536"/>
                <a:gd name="T5" fmla="*/ 0 60000 65536"/>
                <a:gd name="T6" fmla="*/ 0 w 822"/>
                <a:gd name="T7" fmla="*/ 0 h 338"/>
                <a:gd name="T8" fmla="*/ 822 w 822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22" h="338">
                  <a:moveTo>
                    <a:pt x="0" y="0"/>
                  </a:moveTo>
                  <a:cubicBezTo>
                    <a:pt x="0" y="141"/>
                    <a:pt x="822" y="197"/>
                    <a:pt x="822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26" name="Freeform 33"/>
            <p:cNvSpPr>
              <a:spLocks/>
            </p:cNvSpPr>
            <p:nvPr/>
          </p:nvSpPr>
          <p:spPr bwMode="auto">
            <a:xfrm>
              <a:off x="5403508" y="4292253"/>
              <a:ext cx="1022724" cy="413079"/>
            </a:xfrm>
            <a:custGeom>
              <a:avLst/>
              <a:gdLst>
                <a:gd name="T0" fmla="*/ 2147483647 w 837"/>
                <a:gd name="T1" fmla="*/ 0 h 338"/>
                <a:gd name="T2" fmla="*/ 0 w 837"/>
                <a:gd name="T3" fmla="*/ 2147483647 h 338"/>
                <a:gd name="T4" fmla="*/ 0 60000 65536"/>
                <a:gd name="T5" fmla="*/ 0 60000 65536"/>
                <a:gd name="T6" fmla="*/ 0 w 837"/>
                <a:gd name="T7" fmla="*/ 0 h 338"/>
                <a:gd name="T8" fmla="*/ 837 w 837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7" h="338">
                  <a:moveTo>
                    <a:pt x="837" y="0"/>
                  </a:moveTo>
                  <a:cubicBezTo>
                    <a:pt x="837" y="141"/>
                    <a:pt x="0" y="197"/>
                    <a:pt x="0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9" name="AutoShape 29"/>
            <p:cNvSpPr>
              <a:spLocks noChangeArrowheads="1"/>
            </p:cNvSpPr>
            <p:nvPr/>
          </p:nvSpPr>
          <p:spPr bwMode="auto">
            <a:xfrm>
              <a:off x="6081618" y="4687811"/>
              <a:ext cx="692138" cy="447710"/>
            </a:xfrm>
            <a:prstGeom prst="flowChartAlternateProcess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mail</a:t>
              </a:r>
              <a:endParaRPr lang="en-US" sz="3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grpSp>
          <p:nvGrpSpPr>
            <p:cNvPr id="51228" name="Group 24"/>
            <p:cNvGrpSpPr>
              <a:grpSpLocks/>
            </p:cNvGrpSpPr>
            <p:nvPr/>
          </p:nvGrpSpPr>
          <p:grpSpPr bwMode="auto">
            <a:xfrm>
              <a:off x="2076295" y="4304474"/>
              <a:ext cx="598727" cy="400858"/>
              <a:chOff x="3645" y="4572"/>
              <a:chExt cx="490" cy="328"/>
            </a:xfrm>
          </p:grpSpPr>
          <p:sp>
            <p:nvSpPr>
              <p:cNvPr id="51240" name="Freeform 27"/>
              <p:cNvSpPr>
                <a:spLocks/>
              </p:cNvSpPr>
              <p:nvPr/>
            </p:nvSpPr>
            <p:spPr bwMode="auto">
              <a:xfrm>
                <a:off x="3890" y="4577"/>
                <a:ext cx="1" cy="323"/>
              </a:xfrm>
              <a:custGeom>
                <a:avLst/>
                <a:gdLst>
                  <a:gd name="T0" fmla="*/ 0 w 1"/>
                  <a:gd name="T1" fmla="*/ 0 h 323"/>
                  <a:gd name="T2" fmla="*/ 0 w 1"/>
                  <a:gd name="T3" fmla="*/ 323 h 323"/>
                  <a:gd name="T4" fmla="*/ 0 60000 65536"/>
                  <a:gd name="T5" fmla="*/ 0 60000 65536"/>
                  <a:gd name="T6" fmla="*/ 0 w 1"/>
                  <a:gd name="T7" fmla="*/ 0 h 323"/>
                  <a:gd name="T8" fmla="*/ 1 w 1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23">
                    <a:moveTo>
                      <a:pt x="0" y="0"/>
                    </a:moveTo>
                    <a:cubicBezTo>
                      <a:pt x="0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1" name="Freeform 26"/>
              <p:cNvSpPr>
                <a:spLocks/>
              </p:cNvSpPr>
              <p:nvPr/>
            </p:nvSpPr>
            <p:spPr bwMode="auto">
              <a:xfrm>
                <a:off x="3897" y="4572"/>
                <a:ext cx="238" cy="328"/>
              </a:xfrm>
              <a:custGeom>
                <a:avLst/>
                <a:gdLst>
                  <a:gd name="T0" fmla="*/ 0 w 238"/>
                  <a:gd name="T1" fmla="*/ 0 h 328"/>
                  <a:gd name="T2" fmla="*/ 238 w 238"/>
                  <a:gd name="T3" fmla="*/ 328 h 328"/>
                  <a:gd name="T4" fmla="*/ 0 60000 65536"/>
                  <a:gd name="T5" fmla="*/ 0 60000 65536"/>
                  <a:gd name="T6" fmla="*/ 0 w 238"/>
                  <a:gd name="T7" fmla="*/ 0 h 328"/>
                  <a:gd name="T8" fmla="*/ 238 w 238"/>
                  <a:gd name="T9" fmla="*/ 328 h 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8">
                    <a:moveTo>
                      <a:pt x="0" y="0"/>
                    </a:moveTo>
                    <a:cubicBezTo>
                      <a:pt x="0" y="141"/>
                      <a:pt x="238" y="187"/>
                      <a:pt x="238" y="32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2" name="Freeform 25"/>
              <p:cNvSpPr>
                <a:spLocks/>
              </p:cNvSpPr>
              <p:nvPr/>
            </p:nvSpPr>
            <p:spPr bwMode="auto">
              <a:xfrm>
                <a:off x="3645" y="4577"/>
                <a:ext cx="238" cy="323"/>
              </a:xfrm>
              <a:custGeom>
                <a:avLst/>
                <a:gdLst>
                  <a:gd name="T0" fmla="*/ 238 w 238"/>
                  <a:gd name="T1" fmla="*/ 0 h 323"/>
                  <a:gd name="T2" fmla="*/ 0 w 238"/>
                  <a:gd name="T3" fmla="*/ 323 h 323"/>
                  <a:gd name="T4" fmla="*/ 0 60000 65536"/>
                  <a:gd name="T5" fmla="*/ 0 60000 65536"/>
                  <a:gd name="T6" fmla="*/ 0 w 238"/>
                  <a:gd name="T7" fmla="*/ 0 h 323"/>
                  <a:gd name="T8" fmla="*/ 238 w 238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3">
                    <a:moveTo>
                      <a:pt x="238" y="0"/>
                    </a:moveTo>
                    <a:cubicBezTo>
                      <a:pt x="238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29" name="Group 20"/>
            <p:cNvGrpSpPr>
              <a:grpSpLocks/>
            </p:cNvGrpSpPr>
            <p:nvPr/>
          </p:nvGrpSpPr>
          <p:grpSpPr bwMode="auto">
            <a:xfrm>
              <a:off x="3080690" y="4304474"/>
              <a:ext cx="598727" cy="400858"/>
              <a:chOff x="3645" y="4572"/>
              <a:chExt cx="490" cy="328"/>
            </a:xfrm>
          </p:grpSpPr>
          <p:sp>
            <p:nvSpPr>
              <p:cNvPr id="51237" name="Freeform 23"/>
              <p:cNvSpPr>
                <a:spLocks/>
              </p:cNvSpPr>
              <p:nvPr/>
            </p:nvSpPr>
            <p:spPr bwMode="auto">
              <a:xfrm>
                <a:off x="3890" y="4577"/>
                <a:ext cx="1" cy="323"/>
              </a:xfrm>
              <a:custGeom>
                <a:avLst/>
                <a:gdLst>
                  <a:gd name="T0" fmla="*/ 0 w 1"/>
                  <a:gd name="T1" fmla="*/ 0 h 323"/>
                  <a:gd name="T2" fmla="*/ 0 w 1"/>
                  <a:gd name="T3" fmla="*/ 323 h 323"/>
                  <a:gd name="T4" fmla="*/ 0 60000 65536"/>
                  <a:gd name="T5" fmla="*/ 0 60000 65536"/>
                  <a:gd name="T6" fmla="*/ 0 w 1"/>
                  <a:gd name="T7" fmla="*/ 0 h 323"/>
                  <a:gd name="T8" fmla="*/ 1 w 1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23">
                    <a:moveTo>
                      <a:pt x="0" y="0"/>
                    </a:moveTo>
                    <a:cubicBezTo>
                      <a:pt x="0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8" name="Freeform 22"/>
              <p:cNvSpPr>
                <a:spLocks/>
              </p:cNvSpPr>
              <p:nvPr/>
            </p:nvSpPr>
            <p:spPr bwMode="auto">
              <a:xfrm>
                <a:off x="3897" y="4572"/>
                <a:ext cx="238" cy="328"/>
              </a:xfrm>
              <a:custGeom>
                <a:avLst/>
                <a:gdLst>
                  <a:gd name="T0" fmla="*/ 0 w 238"/>
                  <a:gd name="T1" fmla="*/ 0 h 328"/>
                  <a:gd name="T2" fmla="*/ 238 w 238"/>
                  <a:gd name="T3" fmla="*/ 328 h 328"/>
                  <a:gd name="T4" fmla="*/ 0 60000 65536"/>
                  <a:gd name="T5" fmla="*/ 0 60000 65536"/>
                  <a:gd name="T6" fmla="*/ 0 w 238"/>
                  <a:gd name="T7" fmla="*/ 0 h 328"/>
                  <a:gd name="T8" fmla="*/ 238 w 238"/>
                  <a:gd name="T9" fmla="*/ 328 h 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8">
                    <a:moveTo>
                      <a:pt x="0" y="0"/>
                    </a:moveTo>
                    <a:cubicBezTo>
                      <a:pt x="0" y="141"/>
                      <a:pt x="238" y="187"/>
                      <a:pt x="238" y="32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9" name="Freeform 21"/>
              <p:cNvSpPr>
                <a:spLocks/>
              </p:cNvSpPr>
              <p:nvPr/>
            </p:nvSpPr>
            <p:spPr bwMode="auto">
              <a:xfrm>
                <a:off x="3645" y="4577"/>
                <a:ext cx="238" cy="323"/>
              </a:xfrm>
              <a:custGeom>
                <a:avLst/>
                <a:gdLst>
                  <a:gd name="T0" fmla="*/ 238 w 238"/>
                  <a:gd name="T1" fmla="*/ 0 h 323"/>
                  <a:gd name="T2" fmla="*/ 0 w 238"/>
                  <a:gd name="T3" fmla="*/ 323 h 323"/>
                  <a:gd name="T4" fmla="*/ 0 60000 65536"/>
                  <a:gd name="T5" fmla="*/ 0 60000 65536"/>
                  <a:gd name="T6" fmla="*/ 0 w 238"/>
                  <a:gd name="T7" fmla="*/ 0 h 323"/>
                  <a:gd name="T8" fmla="*/ 238 w 238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3">
                    <a:moveTo>
                      <a:pt x="238" y="0"/>
                    </a:moveTo>
                    <a:cubicBezTo>
                      <a:pt x="238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30" name="Group 16"/>
            <p:cNvGrpSpPr>
              <a:grpSpLocks/>
            </p:cNvGrpSpPr>
            <p:nvPr/>
          </p:nvGrpSpPr>
          <p:grpSpPr bwMode="auto">
            <a:xfrm>
              <a:off x="4085086" y="4304474"/>
              <a:ext cx="598727" cy="400858"/>
              <a:chOff x="3645" y="4572"/>
              <a:chExt cx="490" cy="328"/>
            </a:xfrm>
          </p:grpSpPr>
          <p:sp>
            <p:nvSpPr>
              <p:cNvPr id="51234" name="Freeform 19"/>
              <p:cNvSpPr>
                <a:spLocks/>
              </p:cNvSpPr>
              <p:nvPr/>
            </p:nvSpPr>
            <p:spPr bwMode="auto">
              <a:xfrm>
                <a:off x="3890" y="4577"/>
                <a:ext cx="1" cy="323"/>
              </a:xfrm>
              <a:custGeom>
                <a:avLst/>
                <a:gdLst>
                  <a:gd name="T0" fmla="*/ 0 w 1"/>
                  <a:gd name="T1" fmla="*/ 0 h 323"/>
                  <a:gd name="T2" fmla="*/ 0 w 1"/>
                  <a:gd name="T3" fmla="*/ 323 h 323"/>
                  <a:gd name="T4" fmla="*/ 0 60000 65536"/>
                  <a:gd name="T5" fmla="*/ 0 60000 65536"/>
                  <a:gd name="T6" fmla="*/ 0 w 1"/>
                  <a:gd name="T7" fmla="*/ 0 h 323"/>
                  <a:gd name="T8" fmla="*/ 1 w 1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23">
                    <a:moveTo>
                      <a:pt x="0" y="0"/>
                    </a:moveTo>
                    <a:cubicBezTo>
                      <a:pt x="0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5" name="Freeform 18"/>
              <p:cNvSpPr>
                <a:spLocks/>
              </p:cNvSpPr>
              <p:nvPr/>
            </p:nvSpPr>
            <p:spPr bwMode="auto">
              <a:xfrm>
                <a:off x="3897" y="4572"/>
                <a:ext cx="238" cy="328"/>
              </a:xfrm>
              <a:custGeom>
                <a:avLst/>
                <a:gdLst>
                  <a:gd name="T0" fmla="*/ 0 w 238"/>
                  <a:gd name="T1" fmla="*/ 0 h 328"/>
                  <a:gd name="T2" fmla="*/ 238 w 238"/>
                  <a:gd name="T3" fmla="*/ 328 h 328"/>
                  <a:gd name="T4" fmla="*/ 0 60000 65536"/>
                  <a:gd name="T5" fmla="*/ 0 60000 65536"/>
                  <a:gd name="T6" fmla="*/ 0 w 238"/>
                  <a:gd name="T7" fmla="*/ 0 h 328"/>
                  <a:gd name="T8" fmla="*/ 238 w 238"/>
                  <a:gd name="T9" fmla="*/ 328 h 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8">
                    <a:moveTo>
                      <a:pt x="0" y="0"/>
                    </a:moveTo>
                    <a:cubicBezTo>
                      <a:pt x="0" y="141"/>
                      <a:pt x="238" y="187"/>
                      <a:pt x="238" y="32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6" name="Freeform 17"/>
              <p:cNvSpPr>
                <a:spLocks/>
              </p:cNvSpPr>
              <p:nvPr/>
            </p:nvSpPr>
            <p:spPr bwMode="auto">
              <a:xfrm>
                <a:off x="3645" y="4577"/>
                <a:ext cx="238" cy="323"/>
              </a:xfrm>
              <a:custGeom>
                <a:avLst/>
                <a:gdLst>
                  <a:gd name="T0" fmla="*/ 238 w 238"/>
                  <a:gd name="T1" fmla="*/ 0 h 323"/>
                  <a:gd name="T2" fmla="*/ 0 w 238"/>
                  <a:gd name="T3" fmla="*/ 323 h 323"/>
                  <a:gd name="T4" fmla="*/ 0 60000 65536"/>
                  <a:gd name="T5" fmla="*/ 0 60000 65536"/>
                  <a:gd name="T6" fmla="*/ 0 w 238"/>
                  <a:gd name="T7" fmla="*/ 0 h 323"/>
                  <a:gd name="T8" fmla="*/ 238 w 238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3">
                    <a:moveTo>
                      <a:pt x="238" y="0"/>
                    </a:moveTo>
                    <a:cubicBezTo>
                      <a:pt x="238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231" name="Rectangle 14"/>
            <p:cNvSpPr>
              <a:spLocks noChangeArrowheads="1"/>
            </p:cNvSpPr>
            <p:nvPr/>
          </p:nvSpPr>
          <p:spPr bwMode="auto">
            <a:xfrm>
              <a:off x="515938" y="4699222"/>
              <a:ext cx="1275656" cy="360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ru-RU" altLang="ru-RU" sz="2000">
                  <a:ea typeface="Calibri" pitchFamily="34" charset="0"/>
                  <a:cs typeface="Times New Roman" pitchFamily="18" charset="0"/>
                </a:rPr>
                <a:t>уровень </a:t>
              </a:r>
              <a:r>
                <a:rPr lang="en-US" altLang="ru-RU" sz="2000">
                  <a:ea typeface="Calibri" pitchFamily="34" charset="0"/>
                  <a:cs typeface="Times New Roman" pitchFamily="18" charset="0"/>
                </a:rPr>
                <a:t>2</a:t>
              </a:r>
              <a:endParaRPr lang="en-US" altLang="ru-RU" sz="3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8246" name="AutoShape 6"/>
            <p:cNvSpPr>
              <a:spLocks noChangeArrowheads="1"/>
            </p:cNvSpPr>
            <p:nvPr/>
          </p:nvSpPr>
          <p:spPr bwMode="auto">
            <a:xfrm>
              <a:off x="5068810" y="4687811"/>
              <a:ext cx="692138" cy="447710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spb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45" name="AutoShape 5"/>
            <p:cNvSpPr>
              <a:spLocks noChangeArrowheads="1"/>
            </p:cNvSpPr>
            <p:nvPr/>
          </p:nvSpPr>
          <p:spPr bwMode="auto">
            <a:xfrm>
              <a:off x="7092838" y="4687811"/>
              <a:ext cx="692138" cy="447710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msk</a:t>
              </a:r>
              <a:endParaRPr lang="en-US" sz="3600">
                <a:latin typeface="Arial" pitchFamily="34" charset="0"/>
              </a:endParaRPr>
            </a:p>
          </p:txBody>
        </p:sp>
      </p:grpSp>
      <p:grpSp>
        <p:nvGrpSpPr>
          <p:cNvPr id="11" name="Группа 57"/>
          <p:cNvGrpSpPr>
            <a:grpSpLocks/>
          </p:cNvGrpSpPr>
          <p:nvPr/>
        </p:nvGrpSpPr>
        <p:grpSpPr bwMode="auto">
          <a:xfrm>
            <a:off x="515938" y="5116513"/>
            <a:ext cx="7497762" cy="836612"/>
            <a:chOff x="515938" y="5117189"/>
            <a:chExt cx="7497532" cy="835936"/>
          </a:xfrm>
        </p:grpSpPr>
        <p:sp>
          <p:nvSpPr>
            <p:cNvPr id="138283" name="AutoShape 43"/>
            <p:cNvSpPr>
              <a:spLocks noChangeArrowheads="1"/>
            </p:cNvSpPr>
            <p:nvPr/>
          </p:nvSpPr>
          <p:spPr bwMode="auto">
            <a:xfrm>
              <a:off x="4817931" y="5505812"/>
              <a:ext cx="941358" cy="447313"/>
            </a:xfrm>
            <a:prstGeom prst="flowChartAlternateProcess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www</a:t>
              </a:r>
              <a:endParaRPr lang="en-US" sz="3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1218" name="Freeform 32"/>
            <p:cNvSpPr>
              <a:spLocks/>
            </p:cNvSpPr>
            <p:nvPr/>
          </p:nvSpPr>
          <p:spPr bwMode="auto">
            <a:xfrm>
              <a:off x="6426232" y="5141632"/>
              <a:ext cx="1222" cy="394747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2147483647 h 323"/>
                <a:gd name="T4" fmla="*/ 0 60000 65536"/>
                <a:gd name="T5" fmla="*/ 0 60000 65536"/>
                <a:gd name="T6" fmla="*/ 0 w 1"/>
                <a:gd name="T7" fmla="*/ 0 h 323"/>
                <a:gd name="T8" fmla="*/ 1 w 1"/>
                <a:gd name="T9" fmla="*/ 323 h 3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23">
                  <a:moveTo>
                    <a:pt x="0" y="0"/>
                  </a:moveTo>
                  <a:cubicBezTo>
                    <a:pt x="0" y="141"/>
                    <a:pt x="0" y="182"/>
                    <a:pt x="0" y="32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9" name="Freeform 31"/>
            <p:cNvSpPr>
              <a:spLocks/>
            </p:cNvSpPr>
            <p:nvPr/>
          </p:nvSpPr>
          <p:spPr bwMode="auto">
            <a:xfrm>
              <a:off x="6420122" y="5117189"/>
              <a:ext cx="1004396" cy="413079"/>
            </a:xfrm>
            <a:custGeom>
              <a:avLst/>
              <a:gdLst>
                <a:gd name="T0" fmla="*/ 0 w 822"/>
                <a:gd name="T1" fmla="*/ 0 h 338"/>
                <a:gd name="T2" fmla="*/ 2147483647 w 822"/>
                <a:gd name="T3" fmla="*/ 2147483647 h 338"/>
                <a:gd name="T4" fmla="*/ 0 60000 65536"/>
                <a:gd name="T5" fmla="*/ 0 60000 65536"/>
                <a:gd name="T6" fmla="*/ 0 w 822"/>
                <a:gd name="T7" fmla="*/ 0 h 338"/>
                <a:gd name="T8" fmla="*/ 822 w 822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22" h="338">
                  <a:moveTo>
                    <a:pt x="0" y="0"/>
                  </a:moveTo>
                  <a:cubicBezTo>
                    <a:pt x="0" y="141"/>
                    <a:pt x="822" y="197"/>
                    <a:pt x="822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20" name="Freeform 30"/>
            <p:cNvSpPr>
              <a:spLocks/>
            </p:cNvSpPr>
            <p:nvPr/>
          </p:nvSpPr>
          <p:spPr bwMode="auto">
            <a:xfrm>
              <a:off x="5403508" y="5123300"/>
              <a:ext cx="1022724" cy="413079"/>
            </a:xfrm>
            <a:custGeom>
              <a:avLst/>
              <a:gdLst>
                <a:gd name="T0" fmla="*/ 2147483647 w 837"/>
                <a:gd name="T1" fmla="*/ 0 h 338"/>
                <a:gd name="T2" fmla="*/ 0 w 837"/>
                <a:gd name="T3" fmla="*/ 2147483647 h 338"/>
                <a:gd name="T4" fmla="*/ 0 60000 65536"/>
                <a:gd name="T5" fmla="*/ 0 60000 65536"/>
                <a:gd name="T6" fmla="*/ 0 w 837"/>
                <a:gd name="T7" fmla="*/ 0 h 338"/>
                <a:gd name="T8" fmla="*/ 837 w 837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7" h="338">
                  <a:moveTo>
                    <a:pt x="837" y="0"/>
                  </a:moveTo>
                  <a:cubicBezTo>
                    <a:pt x="837" y="141"/>
                    <a:pt x="0" y="197"/>
                    <a:pt x="0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21" name="Rectangle 13"/>
            <p:cNvSpPr>
              <a:spLocks noChangeArrowheads="1"/>
            </p:cNvSpPr>
            <p:nvPr/>
          </p:nvSpPr>
          <p:spPr bwMode="auto">
            <a:xfrm>
              <a:off x="515938" y="5516825"/>
              <a:ext cx="1275656" cy="360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ru-RU" altLang="ru-RU" sz="2000">
                  <a:ea typeface="Calibri" pitchFamily="34" charset="0"/>
                  <a:cs typeface="Times New Roman" pitchFamily="18" charset="0"/>
                </a:rPr>
                <a:t>уровень </a:t>
              </a:r>
              <a:r>
                <a:rPr lang="en-US" altLang="ru-RU" sz="2000">
                  <a:ea typeface="Calibri" pitchFamily="34" charset="0"/>
                  <a:cs typeface="Times New Roman" pitchFamily="18" charset="0"/>
                </a:rPr>
                <a:t>3</a:t>
              </a:r>
              <a:endParaRPr lang="en-US" altLang="ru-RU" sz="3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8244" name="AutoShape 4"/>
            <p:cNvSpPr>
              <a:spLocks noChangeArrowheads="1"/>
            </p:cNvSpPr>
            <p:nvPr/>
          </p:nvSpPr>
          <p:spPr bwMode="auto">
            <a:xfrm>
              <a:off x="5956133" y="5505812"/>
              <a:ext cx="942946" cy="447313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news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43" name="AutoShape 3"/>
            <p:cNvSpPr>
              <a:spLocks noChangeArrowheads="1"/>
            </p:cNvSpPr>
            <p:nvPr/>
          </p:nvSpPr>
          <p:spPr bwMode="auto">
            <a:xfrm>
              <a:off x="7072112" y="5505812"/>
              <a:ext cx="941358" cy="447313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list</a:t>
              </a:r>
              <a:endParaRPr lang="en-US" sz="3600">
                <a:latin typeface="Arial" pitchFamily="34" charset="0"/>
              </a:endParaRPr>
            </a:p>
          </p:txBody>
        </p:sp>
      </p:grpSp>
      <p:grpSp>
        <p:nvGrpSpPr>
          <p:cNvPr id="12" name="Группа 53"/>
          <p:cNvGrpSpPr>
            <a:grpSpLocks/>
          </p:cNvGrpSpPr>
          <p:nvPr/>
        </p:nvGrpSpPr>
        <p:grpSpPr bwMode="auto">
          <a:xfrm>
            <a:off x="5170488" y="2889250"/>
            <a:ext cx="2855912" cy="449263"/>
            <a:chOff x="5170126" y="2889250"/>
            <a:chExt cx="2855563" cy="449743"/>
          </a:xfrm>
        </p:grpSpPr>
        <p:sp>
          <p:nvSpPr>
            <p:cNvPr id="138242" name="AutoShape 2"/>
            <p:cNvSpPr>
              <a:spLocks noChangeArrowheads="1"/>
            </p:cNvSpPr>
            <p:nvPr/>
          </p:nvSpPr>
          <p:spPr bwMode="auto">
            <a:xfrm>
              <a:off x="5170126" y="2889250"/>
              <a:ext cx="457144" cy="449743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 dirty="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endParaRPr lang="ru-RU" sz="3600" dirty="0">
                <a:latin typeface="Arial" pitchFamily="34" charset="0"/>
              </a:endParaRPr>
            </a:p>
          </p:txBody>
        </p:sp>
        <p:sp>
          <p:nvSpPr>
            <p:cNvPr id="51216" name="Rectangle 15"/>
            <p:cNvSpPr>
              <a:spLocks noChangeArrowheads="1"/>
            </p:cNvSpPr>
            <p:nvPr/>
          </p:nvSpPr>
          <p:spPr bwMode="auto">
            <a:xfrm>
              <a:off x="5778629" y="2918581"/>
              <a:ext cx="2247060" cy="360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ru-RU" altLang="ru-RU" sz="2000">
                  <a:ea typeface="Calibri" pitchFamily="34" charset="0"/>
                  <a:cs typeface="Times New Roman" pitchFamily="18" charset="0"/>
                </a:rPr>
                <a:t>корневой домен</a:t>
              </a:r>
              <a:endParaRPr lang="ru-RU" altLang="ru-RU" sz="3600"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417513" y="2198688"/>
            <a:ext cx="8542337" cy="46196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0363" indent="-360363">
              <a:defRPr/>
            </a:pPr>
            <a:r>
              <a:rPr lang="ru-RU" sz="2400" b="1" dirty="0"/>
              <a:t>Домен</a:t>
            </a:r>
            <a:r>
              <a:rPr lang="ru-RU" sz="2400" dirty="0"/>
              <a:t> – это группа символьных адресов в Интернете.</a:t>
            </a:r>
          </a:p>
        </p:txBody>
      </p:sp>
    </p:spTree>
    <p:extLst>
      <p:ext uri="{BB962C8B-B14F-4D97-AF65-F5344CB8AC3E}">
        <p14:creationId xmlns:p14="http://schemas.microsoft.com/office/powerpoint/2010/main" val="41993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547</Words>
  <Application>Microsoft Office PowerPoint</Application>
  <PresentationFormat>Экран (4:3)</PresentationFormat>
  <Paragraphs>172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Компьютерные сети</vt:lpstr>
      <vt:lpstr>Протоколы семейства TCP/IP</vt:lpstr>
      <vt:lpstr>Протоколы уровня приложений</vt:lpstr>
      <vt:lpstr>IP-адреса</vt:lpstr>
      <vt:lpstr>IP-адреса</vt:lpstr>
      <vt:lpstr>IP-адреса</vt:lpstr>
      <vt:lpstr>Проблема  с IP-адресами</vt:lpstr>
      <vt:lpstr>«Серые» адреса</vt:lpstr>
      <vt:lpstr>Доменные имена</vt:lpstr>
      <vt:lpstr>Домены верхнего уровня</vt:lpstr>
      <vt:lpstr>Адрес ресурса (URL)</vt:lpstr>
      <vt:lpstr>Адрес ресурса (URL)</vt:lpstr>
      <vt:lpstr>Домашняя работа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11</cp:revision>
  <dcterms:created xsi:type="dcterms:W3CDTF">2020-04-12T07:37:02Z</dcterms:created>
  <dcterms:modified xsi:type="dcterms:W3CDTF">2020-04-12T10:15:07Z</dcterms:modified>
</cp:coreProperties>
</file>