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26D7-3F31-413D-9747-A04B2F563A0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7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91DA3-74B6-4289-938D-1C6393D87A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Паскаль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AFCF-27C9-4865-A775-6D866F4BDB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07175-C2D9-4625-B6F6-30F27975632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7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717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D157C-FE7E-4EF1-9368-D60172274700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Определите </a:t>
            </a:r>
            <a:r>
              <a:rPr lang="en-US" altLang="ru-RU" sz="2400" b="1">
                <a:solidFill>
                  <a:srgbClr val="000000"/>
                </a:solidFill>
                <a:latin typeface="Courier" pitchFamily="49" charset="0"/>
              </a:rPr>
              <a:t>f(5)</a:t>
            </a:r>
            <a:r>
              <a:rPr lang="en-US" altLang="ru-RU" sz="2400">
                <a:solidFill>
                  <a:srgbClr val="000000"/>
                </a:solidFill>
              </a:rPr>
              <a:t>.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2600" y="1268413"/>
            <a:ext cx="8013700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function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begin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if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then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 :=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else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 := 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end;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175" y="39497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Метод подстановки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57225" y="43830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f(5) = f(4)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157663" y="1765300"/>
            <a:ext cx="4732337" cy="1358900"/>
            <a:chOff x="4559300" y="1524000"/>
            <a:chExt cx="3848100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559300" y="1524000"/>
              <a:ext cx="3848100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641849" y="1587500"/>
            <a:ext cx="360468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Формула" r:id="rId3" imgW="1663560" imgH="457200" progId="Equation.3">
                    <p:embed/>
                  </p:oleObj>
                </mc:Choice>
                <mc:Fallback>
                  <p:oleObj name="Формула" r:id="rId3" imgW="16635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49" y="1587500"/>
                          <a:ext cx="3604683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57225" y="48275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57225" y="52974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" y="5780088"/>
            <a:ext cx="165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1879600" y="5624513"/>
            <a:ext cx="444500" cy="608012"/>
            <a:chOff x="1879600" y="5425440"/>
            <a:chExt cx="444500" cy="607060"/>
          </a:xfrm>
        </p:grpSpPr>
        <p:sp>
          <p:nvSpPr>
            <p:cNvPr id="7202" name="Овал 13"/>
            <p:cNvSpPr>
              <a:spLocks noChangeArrowheads="1"/>
            </p:cNvSpPr>
            <p:nvPr/>
          </p:nvSpPr>
          <p:spPr bwMode="auto">
            <a:xfrm>
              <a:off x="1879600" y="558800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3" name="Полилиния 14"/>
            <p:cNvSpPr>
              <a:spLocks/>
            </p:cNvSpPr>
            <p:nvPr/>
          </p:nvSpPr>
          <p:spPr bwMode="auto">
            <a:xfrm>
              <a:off x="2103120" y="5425440"/>
              <a:ext cx="0" cy="160020"/>
            </a:xfrm>
            <a:custGeom>
              <a:avLst/>
              <a:gdLst>
                <a:gd name="T0" fmla="*/ 160020 h 160020"/>
                <a:gd name="T1" fmla="*/ 0 h 160020"/>
                <a:gd name="T2" fmla="*/ 0 60000 65536"/>
                <a:gd name="T3" fmla="*/ 0 60000 65536"/>
                <a:gd name="T4" fmla="*/ 0 h 160020"/>
                <a:gd name="T5" fmla="*/ 160020 h 1600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160020">
                  <a:moveTo>
                    <a:pt x="0" y="16002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232025" y="5114925"/>
            <a:ext cx="3575050" cy="636588"/>
            <a:chOff x="2232660" y="4914900"/>
            <a:chExt cx="3573780" cy="637540"/>
          </a:xfrm>
        </p:grpSpPr>
        <p:sp>
          <p:nvSpPr>
            <p:cNvPr id="7200" name="Овал 15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1" name="Полилиния 18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2232025" y="4627563"/>
            <a:ext cx="3575050" cy="636587"/>
            <a:chOff x="2232660" y="4914900"/>
            <a:chExt cx="3573780" cy="637540"/>
          </a:xfrm>
        </p:grpSpPr>
        <p:sp>
          <p:nvSpPr>
            <p:cNvPr id="7198" name="Овал 22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199" name="Полилиния 23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Группа 26"/>
          <p:cNvGrpSpPr>
            <a:grpSpLocks/>
          </p:cNvGrpSpPr>
          <p:nvPr/>
        </p:nvGrpSpPr>
        <p:grpSpPr bwMode="auto">
          <a:xfrm>
            <a:off x="3584575" y="4368800"/>
            <a:ext cx="2239963" cy="476250"/>
            <a:chOff x="3585067" y="4169228"/>
            <a:chExt cx="2238790" cy="476572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5366896" y="4169228"/>
              <a:ext cx="456961" cy="457509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197" name="Прямоугольник 25"/>
            <p:cNvSpPr>
              <a:spLocks noChangeArrowheads="1"/>
            </p:cNvSpPr>
            <p:nvPr/>
          </p:nvSpPr>
          <p:spPr bwMode="auto">
            <a:xfrm>
              <a:off x="3585067" y="4184135"/>
              <a:ext cx="22124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5 + 2 = 7</a:t>
              </a:r>
              <a:endPara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584575" y="48275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3 + 2 = 5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584575" y="52974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1 + 2 = 3</a:t>
            </a:r>
          </a:p>
        </p:txBody>
      </p:sp>
      <p:grpSp>
        <p:nvGrpSpPr>
          <p:cNvPr id="14" name="Группа 54"/>
          <p:cNvGrpSpPr>
            <a:grpSpLocks/>
          </p:cNvGrpSpPr>
          <p:nvPr/>
        </p:nvGrpSpPr>
        <p:grpSpPr bwMode="auto">
          <a:xfrm>
            <a:off x="2908300" y="5854700"/>
            <a:ext cx="4451350" cy="501650"/>
            <a:chOff x="3124087" y="5817053"/>
            <a:chExt cx="44519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91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1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6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5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4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6473825" y="4695825"/>
            <a:ext cx="1946275" cy="808038"/>
          </a:xfrm>
          <a:prstGeom prst="wedgeRoundRectCallout">
            <a:avLst>
              <a:gd name="adj1" fmla="val -35322"/>
              <a:gd name="adj2" fmla="val 9007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линейная структура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28" grpId="0"/>
      <p:bldP spid="29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81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8D45ED-6AE1-43CD-9C71-F1FC21044194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i="1" dirty="0">
                <a:solidFill>
                  <a:srgbClr val="000000"/>
                </a:solidFill>
              </a:rPr>
              <a:t>Задача</a:t>
            </a:r>
            <a:r>
              <a:rPr lang="ru-RU" altLang="ru-RU" sz="2400" dirty="0">
                <a:solidFill>
                  <a:srgbClr val="000000"/>
                </a:solidFill>
              </a:rPr>
              <a:t>. Определите </a:t>
            </a:r>
            <a:r>
              <a:rPr lang="en-US" altLang="ru-RU" sz="2400" b="1" dirty="0">
                <a:solidFill>
                  <a:srgbClr val="000000"/>
                </a:solidFill>
                <a:latin typeface="Courier" pitchFamily="49" charset="0"/>
              </a:rPr>
              <a:t>f(5)</a:t>
            </a:r>
            <a:r>
              <a:rPr lang="en-US" altLang="ru-RU" sz="2400" b="1" dirty="0">
                <a:solidFill>
                  <a:srgbClr val="000000"/>
                </a:solidFill>
              </a:rPr>
              <a:t>.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319213"/>
            <a:ext cx="8216900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function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begin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if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then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 :=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else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 := f(x-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*f(x-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end;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556000" y="1854200"/>
            <a:ext cx="5405438" cy="1168400"/>
            <a:chOff x="4280495" y="1637588"/>
            <a:chExt cx="4395358" cy="950008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280495" y="1637588"/>
              <a:ext cx="4388903" cy="950008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4363104" y="1653594"/>
            <a:ext cx="4312749" cy="914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3104" y="1653594"/>
                          <a:ext cx="4312749" cy="914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3829050" y="3530600"/>
            <a:ext cx="4521200" cy="2832100"/>
            <a:chOff x="2050937" y="3518353"/>
            <a:chExt cx="4521767" cy="283119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4157814" y="351835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114695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14" name="Прямая со стрелкой 35"/>
            <p:cNvCxnSpPr>
              <a:cxnSpLocks noChangeShapeType="1"/>
              <a:stCxn id="40" idx="2"/>
              <a:endCxn id="46" idx="0"/>
            </p:cNvCxnSpPr>
            <p:nvPr/>
          </p:nvCxnSpPr>
          <p:spPr bwMode="auto">
            <a:xfrm flipH="1">
              <a:off x="2475480" y="5549446"/>
              <a:ext cx="541338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202520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3635461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2592343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680167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5723285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050937" y="5848057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3094056" y="5848057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22" name="Прямая со стрелкой 50"/>
            <p:cNvCxnSpPr>
              <a:cxnSpLocks noChangeShapeType="1"/>
              <a:stCxn id="40" idx="2"/>
              <a:endCxn id="48" idx="0"/>
            </p:cNvCxnSpPr>
            <p:nvPr/>
          </p:nvCxnSpPr>
          <p:spPr bwMode="auto">
            <a:xfrm>
              <a:off x="3016818" y="5549446"/>
              <a:ext cx="502443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Прямая со стрелкой 54"/>
            <p:cNvCxnSpPr>
              <a:cxnSpLocks noChangeShapeType="1"/>
              <a:stCxn id="35" idx="2"/>
              <a:endCxn id="42" idx="0"/>
            </p:cNvCxnSpPr>
            <p:nvPr/>
          </p:nvCxnSpPr>
          <p:spPr bwMode="auto">
            <a:xfrm>
              <a:off x="3538708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Прямая со стрелкой 55"/>
            <p:cNvCxnSpPr>
              <a:cxnSpLocks noChangeShapeType="1"/>
              <a:stCxn id="35" idx="2"/>
              <a:endCxn id="40" idx="0"/>
            </p:cNvCxnSpPr>
            <p:nvPr/>
          </p:nvCxnSpPr>
          <p:spPr bwMode="auto">
            <a:xfrm flipH="1">
              <a:off x="3016818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Прямая со стрелкой 56"/>
            <p:cNvCxnSpPr>
              <a:cxnSpLocks noChangeShapeType="1"/>
              <a:stCxn id="41" idx="2"/>
              <a:endCxn id="45" idx="0"/>
            </p:cNvCxnSpPr>
            <p:nvPr/>
          </p:nvCxnSpPr>
          <p:spPr bwMode="auto">
            <a:xfrm>
              <a:off x="5626271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Прямая со стрелкой 57"/>
            <p:cNvCxnSpPr>
              <a:cxnSpLocks noChangeShapeType="1"/>
              <a:stCxn id="41" idx="2"/>
              <a:endCxn id="44" idx="0"/>
            </p:cNvCxnSpPr>
            <p:nvPr/>
          </p:nvCxnSpPr>
          <p:spPr bwMode="auto">
            <a:xfrm flipH="1">
              <a:off x="5104380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Прямая со стрелкой 58"/>
            <p:cNvCxnSpPr>
              <a:cxnSpLocks noChangeShapeType="1"/>
              <a:stCxn id="31" idx="2"/>
              <a:endCxn id="41" idx="0"/>
            </p:cNvCxnSpPr>
            <p:nvPr/>
          </p:nvCxnSpPr>
          <p:spPr bwMode="auto">
            <a:xfrm>
              <a:off x="4582490" y="4019096"/>
              <a:ext cx="104378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Прямая со стрелкой 59"/>
            <p:cNvCxnSpPr>
              <a:cxnSpLocks noChangeShapeType="1"/>
              <a:stCxn id="31" idx="2"/>
              <a:endCxn id="35" idx="0"/>
            </p:cNvCxnSpPr>
            <p:nvPr/>
          </p:nvCxnSpPr>
          <p:spPr bwMode="auto">
            <a:xfrm flipH="1">
              <a:off x="3538708" y="4019096"/>
              <a:ext cx="1043782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2130425" y="4330700"/>
            <a:ext cx="1489075" cy="533400"/>
          </a:xfrm>
          <a:prstGeom prst="wedgeRoundRectCallout">
            <a:avLst>
              <a:gd name="adj1" fmla="val 56790"/>
              <a:gd name="adj2" fmla="val 125784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дерево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Группа 79"/>
          <p:cNvGrpSpPr>
            <a:grpSpLocks/>
          </p:cNvGrpSpPr>
          <p:nvPr/>
        </p:nvGrpSpPr>
        <p:grpSpPr bwMode="auto">
          <a:xfrm>
            <a:off x="3435350" y="5537200"/>
            <a:ext cx="4660900" cy="815975"/>
            <a:chOff x="1415694" y="5384155"/>
            <a:chExt cx="4661612" cy="817265"/>
          </a:xfrm>
        </p:grpSpPr>
        <p:sp>
          <p:nvSpPr>
            <p:cNvPr id="8207" name="Прямоугольник 74"/>
            <p:cNvSpPr>
              <a:spLocks noChangeArrowheads="1"/>
            </p:cNvSpPr>
            <p:nvPr/>
          </p:nvSpPr>
          <p:spPr bwMode="auto">
            <a:xfrm>
              <a:off x="37270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8" name="Прямоугольник 75"/>
            <p:cNvSpPr>
              <a:spLocks noChangeArrowheads="1"/>
            </p:cNvSpPr>
            <p:nvPr/>
          </p:nvSpPr>
          <p:spPr bwMode="auto">
            <a:xfrm>
              <a:off x="14156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9" name="Прямоугольник 76"/>
            <p:cNvSpPr>
              <a:spLocks noChangeArrowheads="1"/>
            </p:cNvSpPr>
            <p:nvPr/>
          </p:nvSpPr>
          <p:spPr bwMode="auto">
            <a:xfrm>
              <a:off x="36254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0" name="Прямоугольник 77"/>
            <p:cNvSpPr>
              <a:spLocks noChangeArrowheads="1"/>
            </p:cNvSpPr>
            <p:nvPr/>
          </p:nvSpPr>
          <p:spPr bwMode="auto">
            <a:xfrm>
              <a:off x="46668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1" name="Прямоугольник 78"/>
            <p:cNvSpPr>
              <a:spLocks noChangeArrowheads="1"/>
            </p:cNvSpPr>
            <p:nvPr/>
          </p:nvSpPr>
          <p:spPr bwMode="auto">
            <a:xfrm>
              <a:off x="57082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81" name="Прямоугольник 80"/>
          <p:cNvSpPr>
            <a:spLocks noChangeArrowheads="1"/>
          </p:cNvSpPr>
          <p:nvPr/>
        </p:nvSpPr>
        <p:spPr bwMode="auto">
          <a:xfrm>
            <a:off x="3981450" y="50800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7842250" y="43180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5759450" y="43561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800850" y="3543300"/>
            <a:ext cx="552450" cy="4603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8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81" grpId="0"/>
      <p:bldP spid="82" grpId="0"/>
      <p:bldP spid="83" grpId="0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BC7EE3-D601-4FE4-9A88-6E7CC1FD37EA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Чему равно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altLang="ru-RU" sz="2400">
                <a:solidFill>
                  <a:srgbClr val="000000"/>
                </a:solidFill>
              </a:rPr>
              <a:t>? </a:t>
            </a:r>
          </a:p>
        </p:txBody>
      </p:sp>
      <p:grpSp>
        <p:nvGrpSpPr>
          <p:cNvPr id="9222" name="Группа 9"/>
          <p:cNvGrpSpPr>
            <a:grpSpLocks/>
          </p:cNvGrpSpPr>
          <p:nvPr/>
        </p:nvGrpSpPr>
        <p:grpSpPr bwMode="auto">
          <a:xfrm>
            <a:off x="520700" y="12446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75" y="1576922"/>
                          <a:ext cx="4706151" cy="99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84175" y="2641600"/>
            <a:ext cx="679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Табличный метод 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117600" y="3238500"/>
          <a:ext cx="5334000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60"/>
          <p:cNvGrpSpPr>
            <a:grpSpLocks/>
          </p:cNvGrpSpPr>
          <p:nvPr/>
        </p:nvGrpSpPr>
        <p:grpSpPr bwMode="auto">
          <a:xfrm>
            <a:off x="1876425" y="4292600"/>
            <a:ext cx="2111375" cy="1714500"/>
            <a:chOff x="1876425" y="4292600"/>
            <a:chExt cx="2111375" cy="1714500"/>
          </a:xfrm>
        </p:grpSpPr>
        <p:sp>
          <p:nvSpPr>
            <p:cNvPr id="9273" name="Левая фигурная скобка 42"/>
            <p:cNvSpPr>
              <a:spLocks/>
            </p:cNvSpPr>
            <p:nvPr/>
          </p:nvSpPr>
          <p:spPr bwMode="auto">
            <a:xfrm rot="-5400000">
              <a:off x="2708275" y="3711575"/>
              <a:ext cx="412750" cy="1574800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47" name="Скругленная прямоугольная выноска 46"/>
            <p:cNvSpPr/>
            <p:nvPr/>
          </p:nvSpPr>
          <p:spPr bwMode="auto">
            <a:xfrm>
              <a:off x="1876425" y="5194300"/>
              <a:ext cx="2111375" cy="812800"/>
            </a:xfrm>
            <a:prstGeom prst="wedgeRoundRectCallout">
              <a:avLst>
                <a:gd name="adj1" fmla="val -1969"/>
                <a:gd name="adj2" fmla="val -107773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начальные значения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1379538" y="1308100"/>
            <a:ext cx="2316162" cy="2997200"/>
            <a:chOff x="1380066" y="1308100"/>
            <a:chExt cx="2315634" cy="2997200"/>
          </a:xfrm>
        </p:grpSpPr>
        <p:sp>
          <p:nvSpPr>
            <p:cNvPr id="9270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1841500" y="13081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1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2082800" y="37592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2" name="Полилиния 51"/>
            <p:cNvSpPr>
              <a:spLocks/>
            </p:cNvSpPr>
            <p:nvPr/>
          </p:nvSpPr>
          <p:spPr bwMode="auto">
            <a:xfrm>
              <a:off x="1380066" y="1803400"/>
              <a:ext cx="715433" cy="2032000"/>
            </a:xfrm>
            <a:custGeom>
              <a:avLst/>
              <a:gdLst>
                <a:gd name="T0" fmla="*/ 461433 w 715433"/>
                <a:gd name="T1" fmla="*/ 0 h 2032000"/>
                <a:gd name="T2" fmla="*/ 715433 w 715433"/>
                <a:gd name="T3" fmla="*/ 2032000 h 2032000"/>
                <a:gd name="T4" fmla="*/ 0 60000 65536"/>
                <a:gd name="T5" fmla="*/ 0 60000 65536"/>
                <a:gd name="T6" fmla="*/ 0 w 715433"/>
                <a:gd name="T7" fmla="*/ 0 h 2032000"/>
                <a:gd name="T8" fmla="*/ 715433 w 715433"/>
                <a:gd name="T9" fmla="*/ 2032000 h 2032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15433" h="2032000">
                  <a:moveTo>
                    <a:pt x="461433" y="0"/>
                  </a:moveTo>
                  <a:cubicBezTo>
                    <a:pt x="0" y="651933"/>
                    <a:pt x="224366" y="1761067"/>
                    <a:pt x="715433" y="203200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63"/>
          <p:cNvGrpSpPr>
            <a:grpSpLocks/>
          </p:cNvGrpSpPr>
          <p:nvPr/>
        </p:nvGrpSpPr>
        <p:grpSpPr bwMode="auto">
          <a:xfrm>
            <a:off x="2270125" y="3825875"/>
            <a:ext cx="1243013" cy="403225"/>
            <a:chOff x="2270760" y="3825240"/>
            <a:chExt cx="1242060" cy="403860"/>
          </a:xfrm>
        </p:grpSpPr>
        <p:sp>
          <p:nvSpPr>
            <p:cNvPr id="9268" name="Прямоугольник 61"/>
            <p:cNvSpPr>
              <a:spLocks noChangeArrowheads="1"/>
            </p:cNvSpPr>
            <p:nvPr/>
          </p:nvSpPr>
          <p:spPr bwMode="auto">
            <a:xfrm>
              <a:off x="227076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69" name="Прямоугольник 62"/>
            <p:cNvSpPr>
              <a:spLocks noChangeArrowheads="1"/>
            </p:cNvSpPr>
            <p:nvPr/>
          </p:nvSpPr>
          <p:spPr bwMode="auto">
            <a:xfrm>
              <a:off x="316992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5572125" y="3759200"/>
            <a:ext cx="876300" cy="523875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0655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9799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6" name="Группа 70"/>
          <p:cNvGrpSpPr>
            <a:grpSpLocks/>
          </p:cNvGrpSpPr>
          <p:nvPr/>
        </p:nvGrpSpPr>
        <p:grpSpPr bwMode="auto">
          <a:xfrm>
            <a:off x="2454275" y="4200525"/>
            <a:ext cx="1843088" cy="857250"/>
            <a:chOff x="2454487" y="4201159"/>
            <a:chExt cx="1843194" cy="856687"/>
          </a:xfrm>
        </p:grpSpPr>
        <p:sp>
          <p:nvSpPr>
            <p:cNvPr id="9265" name="Полилиния 67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32262 w 1972733"/>
                <a:gd name="T1" fmla="*/ 17780 h 829733"/>
                <a:gd name="T2" fmla="*/ 15034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6" name="Полилиния 68"/>
            <p:cNvSpPr>
              <a:spLocks/>
            </p:cNvSpPr>
            <p:nvPr/>
          </p:nvSpPr>
          <p:spPr bwMode="auto">
            <a:xfrm>
              <a:off x="3305175" y="4201159"/>
              <a:ext cx="862964" cy="508001"/>
            </a:xfrm>
            <a:custGeom>
              <a:avLst/>
              <a:gdLst>
                <a:gd name="T0" fmla="*/ 1550 w 1972733"/>
                <a:gd name="T1" fmla="*/ 2499 h 829733"/>
                <a:gd name="T2" fmla="*/ 72238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7" name="Прямоугольник 69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314825" y="5100638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*f(1)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314825" y="5567363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14825" y="6005513"/>
            <a:ext cx="4197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*f(3)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Группа 79"/>
          <p:cNvGrpSpPr>
            <a:grpSpLocks/>
          </p:cNvGrpSpPr>
          <p:nvPr/>
        </p:nvGrpSpPr>
        <p:grpSpPr bwMode="auto">
          <a:xfrm>
            <a:off x="3359150" y="4200525"/>
            <a:ext cx="1843088" cy="857250"/>
            <a:chOff x="2454487" y="4201159"/>
            <a:chExt cx="1843194" cy="856687"/>
          </a:xfrm>
        </p:grpSpPr>
        <p:sp>
          <p:nvSpPr>
            <p:cNvPr id="9262" name="Полилиния 84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32262 w 1972733"/>
                <a:gd name="T1" fmla="*/ 17780 h 829733"/>
                <a:gd name="T2" fmla="*/ 15034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3" name="Полилиния 85"/>
            <p:cNvSpPr>
              <a:spLocks/>
            </p:cNvSpPr>
            <p:nvPr/>
          </p:nvSpPr>
          <p:spPr bwMode="auto">
            <a:xfrm>
              <a:off x="3324225" y="4201159"/>
              <a:ext cx="843914" cy="508001"/>
            </a:xfrm>
            <a:custGeom>
              <a:avLst/>
              <a:gdLst>
                <a:gd name="T0" fmla="*/ 1418 w 1972733"/>
                <a:gd name="T1" fmla="*/ 2499 h 829733"/>
                <a:gd name="T2" fmla="*/ 6606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4" name="Прямоугольник 86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87"/>
          <p:cNvGrpSpPr>
            <a:grpSpLocks/>
          </p:cNvGrpSpPr>
          <p:nvPr/>
        </p:nvGrpSpPr>
        <p:grpSpPr bwMode="auto">
          <a:xfrm>
            <a:off x="4225925" y="4200525"/>
            <a:ext cx="1843088" cy="857250"/>
            <a:chOff x="2454487" y="4201159"/>
            <a:chExt cx="1843194" cy="856687"/>
          </a:xfrm>
        </p:grpSpPr>
        <p:sp>
          <p:nvSpPr>
            <p:cNvPr id="9259" name="Полилиния 88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32262 w 1972733"/>
                <a:gd name="T1" fmla="*/ 17780 h 829733"/>
                <a:gd name="T2" fmla="*/ 15034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0" name="Полилиния 89"/>
            <p:cNvSpPr>
              <a:spLocks/>
            </p:cNvSpPr>
            <p:nvPr/>
          </p:nvSpPr>
          <p:spPr bwMode="auto">
            <a:xfrm>
              <a:off x="3333750" y="4201159"/>
              <a:ext cx="834389" cy="508001"/>
            </a:xfrm>
            <a:custGeom>
              <a:avLst/>
              <a:gdLst>
                <a:gd name="T0" fmla="*/ 1355 w 1972733"/>
                <a:gd name="T1" fmla="*/ 2499 h 829733"/>
                <a:gd name="T2" fmla="*/ 63135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1" name="Прямоугольник 90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1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 animBg="1"/>
      <p:bldP spid="66" grpId="0" animBg="1"/>
      <p:bldP spid="67" grpId="0" animBg="1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47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C8BFF-418F-4CB9-8209-4B9F96B43BB3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75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 выводится при вызове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f(11)</a:t>
            </a:r>
            <a:r>
              <a:rPr lang="en-US" altLang="ru-RU" sz="2400">
                <a:solidFill>
                  <a:srgbClr val="000000"/>
                </a:solidFill>
              </a:rPr>
              <a:t>?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60475"/>
            <a:ext cx="7772400" cy="37861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procedure g(x: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forward;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procedure f(x: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if x &gt;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then g(x-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procedure g(x: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write(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'*'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x &gt;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then f(x-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596900" y="5219700"/>
            <a:ext cx="7994650" cy="501650"/>
            <a:chOff x="3124087" y="5817053"/>
            <a:chExt cx="79952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(11)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23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(10)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2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547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(7)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380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(6)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5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76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Прямоугольник 38"/>
            <p:cNvSpPr/>
            <p:nvPr/>
          </p:nvSpPr>
          <p:spPr bwMode="auto">
            <a:xfrm>
              <a:off x="7920265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8" name="Прямая со стрелкой 39"/>
            <p:cNvCxnSpPr>
              <a:cxnSpLocks noChangeShapeType="1"/>
              <a:endCxn id="39" idx="1"/>
            </p:cNvCxnSpPr>
            <p:nvPr/>
          </p:nvCxnSpPr>
          <p:spPr bwMode="auto">
            <a:xfrm>
              <a:off x="75942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Прямоугольник 43"/>
            <p:cNvSpPr/>
            <p:nvPr/>
          </p:nvSpPr>
          <p:spPr bwMode="auto">
            <a:xfrm>
              <a:off x="9101449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0" name="Прямая со стрелкой 44"/>
            <p:cNvCxnSpPr>
              <a:cxnSpLocks noChangeShapeType="1"/>
              <a:endCxn id="44" idx="1"/>
            </p:cNvCxnSpPr>
            <p:nvPr/>
          </p:nvCxnSpPr>
          <p:spPr bwMode="auto">
            <a:xfrm>
              <a:off x="87753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Прямоугольник 45"/>
            <p:cNvSpPr/>
            <p:nvPr/>
          </p:nvSpPr>
          <p:spPr bwMode="auto">
            <a:xfrm>
              <a:off x="10269932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2" name="Прямая со стрелкой 47"/>
            <p:cNvCxnSpPr>
              <a:cxnSpLocks noChangeShapeType="1"/>
              <a:endCxn id="46" idx="1"/>
            </p:cNvCxnSpPr>
            <p:nvPr/>
          </p:nvCxnSpPr>
          <p:spPr bwMode="auto">
            <a:xfrm>
              <a:off x="99437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2038350" y="5727700"/>
            <a:ext cx="5168900" cy="460375"/>
            <a:chOff x="2037994" y="4495155"/>
            <a:chExt cx="5169612" cy="461665"/>
          </a:xfrm>
        </p:grpSpPr>
        <p:sp>
          <p:nvSpPr>
            <p:cNvPr id="147467" name="Прямоугольник 48"/>
            <p:cNvSpPr>
              <a:spLocks noChangeArrowheads="1"/>
            </p:cNvSpPr>
            <p:nvPr/>
          </p:nvSpPr>
          <p:spPr bwMode="auto">
            <a:xfrm>
              <a:off x="20379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8" name="Прямоугольник 49"/>
            <p:cNvSpPr>
              <a:spLocks noChangeArrowheads="1"/>
            </p:cNvSpPr>
            <p:nvPr/>
          </p:nvSpPr>
          <p:spPr bwMode="auto">
            <a:xfrm>
              <a:off x="44890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9" name="Прямоугольник 50"/>
            <p:cNvSpPr>
              <a:spLocks noChangeArrowheads="1"/>
            </p:cNvSpPr>
            <p:nvPr/>
          </p:nvSpPr>
          <p:spPr bwMode="auto">
            <a:xfrm>
              <a:off x="68385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31813" y="6019800"/>
            <a:ext cx="1666875" cy="522288"/>
            <a:chOff x="518954" y="4914255"/>
            <a:chExt cx="1667508" cy="523220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740205" y="4965146"/>
              <a:ext cx="444669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6675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8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5A8248-6408-44FB-A259-E2186EE786BC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выводится при вызове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f(9)</a:t>
            </a:r>
            <a:r>
              <a:rPr lang="ru-RU" altLang="ru-RU" sz="240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0700" y="1220788"/>
            <a:ext cx="7213600" cy="52625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procedure g(x: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forward;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procedure f(x: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begin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if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then begin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g( 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);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f( 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end; 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write(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'*'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end;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procedure g(x: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integer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begin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write(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'*'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);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if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then f(x-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);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end;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479800" y="2730500"/>
            <a:ext cx="5486400" cy="1168400"/>
            <a:chOff x="4208211" y="1482696"/>
            <a:chExt cx="4460904" cy="950007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208211" y="1482696"/>
              <a:ext cx="4460904" cy="950007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3" name="Object 2"/>
            <p:cNvGraphicFramePr>
              <a:graphicFrameLocks noChangeAspect="1"/>
            </p:cNvGraphicFramePr>
            <p:nvPr/>
          </p:nvGraphicFramePr>
          <p:xfrm>
            <a:off x="4259841" y="1533684"/>
            <a:ext cx="4295686" cy="864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Формула" r:id="rId3" imgW="2273040" imgH="457200" progId="Equation.3">
                    <p:embed/>
                  </p:oleObj>
                </mc:Choice>
                <mc:Fallback>
                  <p:oleObj name="Формула" r:id="rId3" imgW="22730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9841" y="1533684"/>
                          <a:ext cx="4295686" cy="864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5003800" y="4927600"/>
            <a:ext cx="3924300" cy="1117600"/>
            <a:chOff x="4827781" y="1534327"/>
            <a:chExt cx="3190785" cy="908703"/>
          </a:xfrm>
        </p:grpSpPr>
        <p:sp>
          <p:nvSpPr>
            <p:cNvPr id="32" name="Прямоугольник 31"/>
            <p:cNvSpPr/>
            <p:nvPr/>
          </p:nvSpPr>
          <p:spPr bwMode="auto">
            <a:xfrm>
              <a:off x="4827781" y="1534327"/>
              <a:ext cx="3190785" cy="90870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910391" y="1549222"/>
            <a:ext cx="3016532" cy="848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Формула" r:id="rId5" imgW="1625400" imgH="457200" progId="Equation.3">
                    <p:embed/>
                  </p:oleObj>
                </mc:Choice>
                <mc:Fallback>
                  <p:oleObj name="Формула" r:id="rId5" imgW="1625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0391" y="1549222"/>
                          <a:ext cx="3016532" cy="848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28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126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462F1-DDD6-4783-B268-7EBFDF2EFBF0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95288" y="796925"/>
          <a:ext cx="542131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2273040" imgH="457200" progId="Equation.3">
                  <p:embed/>
                </p:oleObj>
              </mc:Choice>
              <mc:Fallback>
                <p:oleObj name="Формула" r:id="rId3" imgW="2273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796925"/>
                        <a:ext cx="5421312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395288" y="1952625"/>
          <a:ext cx="387667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5" imgW="1625400" imgH="457200" progId="Equation.3">
                  <p:embed/>
                </p:oleObj>
              </mc:Choice>
              <mc:Fallback>
                <p:oleObj name="Формула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52625"/>
                        <a:ext cx="3876675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3700" y="3162300"/>
          <a:ext cx="8502646" cy="1560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86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8625" y="4859338"/>
            <a:ext cx="350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28625" y="5329238"/>
            <a:ext cx="3354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8625" y="5811838"/>
            <a:ext cx="281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= 2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543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543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241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241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9022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9022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5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5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273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273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9596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9596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6454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6454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8305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305800" y="3771900"/>
            <a:ext cx="469900" cy="3683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6208713" y="5219700"/>
            <a:ext cx="1868487" cy="522288"/>
            <a:chOff x="518954" y="4914255"/>
            <a:chExt cx="1867884" cy="52322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1739347" y="4965146"/>
              <a:ext cx="634795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346" name="Прямоугольник 38"/>
            <p:cNvSpPr>
              <a:spLocks noChangeArrowheads="1"/>
            </p:cNvSpPr>
            <p:nvPr/>
          </p:nvSpPr>
          <p:spPr bwMode="auto">
            <a:xfrm>
              <a:off x="518954" y="4914255"/>
              <a:ext cx="18678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32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94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Экран (4:3)</PresentationFormat>
  <Paragraphs>158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Оформление по умолчанию</vt:lpstr>
      <vt:lpstr>Microsoft Equation 3.0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рекурсивных функций</dc:title>
  <dc:creator>Оля</dc:creator>
  <cp:lastModifiedBy>Оля</cp:lastModifiedBy>
  <cp:revision>1</cp:revision>
  <dcterms:created xsi:type="dcterms:W3CDTF">2020-05-06T06:54:09Z</dcterms:created>
  <dcterms:modified xsi:type="dcterms:W3CDTF">2020-05-06T06:54:36Z</dcterms:modified>
</cp:coreProperties>
</file>