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00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99FF99"/>
    <a:srgbClr val="E6E6FF"/>
    <a:srgbClr val="FFFF99"/>
    <a:srgbClr val="FF0000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7" autoAdjust="0"/>
    <p:restoredTop sz="93932" autoAdjust="0"/>
  </p:normalViewPr>
  <p:slideViewPr>
    <p:cSldViewPr snapToGrid="0">
      <p:cViewPr>
        <p:scale>
          <a:sx n="93" d="100"/>
          <a:sy n="93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A19215-160A-4193-91B4-50EB9CAEB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 Поляков, 2006-201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6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                                                          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                          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Кодирование информации</a:t>
            </a:r>
            <a:endParaRPr lang="ru-RU" sz="1400" i="1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45D78-1EC6-4C53-B264-3F8EDF699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8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2F2B-5CC4-4D39-A76D-8FBC67CD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DA019-7387-4F33-863D-0FB4BDF40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5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3CEF-42A6-46B5-9A68-5E2C6CF83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51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516E-BEDC-44B6-8F0D-A5942977A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136A-CFAC-4D47-9B5B-F4187D16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9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DEFC-4E5E-4E44-8B51-7E18D4F27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0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E580A-C09F-400B-A0DE-556339737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8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AF34-6997-4B16-8EBA-ED8C779C5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6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67A4A-D2EE-4EF9-8BEC-54A7812FA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2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8D4E8-418F-45D3-88B5-31E471282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3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0225" y="62341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>
                <a:latin typeface="Arial" charset="0"/>
              </a:defRPr>
            </a:lvl1pPr>
          </a:lstStyle>
          <a:p>
            <a:pPr>
              <a:defRPr/>
            </a:pPr>
            <a:fld id="{7C759359-A789-4CD9-B228-97067E09B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altLang="ru-RU" sz="7200" b="1" dirty="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65575" y="4356100"/>
            <a:ext cx="4792663" cy="1397000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4000" b="1" dirty="0" smtClean="0"/>
              <a:t>7 класс </a:t>
            </a:r>
          </a:p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4000" b="1" dirty="0" smtClean="0"/>
              <a:t>09.04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513513" y="687388"/>
            <a:ext cx="2446337" cy="576262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3252788" y="4046538"/>
            <a:ext cx="5597525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46625" y="4837113"/>
            <a:ext cx="374015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Из чего оно состоит?</a:t>
            </a:r>
            <a:endParaRPr lang="ru-RU" altLang="ru-RU"/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 rot="-1929638">
            <a:off x="5275263" y="5815013"/>
            <a:ext cx="171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58025" y="687388"/>
            <a:ext cx="2085975" cy="395287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4025" y="4556125"/>
            <a:ext cx="5597525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53100" y="1397000"/>
            <a:ext cx="290830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пиксель?</a:t>
            </a:r>
            <a:endParaRPr lang="ru-RU" altLang="ru-RU"/>
          </a:p>
        </p:txBody>
      </p:sp>
      <p:sp>
        <p:nvSpPr>
          <p:cNvPr id="5127" name="TextBox 1"/>
          <p:cNvSpPr txBox="1">
            <a:spLocks noChangeArrowheads="1"/>
          </p:cNvSpPr>
          <p:nvPr/>
        </p:nvSpPr>
        <p:spPr bwMode="auto">
          <a:xfrm rot="-1929638">
            <a:off x="1825625" y="5373688"/>
            <a:ext cx="171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824538" y="2332038"/>
            <a:ext cx="276542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Каким свойством </a:t>
            </a:r>
          </a:p>
          <a:p>
            <a:pPr eaLnBrk="1" hangingPunct="1"/>
            <a:r>
              <a:rPr lang="ru-RU" altLang="ru-RU" b="1"/>
              <a:t>обладает Пиксель? 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753100" y="3490913"/>
            <a:ext cx="2908300" cy="41433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разрешение?</a:t>
            </a:r>
            <a:endParaRPr lang="ru-RU" alt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391275" y="4440238"/>
            <a:ext cx="2270125" cy="41433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Что такое растр?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914400" y="5484813"/>
            <a:ext cx="5597525" cy="401637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753100" y="1654175"/>
            <a:ext cx="2908300" cy="41433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Пиксель - </a:t>
            </a:r>
            <a:endParaRPr lang="ru-RU" altLang="ru-RU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 rot="-1929638">
            <a:off x="5313363" y="898525"/>
            <a:ext cx="2339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824538" y="2332038"/>
            <a:ext cx="295910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У пикселя всегда есть 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824538" y="3284538"/>
            <a:ext cx="2908300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Разрешение -</a:t>
            </a:r>
            <a:endParaRPr lang="ru-RU" alt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824538" y="4119563"/>
            <a:ext cx="2271712" cy="41275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Растр - </a:t>
            </a:r>
            <a:endParaRPr lang="ru-RU" altLang="ru-RU"/>
          </a:p>
        </p:txBody>
      </p:sp>
      <p:sp>
        <p:nvSpPr>
          <p:cNvPr id="6157" name="TextBox 3"/>
          <p:cNvSpPr txBox="1">
            <a:spLocks noChangeArrowheads="1"/>
          </p:cNvSpPr>
          <p:nvPr/>
        </p:nvSpPr>
        <p:spPr bwMode="auto">
          <a:xfrm>
            <a:off x="2909888" y="4381500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1280</a:t>
            </a:r>
          </a:p>
        </p:txBody>
      </p:sp>
      <p:sp>
        <p:nvSpPr>
          <p:cNvPr id="6158" name="TextBox 13"/>
          <p:cNvSpPr txBox="1">
            <a:spLocks noChangeArrowheads="1"/>
          </p:cNvSpPr>
          <p:nvPr/>
        </p:nvSpPr>
        <p:spPr bwMode="auto">
          <a:xfrm>
            <a:off x="12700" y="1781175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pic>
        <p:nvPicPr>
          <p:cNvPr id="93186" name="Picture 2" descr="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71" y="1082406"/>
            <a:ext cx="4282861" cy="26692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234950" y="4868863"/>
            <a:ext cx="5416550" cy="400050"/>
          </a:xfrm>
          <a:prstGeom prst="rect">
            <a:avLst/>
          </a:prstGeom>
          <a:solidFill>
            <a:srgbClr val="D1D1FF"/>
          </a:soli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354013" indent="-1746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b="1"/>
              <a:t>   Вот изображение на экране компьютера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 rot="-1929638">
            <a:off x="5313363" y="898525"/>
            <a:ext cx="2339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548313" y="1781175"/>
            <a:ext cx="339090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Цвет пикселя формируется из 3-х базовых цветов:</a:t>
            </a:r>
            <a:endParaRPr lang="ru-RU" alt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493713" y="1109663"/>
            <a:ext cx="420687" cy="2641600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48000" y="2103438"/>
            <a:ext cx="420688" cy="4024312"/>
          </a:xfrm>
          <a:prstGeom prst="leftBrac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8" name="TextBox 3"/>
          <p:cNvSpPr txBox="1">
            <a:spLocks noChangeArrowheads="1"/>
          </p:cNvSpPr>
          <p:nvPr/>
        </p:nvSpPr>
        <p:spPr bwMode="auto">
          <a:xfrm>
            <a:off x="2909888" y="4381500"/>
            <a:ext cx="69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1280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12700" y="1781175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800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73738" y="2768600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Image" r:id="rId4" imgW="3974603" imgH="3542857" progId="Photoshop.Image.9">
                  <p:embed/>
                </p:oleObj>
              </mc:Choice>
              <mc:Fallback>
                <p:oleObj name="Image" r:id="rId4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768600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Прямоугольник 12"/>
          <p:cNvSpPr>
            <a:spLocks noChangeArrowheads="1"/>
          </p:cNvSpPr>
          <p:nvPr/>
        </p:nvSpPr>
        <p:spPr bwMode="auto">
          <a:xfrm>
            <a:off x="6905625" y="5497513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 rot="-1929638">
            <a:off x="5045075" y="1339850"/>
            <a:ext cx="2341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9250" y="958850"/>
            <a:ext cx="3390900" cy="61436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Важная знакомая формула:</a:t>
            </a:r>
            <a:endParaRPr lang="ru-RU" alt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73738" y="2768600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768600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Прямоугольник 12"/>
          <p:cNvSpPr>
            <a:spLocks noChangeArrowheads="1"/>
          </p:cNvSpPr>
          <p:nvPr/>
        </p:nvSpPr>
        <p:spPr bwMode="auto">
          <a:xfrm>
            <a:off x="6905625" y="5497513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044700" y="2017713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 </a:t>
            </a:r>
            <a:r>
              <a:rPr lang="en-US" altLang="ru-RU" sz="3600" b="1" baseline="30000">
                <a:solidFill>
                  <a:srgbClr val="0000CC"/>
                </a:solidFill>
              </a:rPr>
              <a:t>i</a:t>
            </a:r>
            <a:r>
              <a:rPr lang="en-US" altLang="ru-RU" sz="3600" b="1">
                <a:solidFill>
                  <a:srgbClr val="0000CC"/>
                </a:solidFill>
              </a:rPr>
              <a:t> </a:t>
            </a:r>
            <a:r>
              <a:rPr lang="ru-RU" altLang="ru-RU" sz="3600" b="1">
                <a:solidFill>
                  <a:srgbClr val="0000CC"/>
                </a:solidFill>
              </a:rPr>
              <a:t>=</a:t>
            </a:r>
            <a:r>
              <a:rPr lang="en-US" altLang="ru-RU" sz="3600" b="1">
                <a:solidFill>
                  <a:srgbClr val="0000CC"/>
                </a:solidFill>
              </a:rPr>
              <a:t>N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195263" y="3103563"/>
            <a:ext cx="5465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где </a:t>
            </a:r>
            <a:r>
              <a:rPr lang="en-US" altLang="ru-RU"/>
              <a:t>N</a:t>
            </a:r>
            <a:r>
              <a:rPr lang="ru-RU" altLang="ru-RU"/>
              <a:t> – количество возможных цветов в палитре</a:t>
            </a:r>
          </a:p>
          <a:p>
            <a:pPr eaLnBrk="1" hangingPunct="1"/>
            <a:r>
              <a:rPr lang="ru-RU" altLang="ru-RU"/>
              <a:t>а   </a:t>
            </a:r>
            <a:r>
              <a:rPr lang="en-US" altLang="ru-RU"/>
              <a:t>i - </a:t>
            </a:r>
            <a:r>
              <a:rPr lang="ru-RU" altLang="ru-RU"/>
              <a:t> количество бит на 1 пиксель или один цвет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0500" y="4119563"/>
            <a:ext cx="4602163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пример: посмотрите на рисунок – сколько цветов в палитре? </a:t>
            </a:r>
            <a:endParaRPr lang="ru-RU" altLang="ru-RU"/>
          </a:p>
        </p:txBody>
      </p:sp>
      <p:sp>
        <p:nvSpPr>
          <p:cNvPr id="8203" name="TextBox 16"/>
          <p:cNvSpPr txBox="1">
            <a:spLocks noChangeArrowheads="1"/>
          </p:cNvSpPr>
          <p:nvPr/>
        </p:nvSpPr>
        <p:spPr bwMode="auto">
          <a:xfrm rot="-1929638">
            <a:off x="3884613" y="4673600"/>
            <a:ext cx="1816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 rot="-1929638">
            <a:off x="5045075" y="1339850"/>
            <a:ext cx="2341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тетрадь!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80113" y="2303463"/>
          <a:ext cx="2959100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2303463"/>
                        <a:ext cx="2959100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Прямоугольник 12"/>
          <p:cNvSpPr>
            <a:spLocks noChangeArrowheads="1"/>
          </p:cNvSpPr>
          <p:nvPr/>
        </p:nvSpPr>
        <p:spPr bwMode="auto">
          <a:xfrm>
            <a:off x="2559050" y="3095625"/>
            <a:ext cx="1323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311400" y="1031875"/>
            <a:ext cx="2352675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</a:t>
            </a:r>
            <a:r>
              <a:rPr lang="ru-RU" altLang="ru-RU" sz="3600" b="1" baseline="30000">
                <a:solidFill>
                  <a:srgbClr val="0000CC"/>
                </a:solidFill>
              </a:rPr>
              <a:t>3 </a:t>
            </a:r>
            <a:r>
              <a:rPr lang="ru-RU" altLang="ru-RU" sz="3600" b="1">
                <a:solidFill>
                  <a:srgbClr val="0000CC"/>
                </a:solidFill>
              </a:rPr>
              <a:t>= 8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9224" name="TextBox 5"/>
          <p:cNvSpPr txBox="1">
            <a:spLocks noChangeArrowheads="1"/>
          </p:cNvSpPr>
          <p:nvPr/>
        </p:nvSpPr>
        <p:spPr bwMode="auto">
          <a:xfrm>
            <a:off x="195263" y="2425700"/>
            <a:ext cx="5437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Итак, всего на один пиксель приходится 3 бита – </a:t>
            </a:r>
          </a:p>
          <a:p>
            <a:pPr eaLnBrk="1" hangingPunct="1"/>
            <a:r>
              <a:rPr lang="ru-RU" altLang="ru-RU"/>
              <a:t>По одному биту на каждый базовый цвет: 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4138" y="4225925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А если на каждый базовый цвет – 2 бита, сколько всего цветов можно получить?</a:t>
            </a:r>
            <a:endParaRPr lang="ru-RU" altLang="ru-RU"/>
          </a:p>
        </p:txBody>
      </p:sp>
      <p:sp>
        <p:nvSpPr>
          <p:cNvPr id="9226" name="TextBox 16"/>
          <p:cNvSpPr txBox="1">
            <a:spLocks noChangeArrowheads="1"/>
          </p:cNvSpPr>
          <p:nvPr/>
        </p:nvSpPr>
        <p:spPr bwMode="auto">
          <a:xfrm rot="19670362">
            <a:off x="4139000" y="5293673"/>
            <a:ext cx="1816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Пишите в чат!</a:t>
            </a:r>
          </a:p>
        </p:txBody>
      </p:sp>
      <p:sp>
        <p:nvSpPr>
          <p:cNvPr id="9227" name="Прямоугольник 2"/>
          <p:cNvSpPr>
            <a:spLocks noChangeArrowheads="1"/>
          </p:cNvSpPr>
          <p:nvPr/>
        </p:nvSpPr>
        <p:spPr bwMode="auto">
          <a:xfrm>
            <a:off x="2565400" y="3540125"/>
            <a:ext cx="1614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1  +  1  + 1 =3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78688" y="377825"/>
            <a:ext cx="1936750" cy="576263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918200" y="752475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752475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Прямоугольник 12"/>
          <p:cNvSpPr>
            <a:spLocks noChangeArrowheads="1"/>
          </p:cNvSpPr>
          <p:nvPr/>
        </p:nvSpPr>
        <p:spPr bwMode="auto">
          <a:xfrm>
            <a:off x="2559050" y="3095625"/>
            <a:ext cx="13239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311400" y="909638"/>
            <a:ext cx="2352675" cy="61436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0000CC"/>
                </a:solidFill>
              </a:rPr>
              <a:t>2</a:t>
            </a:r>
            <a:r>
              <a:rPr lang="ru-RU" altLang="ru-RU" sz="3600" b="1" baseline="30000">
                <a:solidFill>
                  <a:srgbClr val="0000CC"/>
                </a:solidFill>
              </a:rPr>
              <a:t>6 </a:t>
            </a:r>
            <a:r>
              <a:rPr lang="ru-RU" altLang="ru-RU" sz="3600" b="1">
                <a:solidFill>
                  <a:srgbClr val="0000CC"/>
                </a:solidFill>
              </a:rPr>
              <a:t>= 64</a:t>
            </a:r>
            <a:endParaRPr lang="ru-RU" altLang="ru-RU" sz="2800">
              <a:solidFill>
                <a:srgbClr val="0000CC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9250" y="5094288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как получился белый цвет на   экране? </a:t>
            </a:r>
            <a:endParaRPr lang="ru-RU" altLang="ru-RU"/>
          </a:p>
        </p:txBody>
      </p:sp>
      <p:sp>
        <p:nvSpPr>
          <p:cNvPr id="10248" name="TextBox 16"/>
          <p:cNvSpPr txBox="1">
            <a:spLocks noChangeArrowheads="1"/>
          </p:cNvSpPr>
          <p:nvPr/>
        </p:nvSpPr>
        <p:spPr bwMode="auto">
          <a:xfrm rot="-1929638">
            <a:off x="4208463" y="3551238"/>
            <a:ext cx="181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Пишите в чат!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9250" y="5857875"/>
            <a:ext cx="56578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а черный цвет на   экране? </a:t>
            </a:r>
            <a:endParaRPr lang="ru-RU" altLang="ru-RU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9250" y="2316163"/>
            <a:ext cx="4984750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Каждая такая цветная точка может либо светиться своим цветом -1, либо нет -0</a:t>
            </a:r>
          </a:p>
        </p:txBody>
      </p:sp>
      <p:sp>
        <p:nvSpPr>
          <p:cNvPr id="10251" name="Прямоугольник 18"/>
          <p:cNvSpPr>
            <a:spLocks noChangeArrowheads="1"/>
          </p:cNvSpPr>
          <p:nvPr/>
        </p:nvSpPr>
        <p:spPr bwMode="auto">
          <a:xfrm>
            <a:off x="2722563" y="3524250"/>
            <a:ext cx="99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/>
              <a:t>1</a:t>
            </a:r>
            <a:r>
              <a:rPr lang="ru-RU" altLang="ru-RU"/>
              <a:t>   </a:t>
            </a:r>
            <a:r>
              <a:rPr lang="ru-RU" altLang="ru-RU" sz="2000" b="1"/>
              <a:t>0</a:t>
            </a:r>
            <a:r>
              <a:rPr lang="ru-RU" altLang="ru-RU"/>
              <a:t>   </a:t>
            </a:r>
            <a:r>
              <a:rPr lang="ru-RU" altLang="ru-RU" sz="2000" b="1"/>
              <a:t>0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27025" y="4349750"/>
            <a:ext cx="5656263" cy="61277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Вопрос: какой цвет закодирован?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723313" cy="914400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chemeClr val="accent2"/>
                </a:solidFill>
              </a:rPr>
              <a:t>Графическая информация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982788"/>
            <a:ext cx="1936750" cy="576262"/>
          </a:xfrm>
          <a:noFill/>
        </p:spPr>
        <p:txBody>
          <a:bodyPr/>
          <a:lstStyle/>
          <a:p>
            <a:pPr marL="1968500" indent="-1968500" eaLnBrk="1" hangingPunct="1">
              <a:lnSpc>
                <a:spcPct val="80000"/>
              </a:lnSpc>
            </a:pPr>
            <a:r>
              <a:rPr lang="ru-RU" altLang="ru-RU" sz="2400" smtClean="0"/>
              <a:t>§19, 20</a:t>
            </a: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 rot="-1929638">
            <a:off x="2724150" y="1870075"/>
            <a:ext cx="1266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ЧИТАТЬ!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773738" y="2768600"/>
          <a:ext cx="2959100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Image" r:id="rId3" imgW="3974603" imgH="3542857" progId="Photoshop.Image.9">
                  <p:embed/>
                </p:oleObj>
              </mc:Choice>
              <mc:Fallback>
                <p:oleObj name="Image" r:id="rId3" imgW="3974603" imgH="3542857" progId="Photoshop.Image.9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2768600"/>
                        <a:ext cx="2959100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Прямоугольник 12"/>
          <p:cNvSpPr>
            <a:spLocks noChangeArrowheads="1"/>
          </p:cNvSpPr>
          <p:nvPr/>
        </p:nvSpPr>
        <p:spPr bwMode="auto">
          <a:xfrm>
            <a:off x="6905625" y="5497513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>
                <a:solidFill>
                  <a:srgbClr val="FF0000"/>
                </a:solidFill>
              </a:rPr>
              <a:t>R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00CC00"/>
                </a:solidFill>
              </a:rPr>
              <a:t>G</a:t>
            </a:r>
            <a:r>
              <a:rPr lang="en-US" altLang="ru-RU" sz="3200" b="1">
                <a:solidFill>
                  <a:srgbClr val="333399"/>
                </a:solidFill>
              </a:rPr>
              <a:t> </a:t>
            </a:r>
            <a:r>
              <a:rPr lang="en-US" altLang="ru-RU" sz="3200" b="1">
                <a:solidFill>
                  <a:srgbClr val="3333FF"/>
                </a:solidFill>
              </a:rPr>
              <a:t>B</a:t>
            </a:r>
            <a:endParaRPr lang="ru-RU" altLang="ru-RU" sz="3200" b="1">
              <a:solidFill>
                <a:srgbClr val="3333FF"/>
              </a:solidFill>
            </a:endParaRPr>
          </a:p>
        </p:txBody>
      </p:sp>
      <p:sp>
        <p:nvSpPr>
          <p:cNvPr id="11271" name="TextBox 5"/>
          <p:cNvSpPr txBox="1">
            <a:spLocks noChangeArrowheads="1"/>
          </p:cNvSpPr>
          <p:nvPr/>
        </p:nvSpPr>
        <p:spPr bwMode="auto">
          <a:xfrm>
            <a:off x="390525" y="1008063"/>
            <a:ext cx="2874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ДОМАШНЕЕ ЗАДАНИЕ!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225425" y="2474913"/>
            <a:ext cx="531177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Записи урока с определениями и 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ответами на вопросы – прислать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endParaRPr lang="ru-RU" altLang="ru-RU" sz="2400" kern="0" dirty="0" smtClean="0"/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 rot="-1929638">
            <a:off x="5106988" y="2238375"/>
            <a:ext cx="1268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66675" y="3502025"/>
            <a:ext cx="53117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968500" indent="-1968500" algn="l" eaLnBrk="1" hangingPunct="1">
              <a:lnSpc>
                <a:spcPct val="80000"/>
              </a:lnSpc>
              <a:defRPr/>
            </a:pPr>
            <a:r>
              <a:rPr lang="ru-RU" altLang="ru-RU" sz="2400" kern="0" dirty="0" smtClean="0"/>
              <a:t>Выполнить упражнения на стр. 122 № 2, 3  4</a:t>
            </a:r>
          </a:p>
          <a:p>
            <a:pPr marL="1968500" indent="-1968500" algn="l" eaLnBrk="1" hangingPunct="1">
              <a:lnSpc>
                <a:spcPct val="80000"/>
              </a:lnSpc>
              <a:defRPr/>
            </a:pPr>
            <a:endParaRPr lang="ru-RU" altLang="ru-RU" sz="2400" kern="0" dirty="0" smtClean="0"/>
          </a:p>
        </p:txBody>
      </p:sp>
      <p:sp>
        <p:nvSpPr>
          <p:cNvPr id="11275" name="TextBox 18"/>
          <p:cNvSpPr txBox="1">
            <a:spLocks noChangeArrowheads="1"/>
          </p:cNvSpPr>
          <p:nvPr/>
        </p:nvSpPr>
        <p:spPr bwMode="auto">
          <a:xfrm rot="-1929638">
            <a:off x="4268788" y="3954463"/>
            <a:ext cx="1268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</a:rPr>
              <a:t>ФОТО!</a:t>
            </a:r>
          </a:p>
        </p:txBody>
      </p:sp>
      <p:sp>
        <p:nvSpPr>
          <p:cNvPr id="11276" name="TextBox 19"/>
          <p:cNvSpPr txBox="1">
            <a:spLocks noChangeArrowheads="1"/>
          </p:cNvSpPr>
          <p:nvPr/>
        </p:nvSpPr>
        <p:spPr bwMode="auto">
          <a:xfrm>
            <a:off x="1430338" y="5313363"/>
            <a:ext cx="3049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FF0000"/>
                </a:solidFill>
              </a:rPr>
              <a:t>school37-yar@yandex.ru</a:t>
            </a:r>
            <a:endParaRPr lang="ru-RU" alt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9f8946628815453b281c1d57ba3e28ff83586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328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Symbol</vt:lpstr>
      <vt:lpstr>Оформление по умолчанию</vt:lpstr>
      <vt:lpstr>Adobe Photoshop Image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  <vt:lpstr>Графическая информация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Оля</cp:lastModifiedBy>
  <cp:revision>554</cp:revision>
  <dcterms:created xsi:type="dcterms:W3CDTF">2006-11-13T20:19:36Z</dcterms:created>
  <dcterms:modified xsi:type="dcterms:W3CDTF">2020-04-08T17:53:59Z</dcterms:modified>
</cp:coreProperties>
</file>