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300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3" r:id="rId10"/>
    <p:sldId id="324" r:id="rId11"/>
    <p:sldId id="325" r:id="rId12"/>
    <p:sldId id="326" r:id="rId13"/>
    <p:sldId id="320" r:id="rId14"/>
    <p:sldId id="327" r:id="rId15"/>
    <p:sldId id="328" r:id="rId16"/>
    <p:sldId id="321" r:id="rId17"/>
    <p:sldId id="329" r:id="rId18"/>
    <p:sldId id="322" r:id="rId19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99FF99"/>
    <a:srgbClr val="E6E6FF"/>
    <a:srgbClr val="FFFF99"/>
    <a:srgbClr val="FF0000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7" autoAdjust="0"/>
    <p:restoredTop sz="93932" autoAdjust="0"/>
  </p:normalViewPr>
  <p:slideViewPr>
    <p:cSldViewPr snapToGrid="0">
      <p:cViewPr>
        <p:scale>
          <a:sx n="93" d="100"/>
          <a:sy n="93" d="100"/>
        </p:scale>
        <p:origin x="-134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5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7A19215-160A-4193-91B4-50EB9CAEB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3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 Поляков, 2006-201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6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                                                               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                               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Кодирование информации</a:t>
            </a:r>
            <a:endParaRPr lang="ru-RU" sz="1400" i="1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45D78-1EC6-4C53-B264-3F8EDF699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78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D2F2B-5CC4-4D39-A76D-8FBC67CD1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99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DA019-7387-4F33-863D-0FB4BDF40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45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13CEF-42A6-46B5-9A68-5E2C6CF83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51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5516E-BEDC-44B6-8F0D-A5942977A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54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136A-CFAC-4D47-9B5B-F4187D16A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79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DDEFC-4E5E-4E44-8B51-7E18D4F27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0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E580A-C09F-400B-A0DE-556339737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8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AF34-6997-4B16-8EBA-ED8C779C5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68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67A4A-D2EE-4EF9-8BEC-54A7812FA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2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8D4E8-418F-45D3-88B5-31E471282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23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0225" y="62341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latin typeface="Arial" charset="0"/>
              </a:defRPr>
            </a:lvl1pPr>
          </a:lstStyle>
          <a:p>
            <a:pPr>
              <a:defRPr/>
            </a:pPr>
            <a:fld id="{7C759359-A789-4CD9-B228-97067E09B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11300"/>
            <a:ext cx="8723313" cy="1508125"/>
          </a:xfrm>
        </p:spPr>
        <p:txBody>
          <a:bodyPr/>
          <a:lstStyle/>
          <a:p>
            <a:pPr eaLnBrk="1" hangingPunct="1"/>
            <a:r>
              <a:rPr lang="ru-RU" altLang="ru-RU" sz="7200" b="1" dirty="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65575" y="4356100"/>
            <a:ext cx="4792663" cy="1397000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4000" b="1" dirty="0" smtClean="0"/>
              <a:t>7 класс </a:t>
            </a:r>
          </a:p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4000" b="1" dirty="0" smtClean="0"/>
              <a:t>09.04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13CEF-42A6-46B5-9A68-5E2C6CF834F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660" y="193237"/>
            <a:ext cx="8723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kern="0" dirty="0" smtClean="0">
                <a:solidFill>
                  <a:schemeClr val="accent2"/>
                </a:solidFill>
              </a:rPr>
              <a:t>Растровая графика. Размер изображения</a:t>
            </a:r>
            <a:endParaRPr lang="ru-RU" altLang="ru-RU" sz="3200" kern="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625260" y="895830"/>
            <a:ext cx="1288713" cy="42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kern="0" dirty="0" smtClean="0"/>
              <a:t>§21, 20</a:t>
            </a:r>
            <a:endParaRPr lang="ru-RU" altLang="ru-RU" sz="2400" kern="0" dirty="0" smtClean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907052" y="1473870"/>
            <a:ext cx="4294597" cy="923330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Изображение хранится как ТАБЛИЦА,  в каждой ячейке которой записан цвет соответствующего пикселя</a:t>
            </a:r>
            <a:endParaRPr lang="ru-RU" alt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93115"/>
              </p:ext>
            </p:extLst>
          </p:nvPr>
        </p:nvGraphicFramePr>
        <p:xfrm>
          <a:off x="5435029" y="2558277"/>
          <a:ext cx="3637046" cy="402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5626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</a:tblGrid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90660" y="1319443"/>
            <a:ext cx="4607371" cy="49908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Как вычислить размер изображения</a:t>
            </a:r>
            <a:r>
              <a:rPr lang="ru-RU" altLang="ru-RU" b="1" dirty="0" smtClean="0"/>
              <a:t>?</a:t>
            </a:r>
            <a:endParaRPr lang="ru-RU" altLang="ru-RU" dirty="0"/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347046" y="2562930"/>
            <a:ext cx="4294597" cy="369332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Размер картинки в пикселях 16*16</a:t>
            </a:r>
            <a:endParaRPr lang="ru-RU" altLang="ru-RU" dirty="0"/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347046" y="3276605"/>
            <a:ext cx="4294597" cy="400110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Размер картинки в пикселях </a:t>
            </a:r>
            <a:r>
              <a:rPr lang="ru-RU" altLang="ru-RU" sz="2000" dirty="0" smtClean="0"/>
              <a:t>2</a:t>
            </a:r>
            <a:r>
              <a:rPr lang="ru-RU" altLang="ru-RU" sz="2000" baseline="30000" dirty="0" smtClean="0"/>
              <a:t>4</a:t>
            </a:r>
            <a:r>
              <a:rPr lang="ru-RU" altLang="ru-RU" sz="2000" dirty="0" smtClean="0"/>
              <a:t> *2</a:t>
            </a:r>
            <a:r>
              <a:rPr lang="ru-RU" altLang="ru-RU" sz="2000" baseline="30000" dirty="0" smtClean="0"/>
              <a:t>4 </a:t>
            </a:r>
            <a:r>
              <a:rPr lang="ru-RU" altLang="ru-RU" sz="2000" dirty="0" smtClean="0"/>
              <a:t>=?</a:t>
            </a:r>
            <a:endParaRPr lang="ru-RU" altLang="ru-RU" sz="2000" baseline="30000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 rot="-1929638">
            <a:off x="3473939" y="4017499"/>
            <a:ext cx="171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чат</a:t>
            </a:r>
          </a:p>
        </p:txBody>
      </p:sp>
    </p:spTree>
    <p:extLst>
      <p:ext uri="{BB962C8B-B14F-4D97-AF65-F5344CB8AC3E}">
        <p14:creationId xmlns:p14="http://schemas.microsoft.com/office/powerpoint/2010/main" val="151378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13CEF-42A6-46B5-9A68-5E2C6CF834F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660" y="193237"/>
            <a:ext cx="8723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kern="0" dirty="0" smtClean="0">
                <a:solidFill>
                  <a:schemeClr val="accent2"/>
                </a:solidFill>
              </a:rPr>
              <a:t>Растровая графика. Размер изображения</a:t>
            </a:r>
            <a:endParaRPr lang="ru-RU" altLang="ru-RU" sz="3200" kern="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625260" y="895830"/>
            <a:ext cx="1288713" cy="42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kern="0" dirty="0" smtClean="0"/>
              <a:t>§21, 20</a:t>
            </a:r>
            <a:endParaRPr lang="ru-RU" altLang="ru-RU" sz="2400" kern="0" dirty="0" smtClean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907052" y="1473870"/>
            <a:ext cx="4294597" cy="923330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Изображение хранится как ТАБЛИЦА,  в каждой ячейке которой записан цвет соответствующего пикселя</a:t>
            </a:r>
            <a:endParaRPr lang="ru-RU" alt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487789"/>
              </p:ext>
            </p:extLst>
          </p:nvPr>
        </p:nvGraphicFramePr>
        <p:xfrm>
          <a:off x="5435029" y="2558277"/>
          <a:ext cx="3637046" cy="402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5626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</a:tblGrid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90660" y="1319443"/>
            <a:ext cx="4607371" cy="49908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Как вычислить размер изображения</a:t>
            </a:r>
            <a:r>
              <a:rPr lang="ru-RU" altLang="ru-RU" b="1" dirty="0" smtClean="0"/>
              <a:t>?</a:t>
            </a:r>
            <a:endParaRPr lang="ru-RU" altLang="ru-RU" dirty="0"/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58578" y="2193598"/>
            <a:ext cx="4294597" cy="369332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Размер картинки в пикселях 16*16</a:t>
            </a:r>
            <a:endParaRPr lang="ru-RU" altLang="ru-RU" dirty="0"/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58578" y="2844821"/>
            <a:ext cx="4471534" cy="400110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Размер картинки в пикселях </a:t>
            </a:r>
            <a:r>
              <a:rPr lang="ru-RU" altLang="ru-RU" sz="2000" dirty="0" smtClean="0"/>
              <a:t>2</a:t>
            </a:r>
            <a:r>
              <a:rPr lang="ru-RU" altLang="ru-RU" sz="2000" baseline="30000" dirty="0" smtClean="0"/>
              <a:t>4</a:t>
            </a:r>
            <a:r>
              <a:rPr lang="ru-RU" altLang="ru-RU" sz="2000" dirty="0" smtClean="0"/>
              <a:t> *2</a:t>
            </a:r>
            <a:r>
              <a:rPr lang="ru-RU" altLang="ru-RU" sz="2000" baseline="30000" dirty="0" smtClean="0"/>
              <a:t>4 </a:t>
            </a:r>
            <a:r>
              <a:rPr lang="ru-RU" altLang="ru-RU" sz="2000" dirty="0"/>
              <a:t>= </a:t>
            </a:r>
            <a:r>
              <a:rPr lang="ru-RU" altLang="ru-RU" sz="2000" dirty="0" smtClean="0"/>
              <a:t>2</a:t>
            </a:r>
            <a:r>
              <a:rPr lang="ru-RU" altLang="ru-RU" sz="2000" baseline="30000" dirty="0" smtClean="0"/>
              <a:t>8</a:t>
            </a:r>
            <a:endParaRPr lang="ru-RU" altLang="ru-RU" sz="2000" baseline="30000" dirty="0"/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347046" y="3902746"/>
            <a:ext cx="3748342" cy="369332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Разрешение изображения 16*16</a:t>
            </a:r>
            <a:endParaRPr lang="ru-RU" altLang="ru-RU" sz="2000" baseline="30000" dirty="0"/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1895457" y="3452283"/>
            <a:ext cx="16902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256 пикселей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324376" y="4499943"/>
            <a:ext cx="4582676" cy="369332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Какие цвета используются в картинке?</a:t>
            </a:r>
            <a:endParaRPr lang="ru-RU" altLang="ru-RU" dirty="0"/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258578" y="5958604"/>
            <a:ext cx="4851677" cy="369332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Сколько цветов?   Сколько бит на 1 цвет?</a:t>
            </a:r>
            <a:endParaRPr lang="ru-RU" altLang="ru-RU" dirty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1325648" y="5088706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CC"/>
                </a:solidFill>
              </a:rPr>
              <a:t>2 </a:t>
            </a:r>
            <a:r>
              <a:rPr lang="en-US" altLang="ru-RU" sz="3600" b="1" baseline="30000" dirty="0" err="1">
                <a:solidFill>
                  <a:srgbClr val="0000CC"/>
                </a:solidFill>
              </a:rPr>
              <a:t>i</a:t>
            </a:r>
            <a:r>
              <a:rPr lang="en-US" altLang="ru-RU" sz="3600" b="1" dirty="0">
                <a:solidFill>
                  <a:srgbClr val="0000CC"/>
                </a:solidFill>
              </a:rPr>
              <a:t> </a:t>
            </a:r>
            <a:r>
              <a:rPr lang="ru-RU" altLang="ru-RU" sz="3600" b="1" dirty="0">
                <a:solidFill>
                  <a:srgbClr val="0000CC"/>
                </a:solidFill>
              </a:rPr>
              <a:t>=</a:t>
            </a:r>
            <a:r>
              <a:rPr lang="en-US" altLang="ru-RU" sz="3600" b="1" dirty="0">
                <a:solidFill>
                  <a:srgbClr val="0000CC"/>
                </a:solidFill>
              </a:rPr>
              <a:t>N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 rot="-1929638">
            <a:off x="3605734" y="5297629"/>
            <a:ext cx="1716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FF0000"/>
                </a:solidFill>
              </a:rPr>
              <a:t>Пишите в чат</a:t>
            </a:r>
          </a:p>
        </p:txBody>
      </p:sp>
    </p:spTree>
    <p:extLst>
      <p:ext uri="{BB962C8B-B14F-4D97-AF65-F5344CB8AC3E}">
        <p14:creationId xmlns:p14="http://schemas.microsoft.com/office/powerpoint/2010/main" val="99958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13CEF-42A6-46B5-9A68-5E2C6CF834F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660" y="193237"/>
            <a:ext cx="8723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kern="0" dirty="0" smtClean="0">
                <a:solidFill>
                  <a:schemeClr val="accent2"/>
                </a:solidFill>
              </a:rPr>
              <a:t>Растровая графика. Размер изображения</a:t>
            </a:r>
            <a:endParaRPr lang="ru-RU" altLang="ru-RU" sz="3200" kern="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625260" y="895830"/>
            <a:ext cx="1288713" cy="42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kern="0" dirty="0" smtClean="0"/>
              <a:t>§21, 20</a:t>
            </a:r>
            <a:endParaRPr lang="ru-RU" altLang="ru-RU" sz="2400" kern="0" dirty="0" smtClean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907052" y="1473870"/>
            <a:ext cx="4294597" cy="923330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Изображение хранится как ТАБЛИЦА,  в каждой ячейке которой записан цвет соответствующего пикселя</a:t>
            </a:r>
            <a:endParaRPr lang="ru-RU" alt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565627"/>
              </p:ext>
            </p:extLst>
          </p:nvPr>
        </p:nvGraphicFramePr>
        <p:xfrm>
          <a:off x="5435029" y="2558277"/>
          <a:ext cx="3637046" cy="402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5626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</a:tblGrid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90660" y="1319443"/>
            <a:ext cx="4607371" cy="49908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Как вычислить размер изображения</a:t>
            </a:r>
            <a:r>
              <a:rPr lang="ru-RU" altLang="ru-RU" b="1" dirty="0" smtClean="0"/>
              <a:t>?</a:t>
            </a:r>
            <a:endParaRPr lang="ru-RU" altLang="ru-RU" dirty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03607" y="1935535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CC"/>
                </a:solidFill>
              </a:rPr>
              <a:t>2 </a:t>
            </a:r>
            <a:r>
              <a:rPr lang="en-US" altLang="ru-RU" sz="3600" b="1" baseline="30000" dirty="0" err="1">
                <a:solidFill>
                  <a:srgbClr val="0000CC"/>
                </a:solidFill>
              </a:rPr>
              <a:t>i</a:t>
            </a:r>
            <a:r>
              <a:rPr lang="en-US" altLang="ru-RU" sz="3600" b="1" dirty="0">
                <a:solidFill>
                  <a:srgbClr val="0000CC"/>
                </a:solidFill>
              </a:rPr>
              <a:t> </a:t>
            </a:r>
            <a:r>
              <a:rPr lang="ru-RU" altLang="ru-RU" sz="3600" b="1" dirty="0">
                <a:solidFill>
                  <a:srgbClr val="0000CC"/>
                </a:solidFill>
              </a:rPr>
              <a:t>=</a:t>
            </a:r>
            <a:r>
              <a:rPr lang="en-US" altLang="ru-RU" sz="3600" b="1" dirty="0">
                <a:solidFill>
                  <a:srgbClr val="0000CC"/>
                </a:solidFill>
              </a:rPr>
              <a:t>N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 rot="-1929638">
            <a:off x="3605734" y="5297629"/>
            <a:ext cx="1716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FF0000"/>
                </a:solidFill>
              </a:rPr>
              <a:t>Пишите в чат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1579944" y="2859214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CC"/>
                </a:solidFill>
              </a:rPr>
              <a:t>2 </a:t>
            </a:r>
            <a:r>
              <a:rPr lang="ru-RU" altLang="ru-RU" sz="3600" b="1" baseline="30000" dirty="0" smtClean="0">
                <a:solidFill>
                  <a:srgbClr val="0000CC"/>
                </a:solidFill>
              </a:rPr>
              <a:t>1</a:t>
            </a:r>
            <a:r>
              <a:rPr lang="en-US" altLang="ru-RU" sz="3600" b="1" dirty="0" smtClean="0">
                <a:solidFill>
                  <a:srgbClr val="0000CC"/>
                </a:solidFill>
              </a:rPr>
              <a:t> 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=2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611187" y="3951216"/>
            <a:ext cx="40644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256 пикселей в изображении, каждый пиксель – 1 бит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90660" y="4781834"/>
            <a:ext cx="3302554" cy="49908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Сколько бит в картинке</a:t>
            </a:r>
            <a:r>
              <a:rPr lang="ru-RU" altLang="ru-RU" b="1" dirty="0" smtClean="0"/>
              <a:t>?</a:t>
            </a:r>
            <a:endParaRPr lang="ru-RU" altLang="ru-RU" dirty="0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03607" y="5586514"/>
            <a:ext cx="3302554" cy="49908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Сколько байт в картинке</a:t>
            </a:r>
            <a:r>
              <a:rPr lang="ru-RU" altLang="ru-RU" b="1" dirty="0" smtClean="0"/>
              <a:t>?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17123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dirty="0" smtClean="0">
                <a:solidFill>
                  <a:schemeClr val="accent2"/>
                </a:solidFill>
              </a:rPr>
              <a:t>Растровая графика. Размер изображения</a:t>
            </a: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 rot="-1929638">
            <a:off x="5106988" y="2238375"/>
            <a:ext cx="1268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ФОТО!</a:t>
            </a:r>
          </a:p>
        </p:txBody>
      </p:sp>
      <p:pic>
        <p:nvPicPr>
          <p:cNvPr id="13" name="Picture 2" descr="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329" y="867218"/>
            <a:ext cx="4282861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Левая фигурная скобка 13"/>
          <p:cNvSpPr/>
          <p:nvPr/>
        </p:nvSpPr>
        <p:spPr>
          <a:xfrm rot="16200000">
            <a:off x="6437415" y="1932781"/>
            <a:ext cx="420688" cy="4024312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3973440" y="976099"/>
            <a:ext cx="420687" cy="2641600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456050" y="3587355"/>
            <a:ext cx="696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/>
              <a:t>1280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3689277" y="1836301"/>
            <a:ext cx="56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/>
              <a:t>800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305760" y="4255357"/>
            <a:ext cx="4802590" cy="369332"/>
          </a:xfrm>
          <a:prstGeom prst="rect">
            <a:avLst/>
          </a:prstGeom>
          <a:solidFill>
            <a:srgbClr val="D1D1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square"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354013" indent="-1746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1800" b="1" dirty="0"/>
              <a:t>   Вот изображение на экране компьютера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591354" y="976099"/>
            <a:ext cx="1843622" cy="49908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 smtClean="0"/>
              <a:t>ФОРМУЛА</a:t>
            </a:r>
            <a:endParaRPr lang="ru-RU" altLang="ru-RU" dirty="0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03607" y="1935535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600" b="1" dirty="0" smtClean="0">
                <a:solidFill>
                  <a:srgbClr val="0000CC"/>
                </a:solidFill>
              </a:rPr>
              <a:t>R=</a:t>
            </a:r>
            <a:r>
              <a:rPr lang="en-US" altLang="ru-RU" sz="3600" b="1" dirty="0" err="1" smtClean="0">
                <a:solidFill>
                  <a:srgbClr val="0000CC"/>
                </a:solidFill>
              </a:rPr>
              <a:t>abi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99530" y="2917470"/>
            <a:ext cx="3999859" cy="646331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Размер картинки в </a:t>
            </a:r>
            <a:r>
              <a:rPr lang="ru-RU" altLang="ru-RU" dirty="0" smtClean="0"/>
              <a:t>битах – </a:t>
            </a:r>
            <a:r>
              <a:rPr lang="en-US" altLang="ru-RU" dirty="0" smtClean="0"/>
              <a:t>R</a:t>
            </a:r>
          </a:p>
          <a:p>
            <a:pPr eaLnBrk="1" hangingPunct="1"/>
            <a:r>
              <a:rPr lang="ru-RU" altLang="ru-RU" dirty="0" smtClean="0"/>
              <a:t>Разрешение изображения </a:t>
            </a:r>
            <a:r>
              <a:rPr lang="en-US" altLang="ru-RU" dirty="0" smtClean="0"/>
              <a:t>a*b</a:t>
            </a:r>
            <a:endParaRPr lang="ru-RU" alt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97951" y="3873724"/>
            <a:ext cx="3885832" cy="944856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ru-RU" altLang="ru-RU" b="1" dirty="0" smtClean="0"/>
              <a:t>Давайте посмотрим на  формулу. Какую величину мы не знаем?</a:t>
            </a:r>
            <a:endParaRPr lang="ru-RU" altLang="ru-RU" dirty="0"/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 rot="-1929638">
            <a:off x="3656062" y="3759992"/>
            <a:ext cx="1716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FF0000"/>
                </a:solidFill>
              </a:rPr>
              <a:t>Пишите в чат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42654" y="5490394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600" b="1" dirty="0" smtClean="0">
                <a:solidFill>
                  <a:srgbClr val="0000CC"/>
                </a:solidFill>
              </a:rPr>
              <a:t>R=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        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4993521" y="5507661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CC"/>
                </a:solidFill>
              </a:rPr>
              <a:t>2 </a:t>
            </a:r>
            <a:r>
              <a:rPr lang="en-US" altLang="ru-RU" sz="3600" b="1" baseline="30000" dirty="0" err="1">
                <a:solidFill>
                  <a:srgbClr val="0000CC"/>
                </a:solidFill>
              </a:rPr>
              <a:t>i</a:t>
            </a:r>
            <a:r>
              <a:rPr lang="en-US" altLang="ru-RU" sz="3600" b="1" dirty="0">
                <a:solidFill>
                  <a:srgbClr val="0000CC"/>
                </a:solidFill>
              </a:rPr>
              <a:t> </a:t>
            </a:r>
            <a:r>
              <a:rPr lang="ru-RU" altLang="ru-RU" sz="3600" b="1" dirty="0">
                <a:solidFill>
                  <a:srgbClr val="0000CC"/>
                </a:solidFill>
              </a:rPr>
              <a:t>=</a:t>
            </a:r>
            <a:r>
              <a:rPr lang="en-US" altLang="ru-RU" sz="3600" b="1" dirty="0">
                <a:solidFill>
                  <a:srgbClr val="0000CC"/>
                </a:solidFill>
              </a:rPr>
              <a:t>N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dirty="0" smtClean="0">
                <a:solidFill>
                  <a:schemeClr val="accent2"/>
                </a:solidFill>
              </a:rPr>
              <a:t>Растровая графика. Размер изображения</a:t>
            </a: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 rot="-1929638">
            <a:off x="5106988" y="2238375"/>
            <a:ext cx="1268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ФОТО!</a:t>
            </a:r>
          </a:p>
        </p:txBody>
      </p:sp>
      <p:pic>
        <p:nvPicPr>
          <p:cNvPr id="13" name="Picture 2" descr="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329" y="867218"/>
            <a:ext cx="4282861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Левая фигурная скобка 13"/>
          <p:cNvSpPr/>
          <p:nvPr/>
        </p:nvSpPr>
        <p:spPr>
          <a:xfrm rot="16200000">
            <a:off x="6437415" y="1932781"/>
            <a:ext cx="420688" cy="4024312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3973440" y="976099"/>
            <a:ext cx="420687" cy="2641600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456050" y="3587355"/>
            <a:ext cx="696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/>
              <a:t>1280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3689277" y="1836301"/>
            <a:ext cx="56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/>
              <a:t>800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305760" y="4255357"/>
            <a:ext cx="4802590" cy="369332"/>
          </a:xfrm>
          <a:prstGeom prst="rect">
            <a:avLst/>
          </a:prstGeom>
          <a:solidFill>
            <a:srgbClr val="D1D1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square"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354013" indent="-1746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1800" b="1" dirty="0"/>
              <a:t>   Вот изображение на экране компьютера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00865" y="1237794"/>
            <a:ext cx="3593041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600" b="1" dirty="0" smtClean="0">
                <a:solidFill>
                  <a:srgbClr val="0000CC"/>
                </a:solidFill>
              </a:rPr>
              <a:t>R=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1280*800*</a:t>
            </a:r>
            <a:r>
              <a:rPr lang="en-US" altLang="ru-RU" sz="3600" b="1" dirty="0">
                <a:solidFill>
                  <a:srgbClr val="0000CC"/>
                </a:solidFill>
              </a:rPr>
              <a:t>i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        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791391" y="2611082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CC"/>
                </a:solidFill>
              </a:rPr>
              <a:t>2 </a:t>
            </a:r>
            <a:r>
              <a:rPr lang="en-US" altLang="ru-RU" sz="3600" b="1" baseline="30000" dirty="0" err="1">
                <a:solidFill>
                  <a:srgbClr val="0000CC"/>
                </a:solidFill>
              </a:rPr>
              <a:t>i</a:t>
            </a:r>
            <a:r>
              <a:rPr lang="en-US" altLang="ru-RU" sz="3600" b="1" dirty="0">
                <a:solidFill>
                  <a:srgbClr val="0000CC"/>
                </a:solidFill>
              </a:rPr>
              <a:t> </a:t>
            </a:r>
            <a:r>
              <a:rPr lang="ru-RU" altLang="ru-RU" sz="3600" b="1" dirty="0">
                <a:solidFill>
                  <a:srgbClr val="0000CC"/>
                </a:solidFill>
              </a:rPr>
              <a:t>=</a:t>
            </a:r>
            <a:r>
              <a:rPr lang="en-US" altLang="ru-RU" sz="3600" b="1" dirty="0">
                <a:solidFill>
                  <a:srgbClr val="0000CC"/>
                </a:solidFill>
              </a:rPr>
              <a:t>N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99530" y="3788973"/>
            <a:ext cx="3999859" cy="646331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На моем мониторе установлено:</a:t>
            </a:r>
          </a:p>
          <a:p>
            <a:pPr eaLnBrk="1" hangingPunct="1"/>
            <a:r>
              <a:rPr lang="ru-RU" altLang="ru-RU" dirty="0" smtClean="0"/>
              <a:t>32 бита на 1 пиксель (цвет)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99531" y="4712871"/>
            <a:ext cx="5109468" cy="52253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0000CC"/>
                </a:solidFill>
              </a:rPr>
              <a:t>2 </a:t>
            </a:r>
            <a:r>
              <a:rPr lang="ru-RU" altLang="ru-RU" sz="2800" b="1" baseline="30000" dirty="0" smtClean="0">
                <a:solidFill>
                  <a:srgbClr val="0000CC"/>
                </a:solidFill>
              </a:rPr>
              <a:t>32</a:t>
            </a:r>
            <a:r>
              <a:rPr lang="en-US" altLang="ru-RU" sz="2800" b="1" dirty="0" smtClean="0">
                <a:solidFill>
                  <a:srgbClr val="0000CC"/>
                </a:solidFill>
              </a:rPr>
              <a:t> </a:t>
            </a:r>
            <a:r>
              <a:rPr lang="ru-RU" altLang="ru-RU" sz="2800" b="1" dirty="0" smtClean="0">
                <a:solidFill>
                  <a:srgbClr val="0000CC"/>
                </a:solidFill>
              </a:rPr>
              <a:t>=4 миллиарда цветов</a:t>
            </a:r>
            <a:endParaRPr lang="ru-RU" altLang="ru-RU" sz="2000" dirty="0">
              <a:solidFill>
                <a:srgbClr val="0000CC"/>
              </a:solidFill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104380" y="5537379"/>
            <a:ext cx="8003969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600" b="1" dirty="0" smtClean="0">
                <a:solidFill>
                  <a:srgbClr val="0000CC"/>
                </a:solidFill>
              </a:rPr>
              <a:t>R=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1280*800*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32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  - очень много бит     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1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dirty="0" smtClean="0">
                <a:solidFill>
                  <a:schemeClr val="accent2"/>
                </a:solidFill>
              </a:rPr>
              <a:t>Растровая графика. Размер изображения</a:t>
            </a: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 rot="-1929638">
            <a:off x="5106988" y="2238375"/>
            <a:ext cx="1268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ФОТО!</a:t>
            </a:r>
          </a:p>
        </p:txBody>
      </p:sp>
      <p:pic>
        <p:nvPicPr>
          <p:cNvPr id="13" name="Picture 2" descr="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329" y="867218"/>
            <a:ext cx="4282861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Левая фигурная скобка 13"/>
          <p:cNvSpPr/>
          <p:nvPr/>
        </p:nvSpPr>
        <p:spPr>
          <a:xfrm rot="16200000">
            <a:off x="6437415" y="1932781"/>
            <a:ext cx="420688" cy="4024312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3973440" y="976099"/>
            <a:ext cx="420687" cy="2641600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456050" y="3587355"/>
            <a:ext cx="696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/>
              <a:t>1280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3689277" y="1836301"/>
            <a:ext cx="56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/>
              <a:t>800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97511" y="4155281"/>
            <a:ext cx="876908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600" b="1" dirty="0" smtClean="0">
                <a:solidFill>
                  <a:srgbClr val="0000CC"/>
                </a:solidFill>
              </a:rPr>
              <a:t>R=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1280*800*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32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 - </a:t>
            </a:r>
            <a:r>
              <a:rPr lang="ru-RU" altLang="ru-RU" sz="2800" b="1" dirty="0" smtClean="0">
                <a:solidFill>
                  <a:srgbClr val="0000CC"/>
                </a:solidFill>
              </a:rPr>
              <a:t>давайте переведем в Кб</a:t>
            </a:r>
            <a:endParaRPr lang="ru-RU" altLang="ru-RU" sz="2000" dirty="0">
              <a:solidFill>
                <a:srgbClr val="0000CC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97512" y="4910656"/>
            <a:ext cx="876908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600" b="1" dirty="0" smtClean="0">
                <a:solidFill>
                  <a:srgbClr val="0000CC"/>
                </a:solidFill>
              </a:rPr>
              <a:t>R=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1280*800*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32</a:t>
            </a:r>
            <a:r>
              <a:rPr lang="ru-RU" altLang="ru-RU" sz="3600" b="1" dirty="0" smtClean="0">
                <a:solidFill>
                  <a:srgbClr val="0000CC"/>
                </a:solidFill>
              </a:rPr>
              <a:t> :(1024*8)=40000Кб</a:t>
            </a:r>
            <a:endParaRPr lang="ru-RU" altLang="ru-RU" sz="2000" dirty="0">
              <a:solidFill>
                <a:srgbClr val="0000CC"/>
              </a:solidFill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21786" y="5576639"/>
            <a:ext cx="876908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 dirty="0" smtClean="0">
                <a:solidFill>
                  <a:srgbClr val="0000CC"/>
                </a:solidFill>
              </a:rPr>
              <a:t>40000Кб или примерно 39 Мб</a:t>
            </a:r>
            <a:endParaRPr lang="ru-RU" altLang="ru-RU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2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 rot="-1929638">
            <a:off x="6467682" y="3970595"/>
            <a:ext cx="20720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ТЕТРАДЬ!  ЧАТ!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11271" name="TextBox 5"/>
          <p:cNvSpPr txBox="1">
            <a:spLocks noChangeArrowheads="1"/>
          </p:cNvSpPr>
          <p:nvPr/>
        </p:nvSpPr>
        <p:spPr bwMode="auto">
          <a:xfrm rot="20894325">
            <a:off x="1273518" y="883412"/>
            <a:ext cx="2153639" cy="368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/>
              <a:t>Р</a:t>
            </a:r>
            <a:r>
              <a:rPr lang="ru-RU" altLang="ru-RU" b="1" dirty="0" smtClean="0"/>
              <a:t>ешаем задачу:</a:t>
            </a:r>
            <a:endParaRPr lang="ru-RU" altLang="ru-RU" b="1" dirty="0"/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266914" y="1561109"/>
            <a:ext cx="8353104" cy="125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968500" indent="-1968500" algn="l" eaLnBrk="1" hangingPunct="1">
              <a:lnSpc>
                <a:spcPct val="80000"/>
              </a:lnSpc>
              <a:defRPr/>
            </a:pPr>
            <a:r>
              <a:rPr lang="ru-RU" altLang="ru-RU" sz="2400" kern="0" dirty="0" smtClean="0"/>
              <a:t>В картинке </a:t>
            </a:r>
            <a:r>
              <a:rPr lang="ru-RU" altLang="ru-RU" sz="2400" kern="0" dirty="0"/>
              <a:t>и</a:t>
            </a:r>
            <a:r>
              <a:rPr lang="ru-RU" altLang="ru-RU" sz="2400" kern="0" dirty="0" smtClean="0"/>
              <a:t>спользована палитра в 256 цветов.</a:t>
            </a:r>
          </a:p>
          <a:p>
            <a:pPr marL="1968500" indent="-1968500" algn="l" eaLnBrk="1" hangingPunct="1">
              <a:lnSpc>
                <a:spcPct val="80000"/>
              </a:lnSpc>
              <a:defRPr/>
            </a:pPr>
            <a:r>
              <a:rPr lang="ru-RU" altLang="ru-RU" sz="2400" kern="0" dirty="0" smtClean="0"/>
              <a:t>Размеры картинки-800 на 600 точек </a:t>
            </a:r>
          </a:p>
          <a:p>
            <a:pPr marL="1968500" indent="-1968500" algn="l" eaLnBrk="1" hangingPunct="1">
              <a:lnSpc>
                <a:spcPct val="80000"/>
              </a:lnSpc>
              <a:defRPr/>
            </a:pPr>
            <a:r>
              <a:rPr lang="ru-RU" altLang="ru-RU" sz="2400" kern="0" dirty="0" smtClean="0"/>
              <a:t>Найдите размер изображения в байтах, Кб</a:t>
            </a:r>
            <a:endParaRPr lang="ru-RU" altLang="ru-RU" sz="2400" kern="0" dirty="0" smtClean="0"/>
          </a:p>
          <a:p>
            <a:pPr marL="1968500" indent="-1968500" algn="l" eaLnBrk="1" hangingPunct="1">
              <a:lnSpc>
                <a:spcPct val="80000"/>
              </a:lnSpc>
              <a:defRPr/>
            </a:pPr>
            <a:endParaRPr lang="ru-RU" altLang="ru-RU" sz="2400" kern="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06867" y="3143892"/>
            <a:ext cx="4977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Нам известно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палитра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Найдем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биты на пиксель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3263" y="4253500"/>
            <a:ext cx="1491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baseline="30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=256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45249" y="4263773"/>
            <a:ext cx="1491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=256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61859" y="4253498"/>
            <a:ext cx="1491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=8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бит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9467" y="4848727"/>
            <a:ext cx="5222834" cy="53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R= </a:t>
            </a:r>
            <a:r>
              <a:rPr lang="en-US" sz="2800" b="1" u="sng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800*600*8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=480000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байт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"/>
              </a:lnSpc>
            </a:pP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3239" y="5563838"/>
            <a:ext cx="6274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R=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480000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:1024= 468,75Кб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5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109" y="246580"/>
            <a:ext cx="4513562" cy="867218"/>
          </a:xfrm>
        </p:spPr>
        <p:txBody>
          <a:bodyPr/>
          <a:lstStyle/>
          <a:p>
            <a:pPr algn="l" eaLnBrk="1" hangingPunct="1"/>
            <a:r>
              <a:rPr lang="ru-RU" altLang="ru-RU" sz="3200" dirty="0" smtClean="0">
                <a:solidFill>
                  <a:schemeClr val="accent2"/>
                </a:solidFill>
              </a:rPr>
              <a:t>Решите САМИ!</a:t>
            </a: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 rot="-1929638">
            <a:off x="5106988" y="2238375"/>
            <a:ext cx="1268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ФОТО!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8260" y="867218"/>
            <a:ext cx="3558998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Левая фигурная скобка 13"/>
          <p:cNvSpPr/>
          <p:nvPr/>
        </p:nvSpPr>
        <p:spPr>
          <a:xfrm rot="16200000">
            <a:off x="6437415" y="1974887"/>
            <a:ext cx="420688" cy="3522078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4295984" y="894867"/>
            <a:ext cx="420687" cy="2641600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766423" y="3735925"/>
            <a:ext cx="569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600</a:t>
            </a:r>
            <a:endParaRPr lang="ru-RU" altLang="ru-RU" dirty="0"/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3973439" y="2280845"/>
            <a:ext cx="56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400</a:t>
            </a:r>
            <a:endParaRPr lang="ru-RU" altLang="ru-RU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748645" y="3898667"/>
            <a:ext cx="3757682" cy="187463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000" indent="0" algn="ctr" eaLnBrk="1" hangingPunct="1"/>
            <a:r>
              <a:rPr lang="ru-RU" altLang="ru-RU" sz="2800" b="1" dirty="0" smtClean="0">
                <a:solidFill>
                  <a:srgbClr val="0000CC"/>
                </a:solidFill>
              </a:rPr>
              <a:t>Найдите размер картинки в байтах, если в палитре 16 цветов</a:t>
            </a:r>
            <a:r>
              <a:rPr lang="ru-RU" altLang="ru-RU" sz="3200" b="1" dirty="0" smtClean="0">
                <a:solidFill>
                  <a:srgbClr val="0000CC"/>
                </a:solidFill>
              </a:rPr>
              <a:t> </a:t>
            </a:r>
            <a:endParaRPr lang="ru-RU" altLang="ru-RU" dirty="0">
              <a:solidFill>
                <a:srgbClr val="0000CC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343807">
            <a:off x="2990837" y="1038230"/>
            <a:ext cx="1387011" cy="94899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 rot="-1929638">
            <a:off x="6015070" y="4834658"/>
            <a:ext cx="2072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>ТЕТРАДЬ!  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09683" y="2010027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CC"/>
                </a:solidFill>
              </a:rPr>
              <a:t>2 </a:t>
            </a:r>
            <a:r>
              <a:rPr lang="en-US" altLang="ru-RU" sz="3600" b="1" baseline="30000" dirty="0" err="1">
                <a:solidFill>
                  <a:srgbClr val="0000CC"/>
                </a:solidFill>
              </a:rPr>
              <a:t>i</a:t>
            </a:r>
            <a:r>
              <a:rPr lang="en-US" altLang="ru-RU" sz="3600" b="1" dirty="0">
                <a:solidFill>
                  <a:srgbClr val="0000CC"/>
                </a:solidFill>
              </a:rPr>
              <a:t> </a:t>
            </a:r>
            <a:r>
              <a:rPr lang="ru-RU" altLang="ru-RU" sz="3600" b="1" dirty="0">
                <a:solidFill>
                  <a:srgbClr val="0000CC"/>
                </a:solidFill>
              </a:rPr>
              <a:t>=</a:t>
            </a:r>
            <a:r>
              <a:rPr lang="en-US" altLang="ru-RU" sz="3600" b="1" dirty="0">
                <a:solidFill>
                  <a:srgbClr val="0000CC"/>
                </a:solidFill>
              </a:rPr>
              <a:t>N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509682" y="2798564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600" b="1" dirty="0" smtClean="0">
                <a:solidFill>
                  <a:srgbClr val="0000CC"/>
                </a:solidFill>
              </a:rPr>
              <a:t>R=</a:t>
            </a:r>
            <a:r>
              <a:rPr lang="en-US" altLang="ru-RU" sz="3600" b="1" dirty="0" err="1" smtClean="0">
                <a:solidFill>
                  <a:srgbClr val="0000CC"/>
                </a:solidFill>
              </a:rPr>
              <a:t>abi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3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2450" y="1982788"/>
            <a:ext cx="1936750" cy="576262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dirty="0" smtClean="0"/>
              <a:t>§21, </a:t>
            </a:r>
            <a:r>
              <a:rPr lang="ru-RU" altLang="ru-RU" sz="2400" dirty="0" smtClean="0"/>
              <a:t>20</a:t>
            </a: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 rot="-1929638">
            <a:off x="2724150" y="1870075"/>
            <a:ext cx="1266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ЧИТАТЬ!</a:t>
            </a:r>
          </a:p>
        </p:txBody>
      </p:sp>
      <p:sp>
        <p:nvSpPr>
          <p:cNvPr id="11271" name="TextBox 5"/>
          <p:cNvSpPr txBox="1">
            <a:spLocks noChangeArrowheads="1"/>
          </p:cNvSpPr>
          <p:nvPr/>
        </p:nvSpPr>
        <p:spPr bwMode="auto">
          <a:xfrm>
            <a:off x="390525" y="1008063"/>
            <a:ext cx="2874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ДОМАШНЕЕ ЗАДАНИЕ!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225425" y="2474913"/>
            <a:ext cx="6925388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968500" indent="-1968500" algn="l" eaLnBrk="1" hangingPunct="1">
              <a:lnSpc>
                <a:spcPct val="80000"/>
              </a:lnSpc>
              <a:defRPr/>
            </a:pPr>
            <a:r>
              <a:rPr lang="ru-RU" altLang="ru-RU" sz="2400" kern="0" dirty="0" smtClean="0"/>
              <a:t>Записи урока с определениями и </a:t>
            </a:r>
          </a:p>
          <a:p>
            <a:pPr marL="1968500" indent="-1968500" algn="l" eaLnBrk="1" hangingPunct="1">
              <a:lnSpc>
                <a:spcPct val="80000"/>
              </a:lnSpc>
              <a:defRPr/>
            </a:pPr>
            <a:r>
              <a:rPr lang="ru-RU" altLang="ru-RU" sz="2400" kern="0" dirty="0" smtClean="0"/>
              <a:t>ответами на вопросы – </a:t>
            </a:r>
            <a:r>
              <a:rPr lang="ru-RU" altLang="ru-RU" sz="2400" kern="0" dirty="0" smtClean="0"/>
              <a:t>прислать сегодня!</a:t>
            </a:r>
            <a:endParaRPr lang="ru-RU" altLang="ru-RU" sz="2400" kern="0" dirty="0" smtClean="0"/>
          </a:p>
          <a:p>
            <a:pPr marL="1968500" indent="-1968500" algn="l" eaLnBrk="1" hangingPunct="1">
              <a:lnSpc>
                <a:spcPct val="80000"/>
              </a:lnSpc>
              <a:defRPr/>
            </a:pPr>
            <a:endParaRPr lang="ru-RU" altLang="ru-RU" sz="2400" kern="0" dirty="0" smtClean="0"/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 rot="-1929638">
            <a:off x="5716882" y="2237936"/>
            <a:ext cx="1268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FF0000"/>
                </a:solidFill>
              </a:rPr>
              <a:t>ФОТО!</a:t>
            </a: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67008" y="3467936"/>
            <a:ext cx="7689981" cy="2850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ru-RU" sz="1800" dirty="0"/>
              <a:t>а) На экране может быть изображено 256 цветов. Сколько различных уровней яркости принимают красная, зеленая и синяя составляющие?</a:t>
            </a:r>
          </a:p>
          <a:p>
            <a:pPr algn="l"/>
            <a:r>
              <a:rPr lang="ru-RU" sz="1800" dirty="0"/>
              <a:t>б) На экране компьютера необходимо отображать 2 </a:t>
            </a:r>
            <a:r>
              <a:rPr lang="ru-RU" sz="1800" baseline="30000" dirty="0"/>
              <a:t>24</a:t>
            </a:r>
            <a:r>
              <a:rPr lang="ru-RU" sz="1800" dirty="0"/>
              <a:t> различных цветов. Вычислить необходимый объем одной страницы видеопамяти при различных значениях разрешения монитора: 800*600, 1024*768, 1240*1024.</a:t>
            </a:r>
          </a:p>
          <a:p>
            <a:pPr algn="l"/>
            <a:r>
              <a:rPr lang="ru-RU" sz="1800" dirty="0"/>
              <a:t>в) стр. 122 №6</a:t>
            </a:r>
          </a:p>
          <a:p>
            <a:pPr marL="1968500" indent="-1968500" algn="l" eaLnBrk="1" hangingPunct="1">
              <a:lnSpc>
                <a:spcPct val="80000"/>
              </a:lnSpc>
              <a:defRPr/>
            </a:pPr>
            <a:endParaRPr lang="ru-RU" altLang="ru-RU" sz="1800" kern="0" dirty="0" smtClean="0"/>
          </a:p>
        </p:txBody>
      </p:sp>
      <p:sp>
        <p:nvSpPr>
          <p:cNvPr id="11275" name="TextBox 18"/>
          <p:cNvSpPr txBox="1">
            <a:spLocks noChangeArrowheads="1"/>
          </p:cNvSpPr>
          <p:nvPr/>
        </p:nvSpPr>
        <p:spPr bwMode="auto">
          <a:xfrm rot="-1929638">
            <a:off x="7433228" y="3668357"/>
            <a:ext cx="1268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FF0000"/>
                </a:solidFill>
              </a:rPr>
              <a:t>ФОТО!</a:t>
            </a:r>
          </a:p>
        </p:txBody>
      </p:sp>
      <p:sp>
        <p:nvSpPr>
          <p:cNvPr id="11276" name="TextBox 19"/>
          <p:cNvSpPr txBox="1">
            <a:spLocks noChangeArrowheads="1"/>
          </p:cNvSpPr>
          <p:nvPr/>
        </p:nvSpPr>
        <p:spPr bwMode="auto">
          <a:xfrm>
            <a:off x="4707402" y="5395556"/>
            <a:ext cx="39953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b="1" dirty="0">
                <a:solidFill>
                  <a:srgbClr val="FF0000"/>
                </a:solidFill>
              </a:rPr>
              <a:t>school37-yar@yandex.ru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0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513513" y="687388"/>
            <a:ext cx="2446337" cy="576262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pic>
        <p:nvPicPr>
          <p:cNvPr id="93186" name="Picture 2" descr="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71" y="1082406"/>
            <a:ext cx="4282861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3252788" y="4046538"/>
            <a:ext cx="5597525" cy="400050"/>
          </a:xfrm>
          <a:prstGeom prst="rect">
            <a:avLst/>
          </a:prstGeom>
          <a:solidFill>
            <a:srgbClr val="D1D1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354013" indent="-1746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000" b="1" dirty="0"/>
              <a:t>   Вот изображение на экране компьютера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746625" y="4837113"/>
            <a:ext cx="3740150" cy="4127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Из чего оно состоит?</a:t>
            </a:r>
            <a:endParaRPr lang="ru-RU" altLang="ru-RU"/>
          </a:p>
        </p:txBody>
      </p:sp>
      <p:sp>
        <p:nvSpPr>
          <p:cNvPr id="4103" name="TextBox 1"/>
          <p:cNvSpPr txBox="1">
            <a:spLocks noChangeArrowheads="1"/>
          </p:cNvSpPr>
          <p:nvPr/>
        </p:nvSpPr>
        <p:spPr bwMode="auto">
          <a:xfrm rot="-1929638">
            <a:off x="5275263" y="5815013"/>
            <a:ext cx="1716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чат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058025" y="687388"/>
            <a:ext cx="2085975" cy="395287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pic>
        <p:nvPicPr>
          <p:cNvPr id="93186" name="Picture 2" descr="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71" y="1082406"/>
            <a:ext cx="4282861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454025" y="4556125"/>
            <a:ext cx="5597525" cy="400050"/>
          </a:xfrm>
          <a:prstGeom prst="rect">
            <a:avLst/>
          </a:prstGeom>
          <a:solidFill>
            <a:srgbClr val="D1D1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354013" indent="-1746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000" b="1"/>
              <a:t>   Вот изображение на экране компьютера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753100" y="1397000"/>
            <a:ext cx="2908300" cy="4127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Что такое пиксель?</a:t>
            </a:r>
            <a:endParaRPr lang="ru-RU" altLang="ru-RU"/>
          </a:p>
        </p:txBody>
      </p:sp>
      <p:sp>
        <p:nvSpPr>
          <p:cNvPr id="5127" name="TextBox 1"/>
          <p:cNvSpPr txBox="1">
            <a:spLocks noChangeArrowheads="1"/>
          </p:cNvSpPr>
          <p:nvPr/>
        </p:nvSpPr>
        <p:spPr bwMode="auto">
          <a:xfrm rot="-1929638">
            <a:off x="1825625" y="5373688"/>
            <a:ext cx="171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чат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824538" y="2332038"/>
            <a:ext cx="276542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Каким свойством </a:t>
            </a:r>
          </a:p>
          <a:p>
            <a:pPr eaLnBrk="1" hangingPunct="1"/>
            <a:r>
              <a:rPr lang="ru-RU" altLang="ru-RU" b="1"/>
              <a:t>обладает Пиксель? </a:t>
            </a:r>
            <a:endParaRPr lang="ru-RU" altLang="ru-RU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493713" y="1109663"/>
            <a:ext cx="420687" cy="2641600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3048000" y="2103438"/>
            <a:ext cx="420688" cy="4024312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753100" y="3490913"/>
            <a:ext cx="2908300" cy="41433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Что такое разрешение?</a:t>
            </a:r>
            <a:endParaRPr lang="ru-RU" alt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391275" y="4440238"/>
            <a:ext cx="2270125" cy="41433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Что такое растр?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78688" y="377825"/>
            <a:ext cx="1936750" cy="576263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pic>
        <p:nvPicPr>
          <p:cNvPr id="93186" name="Picture 2" descr="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71" y="1082406"/>
            <a:ext cx="4282861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914400" y="5484813"/>
            <a:ext cx="5597525" cy="401637"/>
          </a:xfrm>
          <a:prstGeom prst="rect">
            <a:avLst/>
          </a:prstGeom>
          <a:solidFill>
            <a:srgbClr val="D1D1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354013" indent="-1746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000" b="1"/>
              <a:t>   Вот изображение на экране компьютера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753100" y="1654175"/>
            <a:ext cx="2908300" cy="41433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Пиксель - </a:t>
            </a:r>
            <a:endParaRPr lang="ru-RU" altLang="ru-RU"/>
          </a:p>
        </p:txBody>
      </p:sp>
      <p:sp>
        <p:nvSpPr>
          <p:cNvPr id="6151" name="TextBox 1"/>
          <p:cNvSpPr txBox="1">
            <a:spLocks noChangeArrowheads="1"/>
          </p:cNvSpPr>
          <p:nvPr/>
        </p:nvSpPr>
        <p:spPr bwMode="auto">
          <a:xfrm rot="-1929638">
            <a:off x="5313363" y="898525"/>
            <a:ext cx="2339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тетрадь!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824538" y="2332038"/>
            <a:ext cx="295910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У пикселя всегда есть </a:t>
            </a:r>
            <a:endParaRPr lang="ru-RU" altLang="ru-RU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493713" y="1109663"/>
            <a:ext cx="420687" cy="2641600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3048000" y="2103438"/>
            <a:ext cx="420688" cy="4024312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824538" y="3284538"/>
            <a:ext cx="2908300" cy="4127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Разрешение -</a:t>
            </a:r>
            <a:endParaRPr lang="ru-RU" alt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824538" y="4119563"/>
            <a:ext cx="2271712" cy="4127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Растр - </a:t>
            </a:r>
            <a:endParaRPr lang="ru-RU" altLang="ru-RU"/>
          </a:p>
        </p:txBody>
      </p:sp>
      <p:sp>
        <p:nvSpPr>
          <p:cNvPr id="6157" name="TextBox 3"/>
          <p:cNvSpPr txBox="1">
            <a:spLocks noChangeArrowheads="1"/>
          </p:cNvSpPr>
          <p:nvPr/>
        </p:nvSpPr>
        <p:spPr bwMode="auto">
          <a:xfrm>
            <a:off x="2909888" y="4381500"/>
            <a:ext cx="696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1280</a:t>
            </a:r>
          </a:p>
        </p:txBody>
      </p:sp>
      <p:sp>
        <p:nvSpPr>
          <p:cNvPr id="6158" name="TextBox 13"/>
          <p:cNvSpPr txBox="1">
            <a:spLocks noChangeArrowheads="1"/>
          </p:cNvSpPr>
          <p:nvPr/>
        </p:nvSpPr>
        <p:spPr bwMode="auto">
          <a:xfrm>
            <a:off x="12700" y="1781175"/>
            <a:ext cx="56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78688" y="377825"/>
            <a:ext cx="1936750" cy="576263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pic>
        <p:nvPicPr>
          <p:cNvPr id="93186" name="Picture 2" descr="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71" y="1082406"/>
            <a:ext cx="4282861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234950" y="4868863"/>
            <a:ext cx="5416550" cy="400050"/>
          </a:xfrm>
          <a:prstGeom prst="rect">
            <a:avLst/>
          </a:prstGeom>
          <a:solidFill>
            <a:srgbClr val="D1D1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354013" indent="-1746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000" b="1"/>
              <a:t>   Вот изображение на экране компьютера</a:t>
            </a:r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 rot="-1929638">
            <a:off x="5313363" y="898525"/>
            <a:ext cx="2339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тетрадь!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548313" y="1781175"/>
            <a:ext cx="339090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Цвет пикселя формируется из 3-х базовых цветов:</a:t>
            </a:r>
            <a:endParaRPr lang="ru-RU" altLang="ru-RU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493713" y="1109663"/>
            <a:ext cx="420687" cy="2641600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3048000" y="2103438"/>
            <a:ext cx="420688" cy="4024312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8" name="TextBox 3"/>
          <p:cNvSpPr txBox="1">
            <a:spLocks noChangeArrowheads="1"/>
          </p:cNvSpPr>
          <p:nvPr/>
        </p:nvSpPr>
        <p:spPr bwMode="auto">
          <a:xfrm>
            <a:off x="2909888" y="4381500"/>
            <a:ext cx="696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1280</a:t>
            </a:r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12700" y="1781175"/>
            <a:ext cx="56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800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73738" y="2768600"/>
          <a:ext cx="2959100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Image" r:id="rId4" imgW="3974603" imgH="3542857" progId="Photoshop.Image.9">
                  <p:embed/>
                </p:oleObj>
              </mc:Choice>
              <mc:Fallback>
                <p:oleObj name="Image" r:id="rId4" imgW="3974603" imgH="3542857" progId="Photoshop.Image.9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2768600"/>
                        <a:ext cx="2959100" cy="263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Прямоугольник 12"/>
          <p:cNvSpPr>
            <a:spLocks noChangeArrowheads="1"/>
          </p:cNvSpPr>
          <p:nvPr/>
        </p:nvSpPr>
        <p:spPr bwMode="auto">
          <a:xfrm>
            <a:off x="6905625" y="5497513"/>
            <a:ext cx="1323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</a:rPr>
              <a:t>R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00CC00"/>
                </a:solidFill>
              </a:rPr>
              <a:t>G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3333FF"/>
                </a:solidFill>
              </a:rPr>
              <a:t>B</a:t>
            </a:r>
            <a:endParaRPr lang="ru-RU" altLang="ru-RU" sz="32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78688" y="377825"/>
            <a:ext cx="1936750" cy="576263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 rot="-1929638">
            <a:off x="5045075" y="1339850"/>
            <a:ext cx="2341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тетрадь!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49250" y="958850"/>
            <a:ext cx="3390900" cy="6143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Важная знакомая формула:</a:t>
            </a:r>
            <a:endParaRPr lang="ru-RU" alt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73738" y="2768600"/>
          <a:ext cx="2959100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Image" r:id="rId3" imgW="3974603" imgH="3542857" progId="Photoshop.Image.9">
                  <p:embed/>
                </p:oleObj>
              </mc:Choice>
              <mc:Fallback>
                <p:oleObj name="Image" r:id="rId3" imgW="3974603" imgH="3542857" progId="Photoshop.Image.9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2768600"/>
                        <a:ext cx="2959100" cy="263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Прямоугольник 12"/>
          <p:cNvSpPr>
            <a:spLocks noChangeArrowheads="1"/>
          </p:cNvSpPr>
          <p:nvPr/>
        </p:nvSpPr>
        <p:spPr bwMode="auto">
          <a:xfrm>
            <a:off x="6905625" y="5497513"/>
            <a:ext cx="1323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</a:rPr>
              <a:t>R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00CC00"/>
                </a:solidFill>
              </a:rPr>
              <a:t>G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3333FF"/>
                </a:solidFill>
              </a:rPr>
              <a:t>B</a:t>
            </a:r>
            <a:endParaRPr lang="ru-RU" altLang="ru-RU" sz="3200" b="1">
              <a:solidFill>
                <a:srgbClr val="3333FF"/>
              </a:solidFill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044700" y="2017713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CC"/>
                </a:solidFill>
              </a:rPr>
              <a:t>2 </a:t>
            </a:r>
            <a:r>
              <a:rPr lang="en-US" altLang="ru-RU" sz="3600" b="1" baseline="30000">
                <a:solidFill>
                  <a:srgbClr val="0000CC"/>
                </a:solidFill>
              </a:rPr>
              <a:t>i</a:t>
            </a:r>
            <a:r>
              <a:rPr lang="en-US" altLang="ru-RU" sz="3600" b="1">
                <a:solidFill>
                  <a:srgbClr val="0000CC"/>
                </a:solidFill>
              </a:rPr>
              <a:t> </a:t>
            </a:r>
            <a:r>
              <a:rPr lang="ru-RU" altLang="ru-RU" sz="3600" b="1">
                <a:solidFill>
                  <a:srgbClr val="0000CC"/>
                </a:solidFill>
              </a:rPr>
              <a:t>=</a:t>
            </a:r>
            <a:r>
              <a:rPr lang="en-US" altLang="ru-RU" sz="3600" b="1">
                <a:solidFill>
                  <a:srgbClr val="0000CC"/>
                </a:solidFill>
              </a:rPr>
              <a:t>N</a:t>
            </a:r>
            <a:endParaRPr lang="ru-RU" altLang="ru-RU" sz="2800">
              <a:solidFill>
                <a:srgbClr val="0000CC"/>
              </a:solidFill>
            </a:endParaRPr>
          </a:p>
        </p:txBody>
      </p:sp>
      <p:sp>
        <p:nvSpPr>
          <p:cNvPr id="8201" name="TextBox 5"/>
          <p:cNvSpPr txBox="1">
            <a:spLocks noChangeArrowheads="1"/>
          </p:cNvSpPr>
          <p:nvPr/>
        </p:nvSpPr>
        <p:spPr bwMode="auto">
          <a:xfrm>
            <a:off x="195263" y="3103563"/>
            <a:ext cx="5465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где </a:t>
            </a:r>
            <a:r>
              <a:rPr lang="en-US" altLang="ru-RU"/>
              <a:t>N</a:t>
            </a:r>
            <a:r>
              <a:rPr lang="ru-RU" altLang="ru-RU"/>
              <a:t> – количество возможных цветов в палитре</a:t>
            </a:r>
          </a:p>
          <a:p>
            <a:pPr eaLnBrk="1" hangingPunct="1"/>
            <a:r>
              <a:rPr lang="ru-RU" altLang="ru-RU"/>
              <a:t>а   </a:t>
            </a:r>
            <a:r>
              <a:rPr lang="en-US" altLang="ru-RU"/>
              <a:t>i - </a:t>
            </a:r>
            <a:r>
              <a:rPr lang="ru-RU" altLang="ru-RU"/>
              <a:t> количество бит на 1 пиксель или один цвет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90500" y="4119563"/>
            <a:ext cx="4602163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пример: посмотрите на рисунок – сколько цветов в палитре? </a:t>
            </a:r>
            <a:endParaRPr lang="ru-RU" altLang="ru-RU"/>
          </a:p>
        </p:txBody>
      </p:sp>
      <p:sp>
        <p:nvSpPr>
          <p:cNvPr id="8203" name="TextBox 16"/>
          <p:cNvSpPr txBox="1">
            <a:spLocks noChangeArrowheads="1"/>
          </p:cNvSpPr>
          <p:nvPr/>
        </p:nvSpPr>
        <p:spPr bwMode="auto">
          <a:xfrm rot="-1929638">
            <a:off x="3884613" y="4673600"/>
            <a:ext cx="1816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чат!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78688" y="377825"/>
            <a:ext cx="1936750" cy="576263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 rot="-1929638">
            <a:off x="5045075" y="1339850"/>
            <a:ext cx="2341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тетрадь!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980113" y="2303463"/>
          <a:ext cx="2959100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Image" r:id="rId3" imgW="3974603" imgH="3542857" progId="Photoshop.Image.9">
                  <p:embed/>
                </p:oleObj>
              </mc:Choice>
              <mc:Fallback>
                <p:oleObj name="Image" r:id="rId3" imgW="3974603" imgH="3542857" progId="Photoshop.Image.9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2303463"/>
                        <a:ext cx="2959100" cy="263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Прямоугольник 12"/>
          <p:cNvSpPr>
            <a:spLocks noChangeArrowheads="1"/>
          </p:cNvSpPr>
          <p:nvPr/>
        </p:nvSpPr>
        <p:spPr bwMode="auto">
          <a:xfrm>
            <a:off x="2559050" y="3095625"/>
            <a:ext cx="13239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</a:rPr>
              <a:t>R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00CC00"/>
                </a:solidFill>
              </a:rPr>
              <a:t>G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3333FF"/>
                </a:solidFill>
              </a:rPr>
              <a:t>B</a:t>
            </a:r>
            <a:endParaRPr lang="ru-RU" altLang="ru-RU" sz="3200" b="1">
              <a:solidFill>
                <a:srgbClr val="3333FF"/>
              </a:solidFill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311400" y="1031875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CC"/>
                </a:solidFill>
              </a:rPr>
              <a:t>2</a:t>
            </a:r>
            <a:r>
              <a:rPr lang="ru-RU" altLang="ru-RU" sz="3600" b="1" baseline="30000">
                <a:solidFill>
                  <a:srgbClr val="0000CC"/>
                </a:solidFill>
              </a:rPr>
              <a:t>3 </a:t>
            </a:r>
            <a:r>
              <a:rPr lang="ru-RU" altLang="ru-RU" sz="3600" b="1">
                <a:solidFill>
                  <a:srgbClr val="0000CC"/>
                </a:solidFill>
              </a:rPr>
              <a:t>= 8</a:t>
            </a:r>
            <a:endParaRPr lang="ru-RU" altLang="ru-RU" sz="2800">
              <a:solidFill>
                <a:srgbClr val="0000CC"/>
              </a:solidFill>
            </a:endParaRPr>
          </a:p>
        </p:txBody>
      </p:sp>
      <p:sp>
        <p:nvSpPr>
          <p:cNvPr id="9224" name="TextBox 5"/>
          <p:cNvSpPr txBox="1">
            <a:spLocks noChangeArrowheads="1"/>
          </p:cNvSpPr>
          <p:nvPr/>
        </p:nvSpPr>
        <p:spPr bwMode="auto">
          <a:xfrm>
            <a:off x="195263" y="2425700"/>
            <a:ext cx="5437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/>
              <a:t>Итак, всего на один пиксель приходится 3 бита – </a:t>
            </a:r>
          </a:p>
          <a:p>
            <a:pPr eaLnBrk="1" hangingPunct="1"/>
            <a:r>
              <a:rPr lang="ru-RU" altLang="ru-RU" dirty="0"/>
              <a:t>По одному биту на каждый базовый цвет: 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4138" y="4225925"/>
            <a:ext cx="565785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А если на каждый базовый цвет – 2 бита, сколько всего цветов можно получить?</a:t>
            </a:r>
            <a:endParaRPr lang="ru-RU" altLang="ru-RU"/>
          </a:p>
        </p:txBody>
      </p:sp>
      <p:sp>
        <p:nvSpPr>
          <p:cNvPr id="9226" name="TextBox 16"/>
          <p:cNvSpPr txBox="1">
            <a:spLocks noChangeArrowheads="1"/>
          </p:cNvSpPr>
          <p:nvPr/>
        </p:nvSpPr>
        <p:spPr bwMode="auto">
          <a:xfrm rot="19670362">
            <a:off x="4139000" y="5293673"/>
            <a:ext cx="18161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FF0000"/>
                </a:solidFill>
              </a:rPr>
              <a:t>Пишите в чат!</a:t>
            </a:r>
          </a:p>
        </p:txBody>
      </p:sp>
      <p:sp>
        <p:nvSpPr>
          <p:cNvPr id="9227" name="Прямоугольник 2"/>
          <p:cNvSpPr>
            <a:spLocks noChangeArrowheads="1"/>
          </p:cNvSpPr>
          <p:nvPr/>
        </p:nvSpPr>
        <p:spPr bwMode="auto">
          <a:xfrm>
            <a:off x="2565400" y="3540125"/>
            <a:ext cx="1614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1  +  1  + 1 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78688" y="377825"/>
            <a:ext cx="1936750" cy="576263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918200" y="752475"/>
          <a:ext cx="2959100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Image" r:id="rId3" imgW="3974603" imgH="3542857" progId="Photoshop.Image.9">
                  <p:embed/>
                </p:oleObj>
              </mc:Choice>
              <mc:Fallback>
                <p:oleObj name="Image" r:id="rId3" imgW="3974603" imgH="3542857" progId="Photoshop.Image.9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752475"/>
                        <a:ext cx="2959100" cy="263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Прямоугольник 12"/>
          <p:cNvSpPr>
            <a:spLocks noChangeArrowheads="1"/>
          </p:cNvSpPr>
          <p:nvPr/>
        </p:nvSpPr>
        <p:spPr bwMode="auto">
          <a:xfrm>
            <a:off x="2559050" y="3095625"/>
            <a:ext cx="13239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</a:rPr>
              <a:t>R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00CC00"/>
                </a:solidFill>
              </a:rPr>
              <a:t>G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3333FF"/>
                </a:solidFill>
              </a:rPr>
              <a:t>B</a:t>
            </a:r>
            <a:endParaRPr lang="ru-RU" altLang="ru-RU" sz="3200" b="1">
              <a:solidFill>
                <a:srgbClr val="3333FF"/>
              </a:solidFill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311400" y="909638"/>
            <a:ext cx="2352675" cy="61436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CC"/>
                </a:solidFill>
              </a:rPr>
              <a:t>2</a:t>
            </a:r>
            <a:r>
              <a:rPr lang="ru-RU" altLang="ru-RU" sz="3600" b="1" baseline="30000">
                <a:solidFill>
                  <a:srgbClr val="0000CC"/>
                </a:solidFill>
              </a:rPr>
              <a:t>6 </a:t>
            </a:r>
            <a:r>
              <a:rPr lang="ru-RU" altLang="ru-RU" sz="3600" b="1">
                <a:solidFill>
                  <a:srgbClr val="0000CC"/>
                </a:solidFill>
              </a:rPr>
              <a:t>= 64</a:t>
            </a:r>
            <a:endParaRPr lang="ru-RU" altLang="ru-RU" sz="2800">
              <a:solidFill>
                <a:srgbClr val="0000CC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49250" y="5094288"/>
            <a:ext cx="565785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Вопрос: как получился белый цвет на   экране? </a:t>
            </a:r>
            <a:endParaRPr lang="ru-RU" altLang="ru-RU"/>
          </a:p>
        </p:txBody>
      </p:sp>
      <p:sp>
        <p:nvSpPr>
          <p:cNvPr id="10248" name="TextBox 16"/>
          <p:cNvSpPr txBox="1">
            <a:spLocks noChangeArrowheads="1"/>
          </p:cNvSpPr>
          <p:nvPr/>
        </p:nvSpPr>
        <p:spPr bwMode="auto">
          <a:xfrm rot="-1929638">
            <a:off x="4208463" y="3551238"/>
            <a:ext cx="1816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чат!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9250" y="5857875"/>
            <a:ext cx="565785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Вопрос: а черный цвет на   экране? </a:t>
            </a:r>
            <a:endParaRPr lang="ru-RU" altLang="ru-RU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49250" y="2316163"/>
            <a:ext cx="498475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Каждая такая цветная точка может либо светиться своим цветом -1, либо нет -0</a:t>
            </a:r>
          </a:p>
        </p:txBody>
      </p:sp>
      <p:sp>
        <p:nvSpPr>
          <p:cNvPr id="10251" name="Прямоугольник 18"/>
          <p:cNvSpPr>
            <a:spLocks noChangeArrowheads="1"/>
          </p:cNvSpPr>
          <p:nvPr/>
        </p:nvSpPr>
        <p:spPr bwMode="auto">
          <a:xfrm>
            <a:off x="2722563" y="3524250"/>
            <a:ext cx="996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/>
              <a:t>1</a:t>
            </a:r>
            <a:r>
              <a:rPr lang="ru-RU" altLang="ru-RU"/>
              <a:t>   </a:t>
            </a:r>
            <a:r>
              <a:rPr lang="ru-RU" altLang="ru-RU" sz="2000" b="1"/>
              <a:t>0</a:t>
            </a:r>
            <a:r>
              <a:rPr lang="ru-RU" altLang="ru-RU"/>
              <a:t>   </a:t>
            </a:r>
            <a:r>
              <a:rPr lang="ru-RU" altLang="ru-RU" sz="2000" b="1"/>
              <a:t>0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327025" y="4349750"/>
            <a:ext cx="5656263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Вопрос: какой цвет закодирован?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ко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9" y="1932236"/>
            <a:ext cx="5472599" cy="390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13CEF-42A6-46B5-9A68-5E2C6CF834F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660" y="193237"/>
            <a:ext cx="8723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kern="0" dirty="0" smtClean="0">
                <a:solidFill>
                  <a:schemeClr val="accent2"/>
                </a:solidFill>
              </a:rPr>
              <a:t>Растровая графика. Размер изображения</a:t>
            </a:r>
            <a:endParaRPr lang="ru-RU" altLang="ru-RU" sz="3200" kern="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625260" y="895830"/>
            <a:ext cx="1288713" cy="42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kern="0" dirty="0" smtClean="0"/>
              <a:t>§21, 20</a:t>
            </a:r>
            <a:endParaRPr lang="ru-RU" altLang="ru-RU" sz="2400" kern="0" dirty="0" smtClean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16418" y="1107637"/>
            <a:ext cx="3740150" cy="709184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Как хранится это изображение в памяти компьютера?</a:t>
            </a:r>
            <a:endParaRPr lang="ru-RU" altLang="ru-RU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907052" y="1473870"/>
            <a:ext cx="4294597" cy="923330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Изображение хранится как ТАБЛИЦА,  в каждой ячейке которой записан цвет соответствующего пикселя</a:t>
            </a:r>
            <a:endParaRPr lang="ru-RU" alt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021102"/>
              </p:ext>
            </p:extLst>
          </p:nvPr>
        </p:nvGraphicFramePr>
        <p:xfrm>
          <a:off x="633030" y="2393878"/>
          <a:ext cx="3342538" cy="189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20"/>
                <a:gridCol w="196620"/>
                <a:gridCol w="196620"/>
                <a:gridCol w="196620"/>
                <a:gridCol w="196620"/>
                <a:gridCol w="196620"/>
                <a:gridCol w="181476"/>
                <a:gridCol w="211762"/>
                <a:gridCol w="196620"/>
                <a:gridCol w="196620"/>
                <a:gridCol w="196620"/>
                <a:gridCol w="196620"/>
                <a:gridCol w="196620"/>
                <a:gridCol w="196620"/>
                <a:gridCol w="196620"/>
                <a:gridCol w="196620"/>
                <a:gridCol w="196620"/>
              </a:tblGrid>
              <a:tr h="189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661805"/>
              </p:ext>
            </p:extLst>
          </p:nvPr>
        </p:nvGraphicFramePr>
        <p:xfrm>
          <a:off x="5435029" y="2558277"/>
          <a:ext cx="3637046" cy="402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5626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  <a:gridCol w="227428"/>
              </a:tblGrid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1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611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9f8946628815453b281c1d57ba3e28ff835869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4348</TotalTime>
  <Words>1823</Words>
  <Application>Microsoft Office PowerPoint</Application>
  <PresentationFormat>Экран (4:3)</PresentationFormat>
  <Paragraphs>1207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Оформление по умолчанию</vt:lpstr>
      <vt:lpstr>Image</vt:lpstr>
      <vt:lpstr>Графическая информация</vt:lpstr>
      <vt:lpstr>Графическая информация</vt:lpstr>
      <vt:lpstr>Графическая информация</vt:lpstr>
      <vt:lpstr>Графическая информация</vt:lpstr>
      <vt:lpstr>Графическая информация</vt:lpstr>
      <vt:lpstr>Графическая информация</vt:lpstr>
      <vt:lpstr>Графическая информация</vt:lpstr>
      <vt:lpstr>Графическая информация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Растровая графика. Размер изображения</vt:lpstr>
      <vt:lpstr>Растровая графика. Размер изображения</vt:lpstr>
      <vt:lpstr>Растровая графика. Размер изображения</vt:lpstr>
      <vt:lpstr>Графическая информация</vt:lpstr>
      <vt:lpstr>Решите САМИ!</vt:lpstr>
      <vt:lpstr>Графическая информация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kp</dc:creator>
  <cp:lastModifiedBy>Оля</cp:lastModifiedBy>
  <cp:revision>568</cp:revision>
  <dcterms:created xsi:type="dcterms:W3CDTF">2006-11-13T20:19:36Z</dcterms:created>
  <dcterms:modified xsi:type="dcterms:W3CDTF">2020-04-15T12:33:03Z</dcterms:modified>
</cp:coreProperties>
</file>