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8"/>
  </p:notesMasterIdLst>
  <p:sldIdLst>
    <p:sldId id="257" r:id="rId2"/>
    <p:sldId id="412" r:id="rId3"/>
    <p:sldId id="420" r:id="rId4"/>
    <p:sldId id="421" r:id="rId5"/>
    <p:sldId id="422" r:id="rId6"/>
    <p:sldId id="423" r:id="rId7"/>
    <p:sldId id="472" r:id="rId8"/>
    <p:sldId id="473" r:id="rId9"/>
    <p:sldId id="413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74" r:id="rId18"/>
    <p:sldId id="475" r:id="rId19"/>
    <p:sldId id="414" r:id="rId20"/>
    <p:sldId id="431" r:id="rId21"/>
    <p:sldId id="432" r:id="rId22"/>
    <p:sldId id="433" r:id="rId23"/>
    <p:sldId id="434" r:id="rId24"/>
    <p:sldId id="435" r:id="rId25"/>
    <p:sldId id="436" r:id="rId26"/>
    <p:sldId id="437" r:id="rId27"/>
    <p:sldId id="416" r:id="rId28"/>
    <p:sldId id="451" r:id="rId29"/>
    <p:sldId id="456" r:id="rId30"/>
    <p:sldId id="419" r:id="rId31"/>
    <p:sldId id="470" r:id="rId32"/>
    <p:sldId id="471" r:id="rId33"/>
    <p:sldId id="476" r:id="rId34"/>
    <p:sldId id="477" r:id="rId35"/>
    <p:sldId id="309" r:id="rId36"/>
    <p:sldId id="408" r:id="rId37"/>
  </p:sldIdLst>
  <p:sldSz cx="9144000" cy="6858000" type="screen4x3"/>
  <p:notesSz cx="6858000" cy="9144000"/>
  <p:custDataLst>
    <p:tags r:id="rId3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99FF66"/>
    <a:srgbClr val="E6E6FF"/>
    <a:srgbClr val="FFFF99"/>
    <a:srgbClr val="008000"/>
    <a:srgbClr val="0000CC"/>
    <a:srgbClr val="99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5" autoAdjust="0"/>
    <p:restoredTop sz="99386" autoAdjust="0"/>
  </p:normalViewPr>
  <p:slideViewPr>
    <p:cSldViewPr snapToGrid="0">
      <p:cViewPr varScale="1">
        <p:scale>
          <a:sx n="92" d="100"/>
          <a:sy n="92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5FE9C3-69E1-4039-87AE-36F9BB6A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858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68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5E03E3-E5B7-4FA2-A23C-AAC484BABC3D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6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7972A8-2252-408C-8428-1B059064ED95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70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A319C5-11E9-49A3-BD4C-A9B29729B9D5}" type="slidenum">
              <a:rPr lang="ru-RU" altLang="ru-RU" smtClean="0"/>
              <a:pPr eaLnBrk="1" hangingPunct="1"/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5CEBA-FA3D-4E76-BE13-3F7B49D94C4C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90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97E632-ED5C-4C71-92FC-CF018071281A}" type="slidenum">
              <a:rPr lang="ru-RU" altLang="ru-RU" smtClean="0"/>
              <a:pPr eaLnBrk="1" hangingPunct="1"/>
              <a:t>15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01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4B088C-5A62-47E0-923B-2AF35247753C}" type="slidenum">
              <a:rPr lang="ru-RU" altLang="ru-RU" smtClean="0"/>
              <a:pPr eaLnBrk="1" hangingPunct="1"/>
              <a:t>16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11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3BEC60-058E-4BA1-BD7C-E965FCF3FAAC}" type="slidenum">
              <a:rPr lang="ru-RU" altLang="ru-RU" smtClean="0"/>
              <a:pPr eaLnBrk="1" hangingPunct="1"/>
              <a:t>19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21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587B2E-CEE9-4504-B223-ED61B6917144}" type="slidenum">
              <a:rPr lang="ru-RU" altLang="ru-RU" smtClean="0"/>
              <a:pPr eaLnBrk="1" hangingPunct="1"/>
              <a:t>20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31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533961-7CA5-446A-ACD3-1761581DA5C1}" type="slidenum">
              <a:rPr lang="ru-RU" altLang="ru-RU" smtClean="0"/>
              <a:pPr eaLnBrk="1" hangingPunct="1"/>
              <a:t>21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42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139E34-14E5-4E83-8A76-CB4092E6CD21}" type="slidenum">
              <a:rPr lang="ru-RU" altLang="ru-RU" smtClean="0"/>
              <a:pPr eaLnBrk="1" hangingPunct="1"/>
              <a:t>22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52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4C20A6-F463-4A26-8977-C1585B0200DA}" type="slidenum">
              <a:rPr lang="ru-RU" altLang="ru-RU" smtClean="0"/>
              <a:pPr eaLnBrk="1" hangingPunct="1"/>
              <a:t>23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092E61-7A85-4F13-BDCC-1DDECBA85639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62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2279AD-821C-4FB2-A6B7-3AFB00DA67C6}" type="slidenum">
              <a:rPr lang="ru-RU" altLang="ru-RU" smtClean="0"/>
              <a:pPr eaLnBrk="1" hangingPunct="1"/>
              <a:t>24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72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D4847C-96BA-4195-8403-BD0EBE3ED5E2}" type="slidenum">
              <a:rPr lang="ru-RU" altLang="ru-RU" smtClean="0"/>
              <a:pPr eaLnBrk="1" hangingPunct="1"/>
              <a:t>25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83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50B1F5-27E8-4A7A-BF7D-4847FB9EDA88}" type="slidenum">
              <a:rPr lang="ru-RU" altLang="ru-RU" smtClean="0"/>
              <a:pPr eaLnBrk="1" hangingPunct="1"/>
              <a:t>26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5B0DCC-8FB7-4E38-A4CF-C8EF3522B315}" type="slidenum">
              <a:rPr lang="ru-RU" altLang="ru-RU" smtClean="0"/>
              <a:pPr eaLnBrk="1" hangingPunct="1"/>
              <a:t>27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26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CE0EF4-FF26-4412-A294-BF111EE3C96F}" type="slidenum">
              <a:rPr lang="ru-RU" altLang="ru-RU" smtClean="0"/>
              <a:pPr eaLnBrk="1" hangingPunct="1"/>
              <a:t>28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77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16323-A280-48EB-B15E-3BA6DCF76055}" type="slidenum">
              <a:rPr lang="ru-RU" altLang="ru-RU" smtClean="0"/>
              <a:pPr eaLnBrk="1" hangingPunct="1"/>
              <a:t>29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35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92DF0-C1B5-4794-8AF3-4D4D926E35C4}" type="slidenum">
              <a:rPr lang="ru-RU" altLang="ru-RU" smtClean="0"/>
              <a:pPr eaLnBrk="1" hangingPunct="1"/>
              <a:t>30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36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F77C3F-B851-4994-B6DD-606DCF802001}" type="slidenum">
              <a:rPr lang="ru-RU" altLang="ru-RU" smtClean="0"/>
              <a:pPr eaLnBrk="1" hangingPunct="1"/>
              <a:t>31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37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007CE-C5E3-416B-BCAB-19B93A208345}" type="slidenum">
              <a:rPr lang="ru-RU" altLang="ru-RU" smtClean="0"/>
              <a:pPr eaLnBrk="1" hangingPunct="1"/>
              <a:t>32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0F2D96-135E-4920-A5D1-152013541ECF}" type="slidenum">
              <a:rPr lang="ru-RU" altLang="ru-RU" smtClean="0"/>
              <a:pPr eaLnBrk="1" hangingPunct="1"/>
              <a:t>35</a:t>
            </a:fld>
            <a:endParaRPr lang="ru-RU" altLang="ru-RU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CD89A5-07F7-4F39-9840-B90AAC8392D3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39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4B55E2-240E-4498-AB7B-0571A3BEE44D}" type="slidenum">
              <a:rPr lang="ru-RU" altLang="ru-RU" smtClean="0"/>
              <a:pPr eaLnBrk="1" hangingPunct="1"/>
              <a:t>36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98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24D6BC-EEE7-4098-A70A-7ACC6A7C575D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28E3EE-8DB5-4D3C-AD86-18738F8BF2BB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9CFFC8-DC34-4307-B731-7716358B2607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29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400F7E-1A73-4FB8-B692-1F7D10FD1DBA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0CFC12-E92A-4E70-958A-F2F6D4FBDB4A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926369-0C38-4C64-A85F-7AF45075AB1F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6CE06-8835-43C4-921E-EAC94A7B5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7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DD7FD-8CE3-47A2-9245-8730F0E33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4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Информационная безопасность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ED8C-F7F0-48DC-BEE9-32D3627F1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94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pPr>
              <a:defRPr/>
            </a:pPr>
            <a:fld id="{872E1D70-B2E6-40B8-8233-DE86A50C0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3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19.xml"/><Relationship Id="rId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free-av.com/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www.avp.ru/" TargetMode="External"/><Relationship Id="rId7" Type="http://schemas.openxmlformats.org/officeDocument/2006/relationships/hyperlink" Target="http://www.avast.com/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microsoft.com/security_essentials/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www.eset.com/" TargetMode="Externa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hyperlink" Target="http://www.drweb.com/" TargetMode="External"/><Relationship Id="rId9" Type="http://schemas.openxmlformats.org/officeDocument/2006/relationships/hyperlink" Target="http://free.grisoft.com/" TargetMode="External"/><Relationship Id="rId1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spersky.ru/virusscanner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s.mcafee.com/root/mfs/default.asp" TargetMode="External"/><Relationship Id="rId5" Type="http://schemas.openxmlformats.org/officeDocument/2006/relationships/hyperlink" Target="http://security.symantec.com/" TargetMode="External"/><Relationship Id="rId4" Type="http://schemas.openxmlformats.org/officeDocument/2006/relationships/hyperlink" Target="http://www.bitdefender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hyperlink" Target="http://www.personalfirewall.comodo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kerio.ru/" TargetMode="External"/><Relationship Id="rId5" Type="http://schemas.openxmlformats.org/officeDocument/2006/relationships/hyperlink" Target="http://www.agnitum.com/" TargetMode="Externa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kpolyakov@mail.ru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emin@pspu.ac.ru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v.ru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en.wikipedia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EC5BA3-D65E-4A78-A5B2-689FD994996B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1013"/>
            <a:ext cx="8723313" cy="2271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6000" b="1" smtClean="0">
                <a:solidFill>
                  <a:schemeClr val="accent2"/>
                </a:solidFill>
              </a:rPr>
              <a:t>Информационная безопасность</a:t>
            </a:r>
          </a:p>
        </p:txBody>
      </p:sp>
      <p:sp>
        <p:nvSpPr>
          <p:cNvPr id="15364" name="Rectangle 135"/>
          <p:cNvSpPr>
            <a:spLocks noGrp="1" noChangeArrowheads="1"/>
          </p:cNvSpPr>
          <p:nvPr>
            <p:ph type="subTitle" idx="1"/>
          </p:nvPr>
        </p:nvSpPr>
        <p:spPr>
          <a:xfrm>
            <a:off x="833438" y="2571750"/>
            <a:ext cx="8147050" cy="3205163"/>
          </a:xfrm>
        </p:spPr>
        <p:txBody>
          <a:bodyPr/>
          <a:lstStyle/>
          <a:p>
            <a:pPr marL="901700" indent="-901700"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§ 75</a:t>
            </a:r>
            <a:r>
              <a:rPr lang="en-US" altLang="ru-RU" sz="2800" b="1" smtClean="0">
                <a:solidFill>
                  <a:srgbClr val="000000"/>
                </a:solidFill>
              </a:rPr>
              <a:t>.</a:t>
            </a:r>
            <a:r>
              <a:rPr lang="ru-RU" altLang="ru-RU" sz="2800" b="1" smtClean="0">
                <a:solidFill>
                  <a:srgbClr val="000000"/>
                </a:solidFill>
              </a:rPr>
              <a:t> </a:t>
            </a:r>
            <a:r>
              <a:rPr lang="ru-RU" altLang="ru-RU" sz="2800" b="1" smtClean="0">
                <a:solidFill>
                  <a:srgbClr val="000000"/>
                </a:solidFill>
                <a:hlinkClick r:id="rId3" action="ppaction://hlinksldjump"/>
              </a:rPr>
              <a:t>Основные понятия</a:t>
            </a:r>
            <a:endParaRPr lang="ru-RU" altLang="ru-RU" sz="2800" b="1" smtClean="0">
              <a:solidFill>
                <a:srgbClr val="000000"/>
              </a:solidFill>
            </a:endParaRPr>
          </a:p>
          <a:p>
            <a:pPr marL="901700" indent="-901700"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§ 76</a:t>
            </a:r>
            <a:r>
              <a:rPr lang="en-US" altLang="ru-RU" sz="2800" b="1" smtClean="0">
                <a:solidFill>
                  <a:srgbClr val="000000"/>
                </a:solidFill>
              </a:rPr>
              <a:t>.</a:t>
            </a:r>
            <a:r>
              <a:rPr lang="ru-RU" altLang="ru-RU" sz="2800" b="1" smtClean="0">
                <a:solidFill>
                  <a:srgbClr val="000000"/>
                </a:solidFill>
              </a:rPr>
              <a:t> </a:t>
            </a:r>
            <a:r>
              <a:rPr lang="ru-RU" altLang="ru-RU" sz="2800" b="1" smtClean="0">
                <a:solidFill>
                  <a:srgbClr val="000000"/>
                </a:solidFill>
                <a:hlinkClick r:id="rId4" action="ppaction://hlinksldjump"/>
              </a:rPr>
              <a:t>Вредоносные программы</a:t>
            </a:r>
            <a:endParaRPr lang="ru-RU" altLang="ru-RU" sz="2800" b="1" smtClean="0">
              <a:solidFill>
                <a:srgbClr val="000000"/>
              </a:solidFill>
            </a:endParaRPr>
          </a:p>
          <a:p>
            <a:pPr marL="901700" indent="-901700"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§ 77</a:t>
            </a:r>
            <a:r>
              <a:rPr lang="en-US" altLang="ru-RU" sz="2800" b="1" smtClean="0">
                <a:solidFill>
                  <a:srgbClr val="000000"/>
                </a:solidFill>
              </a:rPr>
              <a:t>.</a:t>
            </a:r>
            <a:r>
              <a:rPr lang="ru-RU" altLang="ru-RU" sz="2800" b="1" smtClean="0">
                <a:solidFill>
                  <a:srgbClr val="000000"/>
                </a:solidFill>
              </a:rPr>
              <a:t> </a:t>
            </a:r>
            <a:r>
              <a:rPr lang="ru-RU" altLang="ru-RU" sz="2800" b="1" smtClean="0">
                <a:solidFill>
                  <a:srgbClr val="000000"/>
                </a:solidFill>
                <a:hlinkClick r:id="rId5" action="ppaction://hlinksldjump"/>
              </a:rPr>
              <a:t>Защита от вредоносных программ</a:t>
            </a:r>
            <a:endParaRPr lang="ru-RU" altLang="ru-RU" sz="2800" b="1" smtClean="0">
              <a:solidFill>
                <a:srgbClr val="000000"/>
              </a:solidFill>
            </a:endParaRPr>
          </a:p>
          <a:p>
            <a:pPr marL="901700" indent="-901700"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§ 78</a:t>
            </a:r>
            <a:r>
              <a:rPr lang="en-US" altLang="ru-RU" sz="2800" b="1" smtClean="0">
                <a:solidFill>
                  <a:srgbClr val="000000"/>
                </a:solidFill>
              </a:rPr>
              <a:t>.</a:t>
            </a:r>
            <a:r>
              <a:rPr lang="ru-RU" altLang="ru-RU" sz="2800" b="1" smtClean="0">
                <a:solidFill>
                  <a:srgbClr val="000000"/>
                </a:solidFill>
              </a:rPr>
              <a:t> </a:t>
            </a:r>
            <a:r>
              <a:rPr lang="ru-RU" altLang="ru-RU" sz="2800" b="1" smtClean="0">
                <a:solidFill>
                  <a:srgbClr val="000000"/>
                </a:solidFill>
                <a:hlinkClick r:id="rId6" action="ppaction://hlinksldjump"/>
              </a:rPr>
              <a:t>Шифрование</a:t>
            </a:r>
            <a:endParaRPr lang="ru-RU" altLang="ru-RU" sz="2800" b="1" smtClean="0">
              <a:solidFill>
                <a:srgbClr val="000000"/>
              </a:solidFill>
            </a:endParaRPr>
          </a:p>
          <a:p>
            <a:pPr marL="901700" indent="-901700"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§ 79</a:t>
            </a:r>
            <a:r>
              <a:rPr lang="en-US" altLang="ru-RU" sz="2800" b="1" smtClean="0">
                <a:solidFill>
                  <a:srgbClr val="000000"/>
                </a:solidFill>
              </a:rPr>
              <a:t>.</a:t>
            </a:r>
            <a:r>
              <a:rPr lang="ru-RU" altLang="ru-RU" sz="2800" b="1" smtClean="0">
                <a:solidFill>
                  <a:srgbClr val="000000"/>
                </a:solidFill>
              </a:rPr>
              <a:t> </a:t>
            </a:r>
            <a:r>
              <a:rPr lang="ru-RU" altLang="ru-RU" sz="2800" b="1" smtClean="0">
                <a:solidFill>
                  <a:srgbClr val="000000"/>
                </a:solidFill>
                <a:hlinkClick r:id="rId6" action="ppaction://hlinksldjump"/>
              </a:rPr>
              <a:t>Хэширование и пароли</a:t>
            </a:r>
            <a:endParaRPr lang="ru-RU" altLang="ru-RU" sz="2800" b="1" smtClean="0">
              <a:solidFill>
                <a:srgbClr val="000000"/>
              </a:solidFill>
            </a:endParaRPr>
          </a:p>
          <a:p>
            <a:pPr marL="901700" indent="-901700"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§ 80</a:t>
            </a:r>
            <a:r>
              <a:rPr lang="en-US" altLang="ru-RU" sz="2800" b="1" smtClean="0">
                <a:solidFill>
                  <a:srgbClr val="000000"/>
                </a:solidFill>
              </a:rPr>
              <a:t>.</a:t>
            </a:r>
            <a:r>
              <a:rPr lang="ru-RU" altLang="ru-RU" sz="2800" b="1" smtClean="0">
                <a:solidFill>
                  <a:srgbClr val="000000"/>
                </a:solidFill>
              </a:rPr>
              <a:t> </a:t>
            </a:r>
            <a:r>
              <a:rPr lang="ru-RU" altLang="ru-RU" sz="2800" b="1" smtClean="0">
                <a:solidFill>
                  <a:srgbClr val="000000"/>
                </a:solidFill>
                <a:hlinkClick r:id="" action="ppaction://noaction"/>
              </a:rPr>
              <a:t>Современные алгоритмы шифрования</a:t>
            </a:r>
            <a:endParaRPr lang="ru-RU" altLang="ru-RU" sz="2800" b="1" smtClean="0">
              <a:solidFill>
                <a:srgbClr val="000000"/>
              </a:solidFill>
            </a:endParaRPr>
          </a:p>
          <a:p>
            <a:pPr marL="901700" indent="-901700"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§ 81</a:t>
            </a:r>
            <a:r>
              <a:rPr lang="en-US" altLang="ru-RU" sz="2800" b="1" smtClean="0">
                <a:solidFill>
                  <a:srgbClr val="000000"/>
                </a:solidFill>
              </a:rPr>
              <a:t>.</a:t>
            </a:r>
            <a:r>
              <a:rPr lang="ru-RU" altLang="ru-RU" sz="2800" b="1" smtClean="0">
                <a:solidFill>
                  <a:srgbClr val="000000"/>
                </a:solidFill>
              </a:rPr>
              <a:t> </a:t>
            </a:r>
            <a:r>
              <a:rPr lang="ru-RU" altLang="ru-RU" sz="2800" b="1" smtClean="0">
                <a:solidFill>
                  <a:srgbClr val="000000"/>
                </a:solidFill>
                <a:hlinkClick r:id="" action="ppaction://noaction"/>
              </a:rPr>
              <a:t>Стеганография</a:t>
            </a:r>
            <a:endParaRPr lang="ru-RU" altLang="ru-RU" sz="2800" b="1" smtClean="0">
              <a:solidFill>
                <a:srgbClr val="000000"/>
              </a:solidFill>
            </a:endParaRPr>
          </a:p>
          <a:p>
            <a:pPr marL="901700" indent="-901700" algn="l" eaLnBrk="1" hangingPunct="1">
              <a:lnSpc>
                <a:spcPct val="9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§ 82</a:t>
            </a:r>
            <a:r>
              <a:rPr lang="en-US" altLang="ru-RU" sz="2800" b="1" smtClean="0">
                <a:solidFill>
                  <a:srgbClr val="000000"/>
                </a:solidFill>
              </a:rPr>
              <a:t>.</a:t>
            </a:r>
            <a:r>
              <a:rPr lang="ru-RU" altLang="ru-RU" sz="2800" b="1" smtClean="0">
                <a:solidFill>
                  <a:srgbClr val="000000"/>
                </a:solidFill>
              </a:rPr>
              <a:t> </a:t>
            </a:r>
            <a:r>
              <a:rPr lang="ru-RU" altLang="ru-RU" sz="2800" b="1" smtClean="0">
                <a:solidFill>
                  <a:srgbClr val="000000"/>
                </a:solidFill>
                <a:hlinkClick r:id="rId7" action="ppaction://hlinksldjump"/>
              </a:rPr>
              <a:t>Безопасность в Интернете</a:t>
            </a:r>
            <a:endParaRPr lang="ru-RU" altLang="ru-RU" sz="2800" b="1" smtClean="0">
              <a:solidFill>
                <a:srgbClr val="000000"/>
              </a:solidFill>
            </a:endParaRPr>
          </a:p>
          <a:p>
            <a:pPr marL="901700" indent="-901700" algn="l" eaLnBrk="1" hangingPunct="1">
              <a:lnSpc>
                <a:spcPct val="90000"/>
              </a:lnSpc>
            </a:pPr>
            <a:endParaRPr lang="en-US" altLang="ru-RU" sz="28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компьютерный вирус?</a:t>
            </a:r>
          </a:p>
        </p:txBody>
      </p:sp>
      <p:sp>
        <p:nvSpPr>
          <p:cNvPr id="245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F66EA9-486C-46E2-874B-49DF95B17552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0050" y="879475"/>
            <a:ext cx="8362950" cy="1570038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latin typeface="Arial" pitchFamily="34" charset="0"/>
              </a:rPr>
              <a:t>Компьютерный вирус</a:t>
            </a:r>
            <a:r>
              <a:rPr lang="ru-RU" sz="2400" dirty="0">
                <a:latin typeface="Arial" pitchFamily="34" charset="0"/>
              </a:rPr>
              <a:t> — это программа, способная создавать свои копии (не обязательно совпадающие с оригиналом) и внедрять их в файлы и системные области компьютера. 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42900" y="2528888"/>
            <a:ext cx="8456613" cy="936625"/>
            <a:chOff x="433" y="3902"/>
            <a:chExt cx="5327" cy="590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5033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  <a:defRPr/>
              </a:pPr>
              <a:r>
                <a:rPr lang="ru-RU" sz="2400">
                  <a:latin typeface="Arial" pitchFamily="34" charset="0"/>
                </a:rPr>
                <a:t>  Основная черта – способность распространяться при запуске!</a:t>
              </a:r>
            </a:p>
          </p:txBody>
        </p:sp>
        <p:sp>
          <p:nvSpPr>
            <p:cNvPr id="24585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1510" name="Прямоугольник 7"/>
          <p:cNvSpPr>
            <a:spLocks noChangeArrowheads="1"/>
          </p:cNvSpPr>
          <p:nvPr/>
        </p:nvSpPr>
        <p:spPr bwMode="auto">
          <a:xfrm>
            <a:off x="400050" y="3725863"/>
            <a:ext cx="83915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Вредоносные программы</a:t>
            </a:r>
            <a:r>
              <a:rPr lang="ru-RU" altLang="ru-RU" sz="2400"/>
              <a:t> — это программы, предназначенные для незаконного доступа к информации, для скрытого использования компьютера или для нарушения работы компьютера и компьютерных сетей.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4019550" y="5657850"/>
            <a:ext cx="1647825" cy="561975"/>
          </a:xfrm>
          <a:prstGeom prst="wedgeRoundRectCallout">
            <a:avLst>
              <a:gd name="adj1" fmla="val -55010"/>
              <a:gd name="adj2" fmla="val -129166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2400" i="1">
                <a:latin typeface="Arial" pitchFamily="34" charset="0"/>
              </a:rPr>
              <a:t>malware</a:t>
            </a:r>
            <a:endParaRPr lang="ru-RU" sz="2400" i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Зачем пишут вирусы?</a:t>
            </a: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79637D-9594-4717-8243-28030C0E28F0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1638" y="819150"/>
            <a:ext cx="8462962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вирусы-шутки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самоутверждение программистов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взлом сайтов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 через заражённый компьютер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перевод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денег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 на другой счёт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платные </a:t>
            </a:r>
            <a:r>
              <a:rPr lang="en-US" sz="2400" b="1" dirty="0">
                <a:solidFill>
                  <a:srgbClr val="333399"/>
                </a:solidFill>
                <a:latin typeface="Arial" pitchFamily="34" charset="0"/>
              </a:rPr>
              <a:t>SMS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 для разблокировки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рассылка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спама</a:t>
            </a: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шпионаж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(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кража паролей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 кража денег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)</a:t>
            </a:r>
            <a:endParaRPr lang="ru-RU" sz="2400" dirty="0">
              <a:solidFill>
                <a:srgbClr val="000000"/>
              </a:solidFill>
              <a:latin typeface="Arial" pitchFamily="34" charset="0"/>
            </a:endParaRPr>
          </a:p>
          <a:p>
            <a:pPr marL="1809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 err="1">
                <a:solidFill>
                  <a:srgbClr val="333399"/>
                </a:solidFill>
                <a:latin typeface="Arial" pitchFamily="34" charset="0"/>
              </a:rPr>
              <a:t>DoS</a:t>
            </a:r>
            <a:r>
              <a:rPr lang="en-US" sz="2400" b="1" dirty="0">
                <a:solidFill>
                  <a:srgbClr val="333399"/>
                </a:solidFill>
                <a:latin typeface="Arial" pitchFamily="34" charset="0"/>
              </a:rPr>
              <a:t>-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атака </a:t>
            </a:r>
            <a:r>
              <a:rPr lang="ru-RU" sz="2400" i="1" dirty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Arial" pitchFamily="34" charset="0"/>
              </a:rPr>
              <a:t>Denial of Service</a:t>
            </a:r>
            <a:r>
              <a:rPr lang="ru-RU" sz="2400" i="1" dirty="0">
                <a:solidFill>
                  <a:srgbClr val="000000"/>
                </a:solidFill>
                <a:latin typeface="Arial" pitchFamily="34" charset="0"/>
              </a:rPr>
              <a:t>)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 – отказ в обслуживании</a:t>
            </a:r>
          </a:p>
          <a:p>
            <a:pPr marL="355600" indent="-177800">
              <a:spcAft>
                <a:spcPts val="600"/>
              </a:spcAft>
              <a:defRPr/>
            </a:pPr>
            <a:r>
              <a:rPr lang="ru-RU" sz="2400" b="1" dirty="0" err="1">
                <a:solidFill>
                  <a:srgbClr val="000000"/>
                </a:solidFill>
                <a:latin typeface="Arial" pitchFamily="34" charset="0"/>
              </a:rPr>
              <a:t>ботнет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</a:rPr>
              <a:t> – сеть из заражённых компьютеров, управляемая из единого центра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23900" y="5397500"/>
            <a:ext cx="7696200" cy="663575"/>
            <a:chOff x="433" y="3902"/>
            <a:chExt cx="4848" cy="418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55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</a:t>
              </a:r>
              <a:r>
                <a:rPr lang="ru-RU" sz="2400" b="1" dirty="0">
                  <a:latin typeface="Arial" pitchFamily="34" charset="0"/>
                </a:rPr>
                <a:t>УК РФ</a:t>
              </a:r>
              <a:r>
                <a:rPr lang="ru-RU" sz="2400" dirty="0">
                  <a:latin typeface="Arial" pitchFamily="34" charset="0"/>
                </a:rPr>
                <a:t>, статья 273: </a:t>
              </a:r>
              <a:r>
                <a:rPr lang="ru-RU" sz="2400" b="1" dirty="0">
                  <a:latin typeface="Arial" pitchFamily="34" charset="0"/>
                </a:rPr>
                <a:t>до 7 лет</a:t>
              </a:r>
              <a:r>
                <a:rPr lang="ru-RU" sz="2400" dirty="0">
                  <a:latin typeface="Arial" pitchFamily="34" charset="0"/>
                </a:rPr>
                <a:t> лишения свободы!</a:t>
              </a:r>
            </a:p>
          </p:txBody>
        </p:sp>
        <p:sp>
          <p:nvSpPr>
            <p:cNvPr id="2560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Признаки заражения вирусом</a:t>
            </a:r>
          </a:p>
        </p:txBody>
      </p:sp>
      <p:sp>
        <p:nvSpPr>
          <p:cNvPr id="2662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A273C-6E05-405D-BA8C-E778D056258E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403225" y="815975"/>
            <a:ext cx="84232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/>
              <a:t>замедление работы компьютера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/>
              <a:t>уменьшение объема свободной оперативной памяти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/>
              <a:t>зависание, перезагрузка или блокировка компьютера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/>
              <a:t>ошибки при работе ОС или прикладных программ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/>
              <a:t>изменение длины файлов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/>
              <a:t>появление новых файлов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/>
              <a:t>рассылка спама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23900" y="5003800"/>
            <a:ext cx="7696200" cy="1306513"/>
            <a:chOff x="433" y="3902"/>
            <a:chExt cx="4848" cy="823"/>
          </a:xfrm>
        </p:grpSpPr>
        <p:sp>
          <p:nvSpPr>
            <p:cNvPr id="7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554" cy="756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Чтобы выполнить какие-то действия, вирус должен оказаться в памяти и получить управление компьютером.</a:t>
              </a:r>
            </a:p>
          </p:txBody>
        </p:sp>
        <p:sp>
          <p:nvSpPr>
            <p:cNvPr id="2663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заражают вирусы?</a:t>
            </a:r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8888AB-A28F-415B-BC8B-856ABA6FDA4E}" type="slidenum">
              <a:rPr lang="ru-RU" altLang="ru-RU" smtClean="0"/>
              <a:pPr eaLnBrk="1" hangingPunct="1"/>
              <a:t>13</a:t>
            </a:fld>
            <a:endParaRPr lang="ru-RU" altLang="ru-RU" smtClean="0"/>
          </a:p>
        </p:txBody>
      </p:sp>
      <p:grpSp>
        <p:nvGrpSpPr>
          <p:cNvPr id="27652" name="Group 55"/>
          <p:cNvGrpSpPr>
            <a:grpSpLocks/>
          </p:cNvGrpSpPr>
          <p:nvPr/>
        </p:nvGrpSpPr>
        <p:grpSpPr bwMode="auto">
          <a:xfrm>
            <a:off x="1552575" y="900113"/>
            <a:ext cx="6038850" cy="663575"/>
            <a:chOff x="433" y="3902"/>
            <a:chExt cx="3804" cy="418"/>
          </a:xfrm>
        </p:grpSpPr>
        <p:sp>
          <p:nvSpPr>
            <p:cNvPr id="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351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Вирусы заражают программный код!</a:t>
              </a:r>
            </a:p>
          </p:txBody>
        </p:sp>
        <p:sp>
          <p:nvSpPr>
            <p:cNvPr id="2765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7653" name="Прямоугольник 6"/>
          <p:cNvSpPr>
            <a:spLocks noChangeArrowheads="1"/>
          </p:cNvSpPr>
          <p:nvPr/>
        </p:nvSpPr>
        <p:spPr bwMode="auto">
          <a:xfrm>
            <a:off x="461963" y="1665288"/>
            <a:ext cx="8483600" cy="337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исполняемые программы (</a:t>
            </a:r>
            <a:r>
              <a:rPr lang="ru-RU" altLang="ru-RU" sz="2600" b="1">
                <a:latin typeface="Courier New" pitchFamily="49" charset="0"/>
                <a:cs typeface="Courier New" pitchFamily="49" charset="0"/>
              </a:rPr>
              <a:t>*.exe</a:t>
            </a:r>
            <a:r>
              <a:rPr lang="ru-RU" altLang="ru-RU" sz="2600"/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загрузочные секторы дисков</a:t>
            </a:r>
            <a:r>
              <a:rPr lang="en-US" altLang="ru-RU" sz="2600"/>
              <a:t> (MBR = </a:t>
            </a:r>
            <a:r>
              <a:rPr lang="en-US" altLang="ru-RU" sz="2600" i="1"/>
              <a:t>Master Boot Record</a:t>
            </a:r>
            <a:r>
              <a:rPr lang="en-US" altLang="ru-RU" sz="2600"/>
              <a:t>)</a:t>
            </a:r>
            <a:endParaRPr lang="ru-RU" altLang="ru-RU" sz="2600"/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пакетные командные файлы (</a:t>
            </a:r>
            <a:r>
              <a:rPr lang="ru-RU" altLang="ru-RU" sz="2600" b="1">
                <a:latin typeface="Courier New" pitchFamily="49" charset="0"/>
                <a:cs typeface="Courier New" pitchFamily="49" charset="0"/>
              </a:rPr>
              <a:t>*.</a:t>
            </a: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bat</a:t>
            </a:r>
            <a:r>
              <a:rPr lang="az-Latn-AZ" altLang="ru-RU" sz="2600"/>
              <a:t>)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/>
              <a:t>драйверы (</a:t>
            </a:r>
            <a:r>
              <a:rPr lang="ru-RU" altLang="ru-RU" sz="2600" b="1">
                <a:latin typeface="Courier New" pitchFamily="49" charset="0"/>
                <a:cs typeface="Courier New" pitchFamily="49" charset="0"/>
              </a:rPr>
              <a:t>*.</a:t>
            </a: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sys</a:t>
            </a:r>
            <a:r>
              <a:rPr lang="az-Latn-AZ" altLang="ru-RU" sz="2600"/>
              <a:t>)</a:t>
            </a:r>
            <a:endParaRPr lang="ru-RU" altLang="ru-RU" sz="2600"/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библиотеки динамической загрузки (</a:t>
            </a:r>
            <a:r>
              <a:rPr lang="ru-RU" altLang="ru-RU" sz="2600" b="1">
                <a:latin typeface="Courier New" pitchFamily="49" charset="0"/>
                <a:cs typeface="Courier New" pitchFamily="49" charset="0"/>
              </a:rPr>
              <a:t>*.</a:t>
            </a:r>
            <a:r>
              <a:rPr lang="en-US" altLang="ru-RU" sz="2600" b="1">
                <a:latin typeface="Courier New" pitchFamily="49" charset="0"/>
                <a:cs typeface="Courier New" pitchFamily="49" charset="0"/>
              </a:rPr>
              <a:t>dll</a:t>
            </a:r>
            <a:r>
              <a:rPr lang="ru-RU" altLang="ru-RU" sz="2600"/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документы</a:t>
            </a:r>
            <a:r>
              <a:rPr lang="en-US" altLang="ru-RU" sz="2600"/>
              <a:t> c </a:t>
            </a:r>
            <a:r>
              <a:rPr lang="ru-RU" altLang="ru-RU" sz="2600" b="1">
                <a:solidFill>
                  <a:srgbClr val="333399"/>
                </a:solidFill>
              </a:rPr>
              <a:t>макросами</a:t>
            </a:r>
            <a:endParaRPr lang="ru-RU" altLang="ru-RU" sz="2600">
              <a:solidFill>
                <a:srgbClr val="333399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веб-страницы (внедрение программы-</a:t>
            </a:r>
            <a:r>
              <a:rPr lang="ru-RU" altLang="ru-RU" sz="2600" b="1">
                <a:solidFill>
                  <a:srgbClr val="333399"/>
                </a:solidFill>
              </a:rPr>
              <a:t>скрипта</a:t>
            </a:r>
            <a:r>
              <a:rPr lang="ru-RU" altLang="ru-RU" sz="2600"/>
              <a:t>)</a:t>
            </a: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065213" y="5156200"/>
            <a:ext cx="7013575" cy="936625"/>
            <a:chOff x="433" y="3902"/>
            <a:chExt cx="4417" cy="590"/>
          </a:xfrm>
        </p:grpSpPr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123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  <a:defRPr/>
              </a:pPr>
              <a:r>
                <a:rPr lang="ru-RU" sz="2400">
                  <a:latin typeface="Arial" pitchFamily="34" charset="0"/>
                </a:rPr>
                <a:t>  Вирусы </a:t>
              </a:r>
              <a:r>
                <a:rPr lang="ru-RU" sz="2400" b="1">
                  <a:latin typeface="Arial" pitchFamily="34" charset="0"/>
                </a:rPr>
                <a:t>НЕ</a:t>
              </a:r>
              <a:r>
                <a:rPr lang="ru-RU" sz="2400">
                  <a:latin typeface="Arial" pitchFamily="34" charset="0"/>
                </a:rPr>
                <a:t> заражают файлы с </a:t>
              </a:r>
              <a:r>
                <a:rPr lang="ru-RU" sz="2400" b="1">
                  <a:latin typeface="Arial" pitchFamily="34" charset="0"/>
                </a:rPr>
                <a:t>данными</a:t>
              </a:r>
              <a:r>
                <a:rPr lang="ru-RU" sz="2400">
                  <a:latin typeface="Arial" pitchFamily="34" charset="0"/>
                </a:rPr>
                <a:t>: тексты, рисунки, звук, видео!</a:t>
              </a:r>
            </a:p>
          </p:txBody>
        </p:sp>
        <p:sp>
          <p:nvSpPr>
            <p:cNvPr id="27656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распространяются вирусы?</a:t>
            </a:r>
          </a:p>
        </p:txBody>
      </p:sp>
      <p:sp>
        <p:nvSpPr>
          <p:cNvPr id="286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2C1C57-467D-4E5C-BEB3-CE9076405B31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  <p:grpSp>
        <p:nvGrpSpPr>
          <p:cNvPr id="28676" name="Group 55"/>
          <p:cNvGrpSpPr>
            <a:grpSpLocks/>
          </p:cNvGrpSpPr>
          <p:nvPr/>
        </p:nvGrpSpPr>
        <p:grpSpPr bwMode="auto">
          <a:xfrm>
            <a:off x="403225" y="900113"/>
            <a:ext cx="8388350" cy="936625"/>
            <a:chOff x="433" y="3902"/>
            <a:chExt cx="5284" cy="590"/>
          </a:xfrm>
        </p:grpSpPr>
        <p:sp>
          <p:nvSpPr>
            <p:cNvPr id="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990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Основные источники заражения – </a:t>
              </a:r>
              <a:r>
                <a:rPr lang="ru-RU" sz="2400" b="1" dirty="0" err="1">
                  <a:latin typeface="Arial" pitchFamily="34" charset="0"/>
                </a:rPr>
                <a:t>флэшки</a:t>
              </a:r>
              <a:r>
                <a:rPr lang="ru-RU" sz="2400" b="1" dirty="0">
                  <a:latin typeface="Arial" pitchFamily="34" charset="0"/>
                </a:rPr>
                <a:t> и компьютерные сети</a:t>
              </a:r>
              <a:r>
                <a:rPr lang="ru-RU" sz="2400" dirty="0">
                  <a:latin typeface="Arial" pitchFamily="34" charset="0"/>
                </a:rPr>
                <a:t>!</a:t>
              </a:r>
            </a:p>
          </p:txBody>
        </p:sp>
        <p:sp>
          <p:nvSpPr>
            <p:cNvPr id="2867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5605" name="Прямоугольник 6"/>
          <p:cNvSpPr>
            <a:spLocks noChangeArrowheads="1"/>
          </p:cNvSpPr>
          <p:nvPr/>
        </p:nvSpPr>
        <p:spPr bwMode="auto">
          <a:xfrm>
            <a:off x="461963" y="1882775"/>
            <a:ext cx="848360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запуск заражённого файла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загрузка с заражённого диска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автозапуск заражённого флэш-накопителя (</a:t>
            </a:r>
            <a:r>
              <a:rPr lang="ru-RU" altLang="ru-RU" sz="2600" b="1">
                <a:latin typeface="Courier New" pitchFamily="49" charset="0"/>
                <a:cs typeface="Courier New" pitchFamily="49" charset="0"/>
              </a:rPr>
              <a:t>autorun.inf</a:t>
            </a:r>
            <a:r>
              <a:rPr lang="ru-RU" altLang="ru-RU" sz="2600"/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открытие заражённого документа с макросами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открытие сообщения электронной почты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запуск программы, полученной в письме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открытие веб-страницы с вирусом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установка активного содержимого для просмотра веб-страницы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по сетям (</a:t>
            </a:r>
            <a:r>
              <a:rPr lang="ru-RU" altLang="ru-RU" sz="2600" b="1">
                <a:solidFill>
                  <a:srgbClr val="333399"/>
                </a:solidFill>
              </a:rPr>
              <a:t>вирусы-черви</a:t>
            </a:r>
            <a:r>
              <a:rPr lang="ru-RU" altLang="ru-RU" sz="2600"/>
              <a:t>, без участия человека)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Типы вредоносных программ</a:t>
            </a:r>
          </a:p>
        </p:txBody>
      </p:sp>
      <p:sp>
        <p:nvSpPr>
          <p:cNvPr id="2969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B1285A-DD02-4A75-992B-FAE619FD4DF2}" type="slidenum">
              <a:rPr lang="ru-RU" altLang="ru-RU" smtClean="0"/>
              <a:pPr eaLnBrk="1" hangingPunct="1"/>
              <a:t>15</a:t>
            </a:fld>
            <a:endParaRPr lang="ru-RU" altLang="ru-RU" smtClean="0"/>
          </a:p>
        </p:txBody>
      </p:sp>
      <p:sp>
        <p:nvSpPr>
          <p:cNvPr id="29700" name="Прямоугольник 3"/>
          <p:cNvSpPr>
            <a:spLocks noChangeArrowheads="1"/>
          </p:cNvSpPr>
          <p:nvPr/>
        </p:nvSpPr>
        <p:spPr bwMode="auto">
          <a:xfrm>
            <a:off x="2322513" y="823913"/>
            <a:ext cx="29892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800"/>
              <a:t>файловые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загрузочные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макровирусы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384175" y="1006475"/>
            <a:ext cx="1701800" cy="769938"/>
          </a:xfrm>
          <a:prstGeom prst="wedgeRoundRectCallout">
            <a:avLst>
              <a:gd name="adj1" fmla="val 68455"/>
              <a:gd name="adj2" fmla="val -958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>
                <a:latin typeface="Arial" pitchFamily="34" charset="0"/>
              </a:rPr>
              <a:t>по среде обитания</a:t>
            </a:r>
          </a:p>
        </p:txBody>
      </p:sp>
      <p:sp>
        <p:nvSpPr>
          <p:cNvPr id="26630" name="Прямоугольник 7"/>
          <p:cNvSpPr>
            <a:spLocks noChangeArrowheads="1"/>
          </p:cNvSpPr>
          <p:nvPr/>
        </p:nvSpPr>
        <p:spPr bwMode="auto">
          <a:xfrm>
            <a:off x="400050" y="2239963"/>
            <a:ext cx="8391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Полиморфные вирусы</a:t>
            </a:r>
            <a:r>
              <a:rPr lang="ru-RU" altLang="ru-RU" sz="2400"/>
              <a:t>: при создании копии немного изменяют код.</a:t>
            </a:r>
          </a:p>
        </p:txBody>
      </p:sp>
      <p:sp>
        <p:nvSpPr>
          <p:cNvPr id="26631" name="Прямоугольник 7"/>
          <p:cNvSpPr>
            <a:spLocks noChangeArrowheads="1"/>
          </p:cNvSpPr>
          <p:nvPr/>
        </p:nvSpPr>
        <p:spPr bwMode="auto">
          <a:xfrm>
            <a:off x="400050" y="3014663"/>
            <a:ext cx="8391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Сетевые черви</a:t>
            </a:r>
            <a:r>
              <a:rPr lang="ru-RU" altLang="ru-RU" sz="2400"/>
              <a:t>: посылают</a:t>
            </a:r>
            <a:br>
              <a:rPr lang="ru-RU" altLang="ru-RU" sz="2400"/>
            </a:br>
            <a:r>
              <a:rPr lang="ru-RU" altLang="ru-RU" sz="2400"/>
              <a:t>по сети пакеты (</a:t>
            </a:r>
            <a:r>
              <a:rPr lang="ru-RU" altLang="ru-RU" sz="2400" i="1"/>
              <a:t>эксплойты</a:t>
            </a:r>
            <a:r>
              <a:rPr lang="ru-RU" altLang="ru-RU" sz="2400"/>
              <a:t>), </a:t>
            </a:r>
            <a:br>
              <a:rPr lang="ru-RU" altLang="ru-RU" sz="2400"/>
            </a:br>
            <a:r>
              <a:rPr lang="ru-RU" altLang="ru-RU" sz="2400"/>
              <a:t>позволяющие выполнить код удалённо.</a:t>
            </a:r>
          </a:p>
        </p:txBody>
      </p:sp>
      <p:sp>
        <p:nvSpPr>
          <p:cNvPr id="26632" name="Прямоугольник 7"/>
          <p:cNvSpPr>
            <a:spLocks noChangeArrowheads="1"/>
          </p:cNvSpPr>
          <p:nvPr/>
        </p:nvSpPr>
        <p:spPr bwMode="auto">
          <a:xfrm>
            <a:off x="400050" y="4322763"/>
            <a:ext cx="8391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Почтовые черви</a:t>
            </a:r>
            <a:r>
              <a:rPr lang="ru-RU" altLang="ru-RU" sz="2400"/>
              <a:t>: </a:t>
            </a:r>
            <a:br>
              <a:rPr lang="ru-RU" altLang="ru-RU" sz="2400"/>
            </a:br>
            <a:r>
              <a:rPr lang="ru-RU" altLang="ru-RU" sz="2400"/>
              <a:t>распространяются через </a:t>
            </a:r>
            <a:br>
              <a:rPr lang="ru-RU" altLang="ru-RU" sz="2400"/>
            </a:br>
            <a:r>
              <a:rPr lang="ru-RU" altLang="ru-RU" sz="2400"/>
              <a:t>исполняемые программы в приложении к письму.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4749800" y="2670175"/>
            <a:ext cx="4076700" cy="769938"/>
          </a:xfrm>
          <a:prstGeom prst="wedgeRoundRectCallout">
            <a:avLst>
              <a:gd name="adj1" fmla="val -41822"/>
              <a:gd name="adj2" fmla="val 9229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Arial" pitchFamily="34" charset="0"/>
              </a:rPr>
              <a:t>нужно ставить «заплатки» (исправления, «</a:t>
            </a:r>
            <a:r>
              <a:rPr lang="ru-RU" sz="2400" dirty="0" err="1">
                <a:latin typeface="Arial" pitchFamily="34" charset="0"/>
              </a:rPr>
              <a:t>патчи</a:t>
            </a:r>
            <a:r>
              <a:rPr lang="ru-RU" sz="2400" dirty="0">
                <a:latin typeface="Arial" pitchFamily="34" charset="0"/>
              </a:rPr>
              <a:t>»)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4829175" y="4233863"/>
            <a:ext cx="3971925" cy="769937"/>
          </a:xfrm>
          <a:prstGeom prst="wedgeRoundRectCallout">
            <a:avLst>
              <a:gd name="adj1" fmla="val -58355"/>
              <a:gd name="adj2" fmla="val 36209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2400" i="1" dirty="0">
                <a:latin typeface="Arial" pitchFamily="34" charset="0"/>
              </a:rPr>
              <a:t>Google:</a:t>
            </a:r>
            <a:r>
              <a:rPr lang="en-US" sz="2400" dirty="0">
                <a:latin typeface="Arial" pitchFamily="34" charset="0"/>
              </a:rPr>
              <a:t> </a:t>
            </a:r>
            <a:r>
              <a:rPr lang="ru-RU" sz="2400" dirty="0">
                <a:latin typeface="Arial" pitchFamily="34" charset="0"/>
              </a:rPr>
              <a:t>запрет пересылки исполняемых файлов</a:t>
            </a:r>
            <a:endParaRPr lang="ru-RU" sz="2400" i="1" dirty="0">
              <a:latin typeface="Arial" pitchFamily="34" charset="0"/>
            </a:endParaRPr>
          </a:p>
        </p:txBody>
      </p:sp>
      <p:sp>
        <p:nvSpPr>
          <p:cNvPr id="29707" name="Прямоугольник 3"/>
          <p:cNvSpPr>
            <a:spLocks noChangeArrowheads="1"/>
          </p:cNvSpPr>
          <p:nvPr/>
        </p:nvSpPr>
        <p:spPr bwMode="auto">
          <a:xfrm>
            <a:off x="5040313" y="823913"/>
            <a:ext cx="38782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800"/>
              <a:t>скриптовые вирусы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сетевые вирусы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1095375" y="5664200"/>
            <a:ext cx="5394325" cy="787400"/>
          </a:xfrm>
          <a:prstGeom prst="wedgeRoundRectCallout">
            <a:avLst>
              <a:gd name="adj1" fmla="val -35741"/>
              <a:gd name="adj2" fmla="val -76396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latin typeface="Arial" pitchFamily="34" charset="0"/>
              </a:rPr>
              <a:t>социальная инженерия</a:t>
            </a:r>
            <a:r>
              <a:rPr lang="ru-RU" sz="2400" dirty="0">
                <a:latin typeface="Arial" pitchFamily="34" charset="0"/>
              </a:rPr>
              <a:t>: спровоцировать на запуск файла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1" grpId="0"/>
      <p:bldP spid="26632" grpId="0"/>
      <p:bldP spid="9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«Троянские» программы</a:t>
            </a:r>
          </a:p>
        </p:txBody>
      </p:sp>
      <p:sp>
        <p:nvSpPr>
          <p:cNvPr id="307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48DAB0-4F65-4199-B229-8B4BC709083C}" type="slidenum">
              <a:rPr lang="ru-RU" altLang="ru-RU" smtClean="0"/>
              <a:pPr eaLnBrk="1" hangingPunct="1"/>
              <a:t>16</a:t>
            </a:fld>
            <a:endParaRPr lang="ru-RU" altLang="ru-RU" smtClean="0"/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444500" y="1905000"/>
            <a:ext cx="84074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клавиатурные шпионы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похитители паролей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утилиты удалённого управления </a:t>
            </a:r>
            <a:r>
              <a:rPr lang="en-US" altLang="ru-RU" sz="2800"/>
              <a:t>(</a:t>
            </a:r>
            <a:r>
              <a:rPr lang="en-US" altLang="ru-RU" sz="2800" i="1"/>
              <a:t>backdoor</a:t>
            </a:r>
            <a:r>
              <a:rPr lang="en-US" altLang="ru-RU" sz="2800"/>
              <a:t>)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логические бомбы </a:t>
            </a:r>
            <a:r>
              <a:rPr lang="en-US" altLang="ru-RU" sz="2800"/>
              <a:t>(</a:t>
            </a:r>
            <a:r>
              <a:rPr lang="ru-RU" altLang="ru-RU" sz="2800"/>
              <a:t>уничтожают информацию на дисках</a:t>
            </a:r>
            <a:r>
              <a:rPr lang="en-US" altLang="ru-RU" sz="2800"/>
              <a:t>)</a:t>
            </a:r>
            <a:endParaRPr lang="ru-RU" altLang="ru-RU" sz="2800"/>
          </a:p>
        </p:txBody>
      </p:sp>
      <p:grpSp>
        <p:nvGrpSpPr>
          <p:cNvPr id="30725" name="Group 55"/>
          <p:cNvGrpSpPr>
            <a:grpSpLocks/>
          </p:cNvGrpSpPr>
          <p:nvPr/>
        </p:nvGrpSpPr>
        <p:grpSpPr bwMode="auto">
          <a:xfrm>
            <a:off x="403225" y="900113"/>
            <a:ext cx="8388350" cy="936625"/>
            <a:chOff x="433" y="3902"/>
            <a:chExt cx="5284" cy="590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990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Распространяются вместе с кодеками, червями, «кряками»!</a:t>
              </a:r>
            </a:p>
          </p:txBody>
        </p:sp>
        <p:sp>
          <p:nvSpPr>
            <p:cNvPr id="3072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Вирусы для мобильных устройств</a:t>
            </a:r>
          </a:p>
        </p:txBody>
      </p:sp>
      <p:sp>
        <p:nvSpPr>
          <p:cNvPr id="3174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296F4A-250B-425F-9A0B-459DA7148564}" type="slidenum">
              <a:rPr lang="ru-RU" altLang="ru-RU" smtClean="0"/>
              <a:pPr eaLnBrk="1" hangingPunct="1"/>
              <a:t>17</a:t>
            </a:fld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01638" y="820738"/>
            <a:ext cx="84074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похищение паролей (атака на мобильные приложения банков)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блокировка смартфона (вымогательство)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рассылка </a:t>
            </a:r>
            <a:r>
              <a:rPr lang="en-US" altLang="ru-RU" sz="2800"/>
              <a:t>SMS </a:t>
            </a:r>
            <a:r>
              <a:rPr lang="ru-RU" altLang="ru-RU" sz="2800"/>
              <a:t>и </a:t>
            </a:r>
            <a:r>
              <a:rPr lang="en-US" altLang="ru-RU" sz="2800"/>
              <a:t>MMS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звонки на платные номера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удалённое управление смартфоном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ускорение разрядки батарей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Вирусы для мобильных устройств</a:t>
            </a:r>
          </a:p>
        </p:txBody>
      </p:sp>
      <p:sp>
        <p:nvSpPr>
          <p:cNvPr id="327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FFDE75-5909-434E-9448-242D85848366}" type="slidenum">
              <a:rPr lang="ru-RU" altLang="ru-RU" smtClean="0"/>
              <a:pPr eaLnBrk="1" hangingPunct="1"/>
              <a:t>18</a:t>
            </a:fld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44500" y="1309688"/>
            <a:ext cx="8407400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altLang="ru-RU" sz="2800">
                <a:solidFill>
                  <a:srgbClr val="000000"/>
                </a:solidFill>
              </a:rPr>
              <a:t>Android:</a:t>
            </a:r>
            <a:r>
              <a:rPr lang="ru-RU" altLang="ru-RU" sz="2800">
                <a:solidFill>
                  <a:srgbClr val="000000"/>
                </a:solidFill>
              </a:rPr>
              <a:t> возможна установка файлов-приложений </a:t>
            </a:r>
            <a:r>
              <a:rPr lang="en-US" altLang="ru-RU" sz="2800">
                <a:solidFill>
                  <a:srgbClr val="000000"/>
                </a:solidFill>
              </a:rPr>
              <a:t>(</a:t>
            </a:r>
            <a:r>
              <a:rPr lang="en-US" altLang="ru-RU" sz="2800" b="1">
                <a:solidFill>
                  <a:srgbClr val="333399"/>
                </a:solidFill>
                <a:latin typeface="Courier" pitchFamily="49" charset="0"/>
              </a:rPr>
              <a:t>*.apk</a:t>
            </a:r>
            <a:r>
              <a:rPr lang="en-US" altLang="ru-RU" sz="2800">
                <a:solidFill>
                  <a:srgbClr val="000000"/>
                </a:solidFill>
              </a:rPr>
              <a:t>) </a:t>
            </a:r>
            <a:r>
              <a:rPr lang="ru-RU" altLang="ru-RU" sz="2800">
                <a:solidFill>
                  <a:srgbClr val="000000"/>
                </a:solidFill>
              </a:rPr>
              <a:t>не из </a:t>
            </a:r>
            <a:r>
              <a:rPr lang="en-US" altLang="ru-RU" sz="2800">
                <a:solidFill>
                  <a:srgbClr val="000000"/>
                </a:solidFill>
              </a:rPr>
              <a:t>Google Play</a:t>
            </a:r>
            <a:endParaRPr lang="ru-RU" altLang="ru-RU" sz="2800">
              <a:solidFill>
                <a:srgbClr val="000000"/>
              </a:solidFill>
            </a:endParaRP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ссылки во всплывающих окнах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ссылки в </a:t>
            </a:r>
            <a:r>
              <a:rPr lang="en-US" altLang="ru-RU" sz="2800"/>
              <a:t>SMS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800"/>
              <a:t>сети </a:t>
            </a:r>
            <a:r>
              <a:rPr lang="en-US" altLang="ru-RU" sz="2800"/>
              <a:t>Wi-Fi, Bluetooth</a:t>
            </a:r>
            <a:endParaRPr lang="ru-RU" altLang="ru-RU" sz="2800"/>
          </a:p>
        </p:txBody>
      </p:sp>
      <p:sp>
        <p:nvSpPr>
          <p:cNvPr id="32773" name="Прямоугольник 5"/>
          <p:cNvSpPr>
            <a:spLocks noChangeArrowheads="1"/>
          </p:cNvSpPr>
          <p:nvPr/>
        </p:nvSpPr>
        <p:spPr bwMode="auto">
          <a:xfrm>
            <a:off x="369888" y="812800"/>
            <a:ext cx="381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333399"/>
                </a:solidFill>
              </a:rPr>
              <a:t>Как получить вирус</a:t>
            </a:r>
            <a:r>
              <a:rPr lang="ru-RU" altLang="ru-RU" sz="2800">
                <a:solidFill>
                  <a:srgbClr val="000000"/>
                </a:solidFill>
              </a:rPr>
              <a:t>:</a:t>
            </a:r>
            <a:endParaRPr lang="ru-RU" altLang="ru-RU"/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6102350" y="2755900"/>
            <a:ext cx="2584450" cy="1093788"/>
          </a:xfrm>
          <a:prstGeom prst="wedgeRoundRectCallout">
            <a:avLst>
              <a:gd name="adj1" fmla="val -54991"/>
              <a:gd name="adj2" fmla="val -95329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Arial" pitchFamily="34" charset="0"/>
              </a:rPr>
              <a:t>запрашивается разрешение </a:t>
            </a:r>
            <a:br>
              <a:rPr lang="ru-RU" sz="2400" dirty="0">
                <a:latin typeface="Arial" pitchFamily="34" charset="0"/>
              </a:rPr>
            </a:br>
            <a:r>
              <a:rPr lang="ru-RU" sz="2400" dirty="0">
                <a:latin typeface="Arial" pitchFamily="34" charset="0"/>
              </a:rPr>
              <a:t>пользователя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3444875" y="3860800"/>
            <a:ext cx="1457325" cy="455613"/>
          </a:xfrm>
          <a:prstGeom prst="wedgeRoundRectCallout">
            <a:avLst>
              <a:gd name="adj1" fmla="val -54991"/>
              <a:gd name="adj2" fmla="val -95329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Arial" pitchFamily="34" charset="0"/>
              </a:rPr>
              <a:t>«черви»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Информационная безопасность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41400" y="4359275"/>
            <a:ext cx="7785100" cy="1381125"/>
          </a:xfrm>
        </p:spPr>
        <p:txBody>
          <a:bodyPr/>
          <a:lstStyle/>
          <a:p>
            <a:pPr marL="1257300" indent="-1257300" algn="l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7</a:t>
            </a:r>
            <a:r>
              <a:rPr lang="en-US" dirty="0" smtClean="0">
                <a:solidFill>
                  <a:srgbClr val="000000"/>
                </a:solidFill>
              </a:rPr>
              <a:t>7. </a:t>
            </a:r>
            <a:r>
              <a:rPr lang="ru-RU" dirty="0" smtClean="0">
                <a:solidFill>
                  <a:srgbClr val="000000"/>
                </a:solidFill>
              </a:rPr>
              <a:t>Защита от вредоносных программ </a:t>
            </a:r>
          </a:p>
        </p:txBody>
      </p:sp>
      <p:sp>
        <p:nvSpPr>
          <p:cNvPr id="3379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BBB3-4095-4B8F-8809-040A40DB16B5}" type="slidenum">
              <a:rPr lang="ru-RU" altLang="ru-RU" smtClean="0"/>
              <a:pPr eaLnBrk="1" hangingPunct="1"/>
              <a:t>19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Информационная безопасность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4359275"/>
            <a:ext cx="6419850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75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u-RU" dirty="0" smtClean="0">
                <a:solidFill>
                  <a:srgbClr val="000000"/>
                </a:solidFill>
              </a:rPr>
              <a:t> Основные понятия</a:t>
            </a:r>
          </a:p>
        </p:txBody>
      </p:sp>
      <p:sp>
        <p:nvSpPr>
          <p:cNvPr id="1638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3BD928-B540-450A-996B-1632CA3A2334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антивирус?</a:t>
            </a:r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2E0567-3D44-4E47-872E-E2AA6DD4A999}" type="slidenum">
              <a:rPr lang="ru-RU" altLang="ru-RU" smtClean="0"/>
              <a:pPr eaLnBrk="1" hangingPunct="1"/>
              <a:t>20</a:t>
            </a:fld>
            <a:endParaRPr lang="ru-RU" alt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00050" y="879475"/>
            <a:ext cx="8362950" cy="830263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latin typeface="Arial" pitchFamily="34" charset="0"/>
              </a:rPr>
              <a:t>Антивирус</a:t>
            </a:r>
            <a:r>
              <a:rPr lang="ru-RU" sz="2400" dirty="0">
                <a:latin typeface="Arial" pitchFamily="34" charset="0"/>
              </a:rPr>
              <a:t> — это программа, предназначенная для борьбы с вредоносными программами.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1801813"/>
            <a:ext cx="8178800" cy="22479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333399"/>
                </a:solidFill>
                <a:latin typeface="Arial" pitchFamily="34" charset="0"/>
              </a:rPr>
              <a:t>Задачи</a:t>
            </a:r>
            <a:r>
              <a:rPr lang="ru-RU" sz="2800" dirty="0">
                <a:latin typeface="Arial" pitchFamily="34" charset="0"/>
              </a:rPr>
              <a:t>:</a:t>
            </a: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800" dirty="0">
                <a:latin typeface="Arial" pitchFamily="34" charset="0"/>
              </a:rPr>
              <a:t>не допустить заражения</a:t>
            </a: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800" dirty="0">
                <a:latin typeface="Arial" pitchFamily="34" charset="0"/>
              </a:rPr>
              <a:t>обнаружить присутствие вируса</a:t>
            </a:r>
          </a:p>
          <a:p>
            <a:pPr marL="355600" indent="-177800">
              <a:buFont typeface="Arial" pitchFamily="34" charset="0"/>
              <a:buChar char="•"/>
              <a:defRPr/>
            </a:pPr>
            <a:r>
              <a:rPr lang="ru-RU" sz="2800" dirty="0">
                <a:latin typeface="Arial" pitchFamily="34" charset="0"/>
              </a:rPr>
              <a:t>удалить вирус без ущерба для остальных данных</a:t>
            </a:r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1787525" y="4257675"/>
            <a:ext cx="5568950" cy="1406525"/>
            <a:chOff x="400050" y="4257675"/>
            <a:chExt cx="5568950" cy="140652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00050" y="4257675"/>
              <a:ext cx="5568950" cy="1406525"/>
            </a:xfrm>
            <a:prstGeom prst="rect">
              <a:avLst/>
            </a:prstGeom>
            <a:solidFill>
              <a:srgbClr val="E6E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marL="361950" indent="-361950" algn="ctr">
                <a:defRPr/>
              </a:pPr>
              <a:r>
                <a:rPr lang="ru-RU" sz="2400" b="1" dirty="0">
                  <a:latin typeface="Arial" pitchFamily="34" charset="0"/>
                </a:rPr>
                <a:t>Антивирусный комплекс</a:t>
              </a:r>
            </a:p>
            <a:p>
              <a:pPr marL="361950" indent="-361950">
                <a:defRPr/>
              </a:pPr>
              <a:endParaRPr lang="ru-RU" sz="2400" b="1" dirty="0">
                <a:latin typeface="Arial" pitchFamily="34" charset="0"/>
              </a:endParaRPr>
            </a:p>
            <a:p>
              <a:pPr marL="361950" indent="-361950">
                <a:defRPr/>
              </a:pPr>
              <a:endParaRPr lang="ru-RU" sz="2400" b="1" dirty="0">
                <a:latin typeface="Arial" pitchFamily="34" charset="0"/>
              </a:endParaRPr>
            </a:p>
            <a:p>
              <a:pPr marL="361950" indent="-361950">
                <a:defRPr/>
              </a:pPr>
              <a:endParaRPr lang="ru-RU" sz="2400" b="1" dirty="0">
                <a:latin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596900" y="4762500"/>
              <a:ext cx="2451100" cy="673100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sz="2800" dirty="0"/>
                <a:t>сканер</a:t>
              </a: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3276600" y="4762500"/>
              <a:ext cx="2451100" cy="673100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ru-RU" sz="2800" dirty="0"/>
                <a:t>монитор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Антивирус-сканер («доктор»)</a:t>
            </a:r>
          </a:p>
        </p:txBody>
      </p:sp>
      <p:sp>
        <p:nvSpPr>
          <p:cNvPr id="358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521F68-84F6-40F5-9DBF-4914F5ABCA8B}" type="slidenum">
              <a:rPr lang="ru-RU" altLang="ru-RU" smtClean="0"/>
              <a:pPr eaLnBrk="1" hangingPunct="1"/>
              <a:t>21</a:t>
            </a:fld>
            <a:endParaRPr lang="ru-RU" altLang="ru-RU" smtClean="0"/>
          </a:p>
        </p:txBody>
      </p:sp>
      <p:sp>
        <p:nvSpPr>
          <p:cNvPr id="35844" name="Прямоугольник 3"/>
          <p:cNvSpPr>
            <a:spLocks noChangeArrowheads="1"/>
          </p:cNvSpPr>
          <p:nvPr/>
        </p:nvSpPr>
        <p:spPr bwMode="auto">
          <a:xfrm>
            <a:off x="419100" y="811213"/>
            <a:ext cx="81788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защита «по требованию» (нужен запуск)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поиск в файлах </a:t>
            </a:r>
            <a:r>
              <a:rPr lang="ru-RU" altLang="ru-RU" sz="2800" b="1">
                <a:solidFill>
                  <a:srgbClr val="333399"/>
                </a:solidFill>
              </a:rPr>
              <a:t>сигнатур</a:t>
            </a:r>
            <a:r>
              <a:rPr lang="ru-RU" altLang="ru-RU" sz="2800"/>
              <a:t> вирусов, которые </a:t>
            </a:r>
            <a:r>
              <a:rPr lang="ru-RU" altLang="ru-RU" sz="2800" i="1"/>
              <a:t>есть в базе данных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после обнаружения – лечение или удаление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 b="1">
                <a:solidFill>
                  <a:srgbClr val="333399"/>
                </a:solidFill>
              </a:rPr>
              <a:t>эвристический анализ</a:t>
            </a:r>
            <a:r>
              <a:rPr lang="ru-RU" altLang="ru-RU" sz="2800"/>
              <a:t> – поиск кода, похожего на вирус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4816475" y="1727200"/>
            <a:ext cx="3006725" cy="430213"/>
          </a:xfrm>
          <a:prstGeom prst="wedgeRoundRectCallout">
            <a:avLst>
              <a:gd name="adj1" fmla="val -76327"/>
              <a:gd name="adj2" fmla="val -69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Arial" pitchFamily="34" charset="0"/>
              </a:rPr>
              <a:t>нужно обновлять!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089025" y="3509963"/>
            <a:ext cx="7713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sz="2400"/>
              <a:t>лечит известные вирусы</a:t>
            </a:r>
          </a:p>
          <a:p>
            <a:pPr eaLnBrk="1" hangingPunct="1"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sz="2400"/>
              <a:t>до запуска не занимает память и время процессора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3250" y="3533775"/>
            <a:ext cx="395288" cy="396875"/>
            <a:chOff x="267" y="866"/>
            <a:chExt cx="250" cy="250"/>
          </a:xfrm>
        </p:grpSpPr>
        <p:sp>
          <p:nvSpPr>
            <p:cNvPr id="35852" name="Oval 9"/>
            <p:cNvSpPr>
              <a:spLocks noChangeAspect="1" noChangeArrowheads="1"/>
            </p:cNvSpPr>
            <p:nvPr/>
          </p:nvSpPr>
          <p:spPr bwMode="auto">
            <a:xfrm>
              <a:off x="267" y="866"/>
              <a:ext cx="250" cy="2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35853" name="Group 10"/>
            <p:cNvGrpSpPr>
              <a:grpSpLocks noChangeAspect="1"/>
            </p:cNvGrpSpPr>
            <p:nvPr/>
          </p:nvGrpSpPr>
          <p:grpSpPr bwMode="auto">
            <a:xfrm>
              <a:off x="298" y="895"/>
              <a:ext cx="188" cy="187"/>
              <a:chOff x="3051" y="2667"/>
              <a:chExt cx="1299" cy="1299"/>
            </a:xfrm>
          </p:grpSpPr>
          <p:sp>
            <p:nvSpPr>
              <p:cNvPr id="35855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5856" name="Rectangle 1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35854" name="Freeform 13"/>
            <p:cNvSpPr>
              <a:spLocks noChangeAspect="1"/>
            </p:cNvSpPr>
            <p:nvPr/>
          </p:nvSpPr>
          <p:spPr bwMode="auto">
            <a:xfrm>
              <a:off x="298" y="897"/>
              <a:ext cx="188" cy="188"/>
            </a:xfrm>
            <a:custGeom>
              <a:avLst/>
              <a:gdLst>
                <a:gd name="T0" fmla="*/ 0 w 1302"/>
                <a:gd name="T1" fmla="*/ 0 h 1299"/>
                <a:gd name="T2" fmla="*/ 0 w 1302"/>
                <a:gd name="T3" fmla="*/ 0 h 1299"/>
                <a:gd name="T4" fmla="*/ 0 w 1302"/>
                <a:gd name="T5" fmla="*/ 0 h 1299"/>
                <a:gd name="T6" fmla="*/ 0 w 1302"/>
                <a:gd name="T7" fmla="*/ 0 h 1299"/>
                <a:gd name="T8" fmla="*/ 0 w 1302"/>
                <a:gd name="T9" fmla="*/ 0 h 1299"/>
                <a:gd name="T10" fmla="*/ 0 w 1302"/>
                <a:gd name="T11" fmla="*/ 0 h 1299"/>
                <a:gd name="T12" fmla="*/ 0 w 1302"/>
                <a:gd name="T13" fmla="*/ 0 h 1299"/>
                <a:gd name="T14" fmla="*/ 0 w 1302"/>
                <a:gd name="T15" fmla="*/ 0 h 1299"/>
                <a:gd name="T16" fmla="*/ 0 w 1302"/>
                <a:gd name="T17" fmla="*/ 0 h 1299"/>
                <a:gd name="T18" fmla="*/ 0 w 1302"/>
                <a:gd name="T19" fmla="*/ 0 h 1299"/>
                <a:gd name="T20" fmla="*/ 0 w 1302"/>
                <a:gd name="T21" fmla="*/ 0 h 1299"/>
                <a:gd name="T22" fmla="*/ 0 w 1302"/>
                <a:gd name="T23" fmla="*/ 0 h 1299"/>
                <a:gd name="T24" fmla="*/ 0 w 1302"/>
                <a:gd name="T25" fmla="*/ 0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603250" y="4746625"/>
            <a:ext cx="395288" cy="395288"/>
            <a:chOff x="552" y="2523"/>
            <a:chExt cx="1728" cy="1728"/>
          </a:xfrm>
        </p:grpSpPr>
        <p:sp>
          <p:nvSpPr>
            <p:cNvPr id="35850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851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1089025" y="4713288"/>
            <a:ext cx="7840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/>
              <a:t>не может предотвратить заражение</a:t>
            </a:r>
            <a:endParaRPr lang="ru-RU" alt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Антивирус-монитор</a:t>
            </a:r>
          </a:p>
        </p:txBody>
      </p:sp>
      <p:sp>
        <p:nvSpPr>
          <p:cNvPr id="3686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64D70-A4F5-49AE-90C4-3A39F098AEFD}" type="slidenum">
              <a:rPr lang="ru-RU" altLang="ru-RU" smtClean="0"/>
              <a:pPr eaLnBrk="1" hangingPunct="1"/>
              <a:t>22</a:t>
            </a:fld>
            <a:endParaRPr lang="ru-RU" altLang="ru-RU" smtClean="0"/>
          </a:p>
        </p:txBody>
      </p:sp>
      <p:sp>
        <p:nvSpPr>
          <p:cNvPr id="36868" name="Прямоугольник 3"/>
          <p:cNvSpPr>
            <a:spLocks noChangeArrowheads="1"/>
          </p:cNvSpPr>
          <p:nvPr/>
        </p:nvSpPr>
        <p:spPr bwMode="auto">
          <a:xfrm>
            <a:off x="419100" y="811213"/>
            <a:ext cx="81788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постоянная защита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проверка файлов при файловых операциях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проверка флэш-дисков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перехват подозрительных действий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проверка данных из Интернета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800"/>
              <a:t>защита от «фишинга» и спама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089025" y="3509963"/>
            <a:ext cx="77136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sz="2400"/>
              <a:t>предотвращает заражение, в том числе и неизвестными вирусами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3250" y="3533775"/>
            <a:ext cx="395288" cy="396875"/>
            <a:chOff x="267" y="866"/>
            <a:chExt cx="250" cy="250"/>
          </a:xfrm>
        </p:grpSpPr>
        <p:sp>
          <p:nvSpPr>
            <p:cNvPr id="36875" name="Oval 9"/>
            <p:cNvSpPr>
              <a:spLocks noChangeAspect="1" noChangeArrowheads="1"/>
            </p:cNvSpPr>
            <p:nvPr/>
          </p:nvSpPr>
          <p:spPr bwMode="auto">
            <a:xfrm>
              <a:off x="267" y="866"/>
              <a:ext cx="250" cy="2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36876" name="Group 10"/>
            <p:cNvGrpSpPr>
              <a:grpSpLocks noChangeAspect="1"/>
            </p:cNvGrpSpPr>
            <p:nvPr/>
          </p:nvGrpSpPr>
          <p:grpSpPr bwMode="auto">
            <a:xfrm>
              <a:off x="298" y="895"/>
              <a:ext cx="188" cy="187"/>
              <a:chOff x="3051" y="2667"/>
              <a:chExt cx="1299" cy="1299"/>
            </a:xfrm>
          </p:grpSpPr>
          <p:sp>
            <p:nvSpPr>
              <p:cNvPr id="36878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6879" name="Rectangle 1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36877" name="Freeform 13"/>
            <p:cNvSpPr>
              <a:spLocks noChangeAspect="1"/>
            </p:cNvSpPr>
            <p:nvPr/>
          </p:nvSpPr>
          <p:spPr bwMode="auto">
            <a:xfrm>
              <a:off x="298" y="897"/>
              <a:ext cx="188" cy="188"/>
            </a:xfrm>
            <a:custGeom>
              <a:avLst/>
              <a:gdLst>
                <a:gd name="T0" fmla="*/ 0 w 1302"/>
                <a:gd name="T1" fmla="*/ 0 h 1299"/>
                <a:gd name="T2" fmla="*/ 0 w 1302"/>
                <a:gd name="T3" fmla="*/ 0 h 1299"/>
                <a:gd name="T4" fmla="*/ 0 w 1302"/>
                <a:gd name="T5" fmla="*/ 0 h 1299"/>
                <a:gd name="T6" fmla="*/ 0 w 1302"/>
                <a:gd name="T7" fmla="*/ 0 h 1299"/>
                <a:gd name="T8" fmla="*/ 0 w 1302"/>
                <a:gd name="T9" fmla="*/ 0 h 1299"/>
                <a:gd name="T10" fmla="*/ 0 w 1302"/>
                <a:gd name="T11" fmla="*/ 0 h 1299"/>
                <a:gd name="T12" fmla="*/ 0 w 1302"/>
                <a:gd name="T13" fmla="*/ 0 h 1299"/>
                <a:gd name="T14" fmla="*/ 0 w 1302"/>
                <a:gd name="T15" fmla="*/ 0 h 1299"/>
                <a:gd name="T16" fmla="*/ 0 w 1302"/>
                <a:gd name="T17" fmla="*/ 0 h 1299"/>
                <a:gd name="T18" fmla="*/ 0 w 1302"/>
                <a:gd name="T19" fmla="*/ 0 h 1299"/>
                <a:gd name="T20" fmla="*/ 0 w 1302"/>
                <a:gd name="T21" fmla="*/ 0 h 1299"/>
                <a:gd name="T22" fmla="*/ 0 w 1302"/>
                <a:gd name="T23" fmla="*/ 0 h 1299"/>
                <a:gd name="T24" fmla="*/ 0 w 1302"/>
                <a:gd name="T25" fmla="*/ 0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603250" y="4454525"/>
            <a:ext cx="395288" cy="395288"/>
            <a:chOff x="552" y="2523"/>
            <a:chExt cx="1728" cy="1728"/>
          </a:xfrm>
        </p:grpSpPr>
        <p:sp>
          <p:nvSpPr>
            <p:cNvPr id="36873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874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089025" y="4421188"/>
            <a:ext cx="78406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/>
              <a:t>замедляет работу компьютера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/>
              <a:t>может мешать работе программ и 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Антивирусы</a:t>
            </a:r>
          </a:p>
        </p:txBody>
      </p:sp>
      <p:sp>
        <p:nvSpPr>
          <p:cNvPr id="378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E565BF-364B-4DD8-B127-39B10BABB0B4}" type="slidenum">
              <a:rPr lang="ru-RU" altLang="ru-RU" smtClean="0"/>
              <a:pPr eaLnBrk="1" hangingPunct="1"/>
              <a:t>23</a:t>
            </a:fld>
            <a:endParaRPr lang="ru-RU" altLang="ru-RU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03288" y="1258888"/>
            <a:ext cx="82407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ru-RU" sz="2400" b="1">
                <a:solidFill>
                  <a:schemeClr val="accent2"/>
                </a:solidFill>
              </a:rPr>
              <a:t>AVP</a:t>
            </a:r>
            <a:r>
              <a:rPr lang="ru-RU" altLang="ru-RU" sz="2400" b="1"/>
              <a:t> </a:t>
            </a:r>
            <a:r>
              <a:rPr lang="en-US" altLang="ru-RU" sz="2400" i="1"/>
              <a:t>= Antiviral Toolkit Pro</a:t>
            </a:r>
            <a:r>
              <a:rPr lang="en-US" altLang="ru-RU" sz="2400" b="1"/>
              <a:t> </a:t>
            </a:r>
            <a:r>
              <a:rPr lang="en-US" altLang="ru-RU" sz="2400"/>
              <a:t>(</a:t>
            </a:r>
            <a:r>
              <a:rPr lang="en-US" altLang="ru-RU" sz="2400">
                <a:hlinkClick r:id="rId3"/>
              </a:rPr>
              <a:t>www.avp.ru</a:t>
            </a:r>
            <a:r>
              <a:rPr lang="en-US" altLang="ru-RU" sz="2400"/>
              <a:t>) </a:t>
            </a:r>
            <a:r>
              <a:rPr lang="ru-RU" altLang="ru-RU" sz="2400"/>
              <a:t>–</a:t>
            </a:r>
            <a:r>
              <a:rPr lang="en-US" altLang="ru-RU" sz="2400"/>
              <a:t> </a:t>
            </a:r>
            <a:r>
              <a:rPr lang="ru-RU" altLang="ru-RU" sz="2400"/>
              <a:t>Е. Касперский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>
                <a:solidFill>
                  <a:schemeClr val="accent2"/>
                </a:solidFill>
              </a:rPr>
              <a:t>DrWeb </a:t>
            </a:r>
            <a:r>
              <a:rPr lang="ru-RU" altLang="ru-RU" sz="2400"/>
              <a:t>(</a:t>
            </a:r>
            <a:r>
              <a:rPr lang="en-US" altLang="ru-RU" sz="2400">
                <a:hlinkClick r:id="rId4"/>
              </a:rPr>
              <a:t>www.drweb.com</a:t>
            </a:r>
            <a:r>
              <a:rPr lang="ru-RU" altLang="ru-RU" sz="2400"/>
              <a:t>)</a:t>
            </a:r>
            <a:r>
              <a:rPr lang="en-US" altLang="ru-RU" sz="2400"/>
              <a:t> – </a:t>
            </a:r>
            <a:r>
              <a:rPr lang="ru-RU" altLang="ru-RU" sz="2400"/>
              <a:t>И. Данилов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>
                <a:solidFill>
                  <a:schemeClr val="accent2"/>
                </a:solidFill>
              </a:rPr>
              <a:t>NOD32</a:t>
            </a:r>
            <a:r>
              <a:rPr lang="ru-RU" altLang="ru-RU" sz="2400">
                <a:solidFill>
                  <a:schemeClr val="accent2"/>
                </a:solidFill>
              </a:rPr>
              <a:t> </a:t>
            </a:r>
            <a:r>
              <a:rPr lang="ru-RU" altLang="ru-RU" sz="2400"/>
              <a:t>(</a:t>
            </a:r>
            <a:r>
              <a:rPr lang="en-US" altLang="ru-RU" sz="2400">
                <a:hlinkClick r:id="rId5"/>
              </a:rPr>
              <a:t>www.eset.com</a:t>
            </a:r>
            <a:r>
              <a:rPr lang="ru-RU" altLang="ru-RU" sz="2400"/>
              <a:t>)</a:t>
            </a:r>
          </a:p>
        </p:txBody>
      </p:sp>
      <p:sp>
        <p:nvSpPr>
          <p:cNvPr id="37893" name="Rectangle 27"/>
          <p:cNvSpPr>
            <a:spLocks noChangeArrowheads="1"/>
          </p:cNvSpPr>
          <p:nvPr/>
        </p:nvSpPr>
        <p:spPr bwMode="auto">
          <a:xfrm>
            <a:off x="311150" y="803275"/>
            <a:ext cx="24780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500" b="1"/>
              <a:t>Коммерческие</a:t>
            </a: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387350" y="3746500"/>
            <a:ext cx="21304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500" b="1">
                <a:solidFill>
                  <a:srgbClr val="00A200"/>
                </a:solidFill>
              </a:rPr>
              <a:t>Бесплатные</a:t>
            </a: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903288" y="4224338"/>
            <a:ext cx="7532687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ru-RU" sz="2400" b="1">
                <a:solidFill>
                  <a:schemeClr val="accent2"/>
                </a:solidFill>
              </a:rPr>
              <a:t>Security Essential </a:t>
            </a:r>
            <a:r>
              <a:rPr lang="en-US" altLang="ru-RU" sz="2400">
                <a:solidFill>
                  <a:schemeClr val="accent2"/>
                </a:solidFill>
              </a:rPr>
              <a:t>(</a:t>
            </a:r>
            <a:r>
              <a:rPr lang="en-US" altLang="ru-RU" sz="2400">
                <a:solidFill>
                  <a:schemeClr val="accent2"/>
                </a:solidFill>
                <a:hlinkClick r:id="rId6"/>
              </a:rPr>
              <a:t>http://www.microsoft.com/security_essentials/</a:t>
            </a:r>
            <a:r>
              <a:rPr lang="en-US" altLang="ru-RU" sz="240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>
                <a:solidFill>
                  <a:schemeClr val="accent2"/>
                </a:solidFill>
              </a:rPr>
              <a:t>Avast Home</a:t>
            </a:r>
            <a:r>
              <a:rPr lang="en-US" altLang="ru-RU" sz="2400">
                <a:solidFill>
                  <a:schemeClr val="accent2"/>
                </a:solidFill>
              </a:rPr>
              <a:t> (</a:t>
            </a:r>
            <a:r>
              <a:rPr lang="en-US" altLang="ru-RU" sz="2400">
                <a:solidFill>
                  <a:schemeClr val="accent2"/>
                </a:solidFill>
                <a:hlinkClick r:id="rId7"/>
              </a:rPr>
              <a:t>www.avast.com</a:t>
            </a:r>
            <a:r>
              <a:rPr lang="en-US" altLang="ru-RU" sz="2400">
                <a:solidFill>
                  <a:schemeClr val="accent2"/>
                </a:solidFill>
              </a:rPr>
              <a:t>)</a:t>
            </a:r>
            <a:endParaRPr lang="ru-RU" altLang="ru-RU" sz="2400">
              <a:solidFill>
                <a:schemeClr val="accent2"/>
              </a:solidFill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>
                <a:solidFill>
                  <a:schemeClr val="accent2"/>
                </a:solidFill>
              </a:rPr>
              <a:t>Antivir Personal</a:t>
            </a:r>
            <a:r>
              <a:rPr lang="en-US" altLang="ru-RU" sz="2400">
                <a:solidFill>
                  <a:schemeClr val="accent2"/>
                </a:solidFill>
              </a:rPr>
              <a:t> (</a:t>
            </a:r>
            <a:r>
              <a:rPr lang="en-US" altLang="ru-RU" sz="2400">
                <a:solidFill>
                  <a:schemeClr val="accent2"/>
                </a:solidFill>
                <a:hlinkClick r:id="rId8"/>
              </a:rPr>
              <a:t>free-av.com</a:t>
            </a:r>
            <a:r>
              <a:rPr lang="en-US" altLang="ru-RU" sz="240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400" b="1">
                <a:solidFill>
                  <a:schemeClr val="accent2"/>
                </a:solidFill>
              </a:rPr>
              <a:t>AVG Free</a:t>
            </a:r>
            <a:r>
              <a:rPr lang="en-US" altLang="ru-RU" sz="2400">
                <a:solidFill>
                  <a:schemeClr val="accent2"/>
                </a:solidFill>
              </a:rPr>
              <a:t> </a:t>
            </a:r>
            <a:r>
              <a:rPr lang="en-US" altLang="ru-RU" sz="2400"/>
              <a:t>(</a:t>
            </a:r>
            <a:r>
              <a:rPr lang="en-US" altLang="ru-RU" sz="2400">
                <a:hlinkClick r:id="rId9"/>
              </a:rPr>
              <a:t>free.grisoft.com</a:t>
            </a:r>
            <a:r>
              <a:rPr lang="en-US" altLang="ru-RU" sz="2400"/>
              <a:t>)</a:t>
            </a:r>
            <a:endParaRPr lang="ru-RU" altLang="ru-RU" sz="24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639888" y="2844800"/>
            <a:ext cx="5864225" cy="663575"/>
            <a:chOff x="464" y="2126"/>
            <a:chExt cx="3694" cy="418"/>
          </a:xfrm>
        </p:grpSpPr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758" y="2193"/>
              <a:ext cx="3400" cy="296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Есть бесплатные пробные версии!</a:t>
              </a:r>
            </a:p>
          </p:txBody>
        </p:sp>
        <p:sp>
          <p:nvSpPr>
            <p:cNvPr id="37906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pic>
        <p:nvPicPr>
          <p:cNvPr id="37897" name="Picture 3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092325"/>
            <a:ext cx="72231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3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314450"/>
            <a:ext cx="322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3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46250"/>
            <a:ext cx="4841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4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4884738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5395913"/>
            <a:ext cx="434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249738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929313"/>
            <a:ext cx="461963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Скругленная прямоугольная выноска 34"/>
          <p:cNvSpPr/>
          <p:nvPr/>
        </p:nvSpPr>
        <p:spPr bwMode="auto">
          <a:xfrm>
            <a:off x="5832475" y="2230438"/>
            <a:ext cx="1939925" cy="430212"/>
          </a:xfrm>
          <a:prstGeom prst="wedgeRoundRectCallout">
            <a:avLst>
              <a:gd name="adj1" fmla="val -47522"/>
              <a:gd name="adj2" fmla="val 12920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en-US" sz="2400" i="1" dirty="0">
                <a:latin typeface="Arial" pitchFamily="34" charset="0"/>
              </a:rPr>
              <a:t>shareware</a:t>
            </a:r>
            <a:endParaRPr lang="ru-RU" sz="2400" i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Онлайновые антивирусы</a:t>
            </a:r>
          </a:p>
        </p:txBody>
      </p:sp>
      <p:sp>
        <p:nvSpPr>
          <p:cNvPr id="389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44F454-A68A-4E1C-B05E-9281C6B5D652}" type="slidenum">
              <a:rPr lang="ru-RU" altLang="ru-RU" smtClean="0"/>
              <a:pPr eaLnBrk="1" hangingPunct="1"/>
              <a:t>24</a:t>
            </a:fld>
            <a:endParaRPr lang="ru-RU" altLang="ru-RU" smtClean="0"/>
          </a:p>
        </p:txBody>
      </p:sp>
      <p:sp>
        <p:nvSpPr>
          <p:cNvPr id="38916" name="Прямоугольник 3"/>
          <p:cNvSpPr>
            <a:spLocks noChangeArrowheads="1"/>
          </p:cNvSpPr>
          <p:nvPr/>
        </p:nvSpPr>
        <p:spPr bwMode="auto">
          <a:xfrm>
            <a:off x="406400" y="831850"/>
            <a:ext cx="85471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266700" indent="-2667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800"/>
              <a:t>устанавливают на компьютер активный модуль (</a:t>
            </a:r>
            <a:r>
              <a:rPr lang="en-US" altLang="ru-RU" sz="2800" i="1"/>
              <a:t>ActiveX</a:t>
            </a:r>
            <a:r>
              <a:rPr lang="ru-RU" altLang="ru-RU" sz="2800"/>
              <a:t>)</a:t>
            </a:r>
            <a:r>
              <a:rPr lang="ru-RU" altLang="ru-RU" sz="2800" i="1"/>
              <a:t>, </a:t>
            </a:r>
            <a:r>
              <a:rPr lang="ru-RU" altLang="ru-RU" sz="2800"/>
              <a:t>который проверяет файлы…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800"/>
              <a:t>или файл пересылается на сайт разработчика антивирусов</a:t>
            </a:r>
            <a:endParaRPr lang="ru-RU" altLang="ru-RU" sz="2800">
              <a:solidFill>
                <a:schemeClr val="accent2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90550" y="2722563"/>
            <a:ext cx="46926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hlinkClick r:id="rId3"/>
              </a:rPr>
              <a:t>http://www.kaspersky.ru/virusscanner</a:t>
            </a:r>
            <a:endParaRPr lang="ru-RU" altLang="ru-RU"/>
          </a:p>
          <a:p>
            <a:pPr eaLnBrk="1" hangingPunct="1"/>
            <a:r>
              <a:rPr lang="ru-RU" altLang="ru-RU">
                <a:hlinkClick r:id="rId4"/>
              </a:rPr>
              <a:t>http://www.bitdefender.com</a:t>
            </a:r>
            <a:r>
              <a:rPr lang="ru-RU" altLang="ru-RU"/>
              <a:t> </a:t>
            </a:r>
          </a:p>
          <a:p>
            <a:pPr eaLnBrk="1" hangingPunct="1"/>
            <a:r>
              <a:rPr lang="ru-RU" altLang="ru-RU">
                <a:hlinkClick r:id="rId5"/>
              </a:rPr>
              <a:t>http://security.symantec.com</a:t>
            </a:r>
            <a:endParaRPr lang="ru-RU" altLang="ru-RU"/>
          </a:p>
          <a:p>
            <a:pPr eaLnBrk="1" hangingPunct="1"/>
            <a:r>
              <a:rPr lang="ru-RU" altLang="ru-RU">
                <a:hlinkClick r:id="rId6"/>
              </a:rPr>
              <a:t>http://us.mcafee.com/root/mfs/default.asp</a:t>
            </a:r>
            <a:r>
              <a:rPr lang="ru-RU" altLang="ru-RU"/>
              <a:t>    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118100" y="2735263"/>
            <a:ext cx="3735388" cy="1052512"/>
            <a:chOff x="3224" y="3259"/>
            <a:chExt cx="2353" cy="663"/>
          </a:xfrm>
        </p:grpSpPr>
        <p:sp>
          <p:nvSpPr>
            <p:cNvPr id="38919" name="Rectangle 9"/>
            <p:cNvSpPr>
              <a:spLocks noChangeArrowheads="1"/>
            </p:cNvSpPr>
            <p:nvPr/>
          </p:nvSpPr>
          <p:spPr bwMode="auto">
            <a:xfrm>
              <a:off x="3545" y="3259"/>
              <a:ext cx="2032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400"/>
                <a:t>чаще всего не умеют лечить, предлагает купить антивирус</a:t>
              </a:r>
            </a:p>
          </p:txBody>
        </p:sp>
        <p:grpSp>
          <p:nvGrpSpPr>
            <p:cNvPr id="38920" name="Group 10"/>
            <p:cNvGrpSpPr>
              <a:grpSpLocks noChangeAspect="1"/>
            </p:cNvGrpSpPr>
            <p:nvPr/>
          </p:nvGrpSpPr>
          <p:grpSpPr bwMode="auto">
            <a:xfrm>
              <a:off x="3224" y="3276"/>
              <a:ext cx="267" cy="267"/>
              <a:chOff x="552" y="2523"/>
              <a:chExt cx="1728" cy="1728"/>
            </a:xfrm>
          </p:grpSpPr>
          <p:sp>
            <p:nvSpPr>
              <p:cNvPr id="38921" name="Oval 11"/>
              <p:cNvSpPr>
                <a:spLocks noChangeAspect="1" noChangeArrowheads="1"/>
              </p:cNvSpPr>
              <p:nvPr/>
            </p:nvSpPr>
            <p:spPr bwMode="auto">
              <a:xfrm>
                <a:off x="552" y="2523"/>
                <a:ext cx="1728" cy="17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8922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774" y="3183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Сетевой экран</a:t>
            </a:r>
          </a:p>
        </p:txBody>
      </p:sp>
      <p:sp>
        <p:nvSpPr>
          <p:cNvPr id="399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9DFF70-9238-42A4-B96D-3A4EDB6FD893}" type="slidenum">
              <a:rPr lang="ru-RU" altLang="ru-RU" smtClean="0"/>
              <a:pPr eaLnBrk="1" hangingPunct="1"/>
              <a:t>25</a:t>
            </a:fld>
            <a:endParaRPr lang="ru-RU" altLang="ru-RU" smtClean="0"/>
          </a:p>
        </p:txBody>
      </p:sp>
      <p:sp>
        <p:nvSpPr>
          <p:cNvPr id="39940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9941" name="Группа 65"/>
          <p:cNvGrpSpPr>
            <a:grpSpLocks/>
          </p:cNvGrpSpPr>
          <p:nvPr/>
        </p:nvGrpSpPr>
        <p:grpSpPr bwMode="auto">
          <a:xfrm>
            <a:off x="3910013" y="1139825"/>
            <a:ext cx="4946650" cy="1565275"/>
            <a:chOff x="356659" y="1937354"/>
            <a:chExt cx="8533342" cy="3161770"/>
          </a:xfrm>
        </p:grpSpPr>
        <p:sp>
          <p:nvSpPr>
            <p:cNvPr id="39956" name="Полилиния 63"/>
            <p:cNvSpPr>
              <a:spLocks noChangeArrowheads="1"/>
            </p:cNvSpPr>
            <p:nvPr/>
          </p:nvSpPr>
          <p:spPr bwMode="auto">
            <a:xfrm>
              <a:off x="356659" y="1937354"/>
              <a:ext cx="3432175" cy="2925234"/>
            </a:xfrm>
            <a:custGeom>
              <a:avLst/>
              <a:gdLst>
                <a:gd name="T0" fmla="*/ 424392 w 3432175"/>
                <a:gd name="T1" fmla="*/ 887942 h 2925234"/>
                <a:gd name="T2" fmla="*/ 449792 w 3432175"/>
                <a:gd name="T3" fmla="*/ 1849967 h 2925234"/>
                <a:gd name="T4" fmla="*/ 1281650 w 3432175"/>
                <a:gd name="T5" fmla="*/ 2462742 h 2925234"/>
                <a:gd name="T6" fmla="*/ 2227793 w 3432175"/>
                <a:gd name="T7" fmla="*/ 2421466 h 2925234"/>
                <a:gd name="T8" fmla="*/ 3059643 w 3432175"/>
                <a:gd name="T9" fmla="*/ 1878542 h 2925234"/>
                <a:gd name="T10" fmla="*/ 3056467 w 3432175"/>
                <a:gd name="T11" fmla="*/ 1011767 h 2925234"/>
                <a:gd name="T12" fmla="*/ 2170643 w 3432175"/>
                <a:gd name="T13" fmla="*/ 535517 h 2925234"/>
                <a:gd name="T14" fmla="*/ 1230850 w 3432175"/>
                <a:gd name="T15" fmla="*/ 370417 h 2925234"/>
                <a:gd name="T16" fmla="*/ 424392 w 3432175"/>
                <a:gd name="T17" fmla="*/ 887942 h 29252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432175"/>
                <a:gd name="T28" fmla="*/ 0 h 2925234"/>
                <a:gd name="T29" fmla="*/ 3432175 w 3432175"/>
                <a:gd name="T30" fmla="*/ 2925234 h 29252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432175" h="2925234">
                  <a:moveTo>
                    <a:pt x="424392" y="887942"/>
                  </a:moveTo>
                  <a:cubicBezTo>
                    <a:pt x="74084" y="1027642"/>
                    <a:pt x="0" y="1621367"/>
                    <a:pt x="449792" y="1849967"/>
                  </a:cubicBezTo>
                  <a:cubicBezTo>
                    <a:pt x="152400" y="2374900"/>
                    <a:pt x="915459" y="2925234"/>
                    <a:pt x="1281642" y="2462742"/>
                  </a:cubicBezTo>
                  <a:cubicBezTo>
                    <a:pt x="1495425" y="2906184"/>
                    <a:pt x="2147359" y="2701925"/>
                    <a:pt x="2227792" y="2421467"/>
                  </a:cubicBezTo>
                  <a:cubicBezTo>
                    <a:pt x="2784475" y="2761192"/>
                    <a:pt x="3176059" y="2132542"/>
                    <a:pt x="3059642" y="1878542"/>
                  </a:cubicBezTo>
                  <a:cubicBezTo>
                    <a:pt x="3261784" y="1783292"/>
                    <a:pt x="3432175" y="1256242"/>
                    <a:pt x="3056467" y="1011767"/>
                  </a:cubicBezTo>
                  <a:cubicBezTo>
                    <a:pt x="3126317" y="519642"/>
                    <a:pt x="2529417" y="243417"/>
                    <a:pt x="2170642" y="535517"/>
                  </a:cubicBezTo>
                  <a:cubicBezTo>
                    <a:pt x="2111375" y="191559"/>
                    <a:pt x="1575859" y="0"/>
                    <a:pt x="1230842" y="370417"/>
                  </a:cubicBezTo>
                  <a:cubicBezTo>
                    <a:pt x="790575" y="139700"/>
                    <a:pt x="366184" y="550334"/>
                    <a:pt x="424392" y="887942"/>
                  </a:cubicBezTo>
                  <a:close/>
                </a:path>
              </a:pathLst>
            </a:custGeom>
            <a:solidFill>
              <a:srgbClr val="E6E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9957" name="Group 1"/>
            <p:cNvGrpSpPr>
              <a:grpSpLocks noChangeAspect="1"/>
            </p:cNvGrpSpPr>
            <p:nvPr/>
          </p:nvGrpSpPr>
          <p:grpSpPr bwMode="auto">
            <a:xfrm>
              <a:off x="499731" y="2103591"/>
              <a:ext cx="8390270" cy="2995533"/>
              <a:chOff x="2966" y="3578"/>
              <a:chExt cx="5308" cy="1896"/>
            </a:xfrm>
          </p:grpSpPr>
          <p:sp>
            <p:nvSpPr>
              <p:cNvPr id="39958" name="Freeform 58"/>
              <p:cNvSpPr>
                <a:spLocks/>
              </p:cNvSpPr>
              <p:nvPr/>
            </p:nvSpPr>
            <p:spPr bwMode="auto">
              <a:xfrm>
                <a:off x="5766" y="3623"/>
                <a:ext cx="631" cy="785"/>
              </a:xfrm>
              <a:custGeom>
                <a:avLst/>
                <a:gdLst>
                  <a:gd name="T0" fmla="*/ 76 w 781"/>
                  <a:gd name="T1" fmla="*/ 0 h 1196"/>
                  <a:gd name="T2" fmla="*/ 43 w 781"/>
                  <a:gd name="T3" fmla="*/ 18 h 1196"/>
                  <a:gd name="T4" fmla="*/ 66 w 781"/>
                  <a:gd name="T5" fmla="*/ 28 h 1196"/>
                  <a:gd name="T6" fmla="*/ 21 w 781"/>
                  <a:gd name="T7" fmla="*/ 18 h 1196"/>
                  <a:gd name="T8" fmla="*/ 26 w 781"/>
                  <a:gd name="T9" fmla="*/ 35 h 1196"/>
                  <a:gd name="T10" fmla="*/ 60 w 781"/>
                  <a:gd name="T11" fmla="*/ 43 h 1196"/>
                  <a:gd name="T12" fmla="*/ 32 w 781"/>
                  <a:gd name="T13" fmla="*/ 45 h 1196"/>
                  <a:gd name="T14" fmla="*/ 0 w 781"/>
                  <a:gd name="T15" fmla="*/ 42 h 1196"/>
                  <a:gd name="T16" fmla="*/ 27 w 781"/>
                  <a:gd name="T17" fmla="*/ 52 h 1196"/>
                  <a:gd name="T18" fmla="*/ 52 w 781"/>
                  <a:gd name="T19" fmla="*/ 54 h 1196"/>
                  <a:gd name="T20" fmla="*/ 56 w 781"/>
                  <a:gd name="T21" fmla="*/ 58 h 1196"/>
                  <a:gd name="T22" fmla="*/ 86 w 781"/>
                  <a:gd name="T23" fmla="*/ 62 h 1196"/>
                  <a:gd name="T24" fmla="*/ 143 w 781"/>
                  <a:gd name="T25" fmla="*/ 56 h 1196"/>
                  <a:gd name="T26" fmla="*/ 173 w 781"/>
                  <a:gd name="T27" fmla="*/ 23 h 1196"/>
                  <a:gd name="T28" fmla="*/ 126 w 781"/>
                  <a:gd name="T29" fmla="*/ 34 h 1196"/>
                  <a:gd name="T30" fmla="*/ 137 w 781"/>
                  <a:gd name="T31" fmla="*/ 21 h 1196"/>
                  <a:gd name="T32" fmla="*/ 89 w 781"/>
                  <a:gd name="T33" fmla="*/ 11 h 1196"/>
                  <a:gd name="T34" fmla="*/ 76 w 781"/>
                  <a:gd name="T35" fmla="*/ 0 h 11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81"/>
                  <a:gd name="T55" fmla="*/ 0 h 1196"/>
                  <a:gd name="T56" fmla="*/ 781 w 781"/>
                  <a:gd name="T57" fmla="*/ 1196 h 119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81" h="1196">
                    <a:moveTo>
                      <a:pt x="336" y="0"/>
                    </a:moveTo>
                    <a:cubicBezTo>
                      <a:pt x="274" y="106"/>
                      <a:pt x="198" y="260"/>
                      <a:pt x="191" y="347"/>
                    </a:cubicBezTo>
                    <a:cubicBezTo>
                      <a:pt x="184" y="434"/>
                      <a:pt x="312" y="521"/>
                      <a:pt x="296" y="522"/>
                    </a:cubicBezTo>
                    <a:cubicBezTo>
                      <a:pt x="280" y="523"/>
                      <a:pt x="178" y="501"/>
                      <a:pt x="93" y="354"/>
                    </a:cubicBezTo>
                    <a:cubicBezTo>
                      <a:pt x="32" y="532"/>
                      <a:pt x="86" y="601"/>
                      <a:pt x="115" y="677"/>
                    </a:cubicBezTo>
                    <a:cubicBezTo>
                      <a:pt x="144" y="753"/>
                      <a:pt x="261" y="785"/>
                      <a:pt x="265" y="813"/>
                    </a:cubicBezTo>
                    <a:cubicBezTo>
                      <a:pt x="269" y="841"/>
                      <a:pt x="185" y="846"/>
                      <a:pt x="141" y="845"/>
                    </a:cubicBezTo>
                    <a:cubicBezTo>
                      <a:pt x="97" y="844"/>
                      <a:pt x="4" y="781"/>
                      <a:pt x="0" y="804"/>
                    </a:cubicBezTo>
                    <a:cubicBezTo>
                      <a:pt x="14" y="851"/>
                      <a:pt x="81" y="946"/>
                      <a:pt x="119" y="986"/>
                    </a:cubicBezTo>
                    <a:cubicBezTo>
                      <a:pt x="157" y="1026"/>
                      <a:pt x="208" y="1022"/>
                      <a:pt x="230" y="1043"/>
                    </a:cubicBezTo>
                    <a:cubicBezTo>
                      <a:pt x="252" y="1064"/>
                      <a:pt x="227" y="1089"/>
                      <a:pt x="253" y="1111"/>
                    </a:cubicBezTo>
                    <a:cubicBezTo>
                      <a:pt x="279" y="1133"/>
                      <a:pt x="321" y="1182"/>
                      <a:pt x="385" y="1176"/>
                    </a:cubicBezTo>
                    <a:cubicBezTo>
                      <a:pt x="449" y="1170"/>
                      <a:pt x="572" y="1196"/>
                      <a:pt x="636" y="1074"/>
                    </a:cubicBezTo>
                    <a:cubicBezTo>
                      <a:pt x="700" y="952"/>
                      <a:pt x="781" y="512"/>
                      <a:pt x="769" y="442"/>
                    </a:cubicBezTo>
                    <a:cubicBezTo>
                      <a:pt x="641" y="469"/>
                      <a:pt x="609" y="692"/>
                      <a:pt x="561" y="654"/>
                    </a:cubicBezTo>
                    <a:cubicBezTo>
                      <a:pt x="534" y="647"/>
                      <a:pt x="634" y="472"/>
                      <a:pt x="606" y="398"/>
                    </a:cubicBezTo>
                    <a:cubicBezTo>
                      <a:pt x="578" y="324"/>
                      <a:pt x="439" y="276"/>
                      <a:pt x="394" y="210"/>
                    </a:cubicBezTo>
                    <a:cubicBezTo>
                      <a:pt x="349" y="144"/>
                      <a:pt x="348" y="44"/>
                      <a:pt x="33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00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59" name="Group 51"/>
              <p:cNvGrpSpPr>
                <a:grpSpLocks/>
              </p:cNvGrpSpPr>
              <p:nvPr/>
            </p:nvGrpSpPr>
            <p:grpSpPr bwMode="auto">
              <a:xfrm>
                <a:off x="7269" y="4002"/>
                <a:ext cx="597" cy="760"/>
                <a:chOff x="7157" y="3830"/>
                <a:chExt cx="1096" cy="1165"/>
              </a:xfrm>
            </p:grpSpPr>
            <p:grpSp>
              <p:nvGrpSpPr>
                <p:cNvPr id="40009" name="Group 55"/>
                <p:cNvGrpSpPr>
                  <a:grpSpLocks/>
                </p:cNvGrpSpPr>
                <p:nvPr/>
              </p:nvGrpSpPr>
              <p:grpSpPr bwMode="auto">
                <a:xfrm flipH="1">
                  <a:off x="7157" y="3830"/>
                  <a:ext cx="1096" cy="1165"/>
                  <a:chOff x="9085" y="5071"/>
                  <a:chExt cx="1612" cy="1957"/>
                </a:xfrm>
              </p:grpSpPr>
              <p:sp>
                <p:nvSpPr>
                  <p:cNvPr id="40013" name="Freeform 57"/>
                  <p:cNvSpPr>
                    <a:spLocks/>
                  </p:cNvSpPr>
                  <p:nvPr/>
                </p:nvSpPr>
                <p:spPr bwMode="auto">
                  <a:xfrm>
                    <a:off x="10008" y="5071"/>
                    <a:ext cx="689" cy="1957"/>
                  </a:xfrm>
                  <a:custGeom>
                    <a:avLst/>
                    <a:gdLst>
                      <a:gd name="T0" fmla="*/ 0 w 842"/>
                      <a:gd name="T1" fmla="*/ 1957 h 1957"/>
                      <a:gd name="T2" fmla="*/ 0 w 842"/>
                      <a:gd name="T3" fmla="*/ 0 h 1957"/>
                      <a:gd name="T4" fmla="*/ 207 w 842"/>
                      <a:gd name="T5" fmla="*/ 41 h 1957"/>
                      <a:gd name="T6" fmla="*/ 194 w 842"/>
                      <a:gd name="T7" fmla="*/ 1836 h 1957"/>
                      <a:gd name="T8" fmla="*/ 0 w 842"/>
                      <a:gd name="T9" fmla="*/ 1957 h 19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842"/>
                      <a:gd name="T16" fmla="*/ 0 h 1957"/>
                      <a:gd name="T17" fmla="*/ 842 w 842"/>
                      <a:gd name="T18" fmla="*/ 1957 h 19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842" h="1957">
                        <a:moveTo>
                          <a:pt x="0" y="1957"/>
                        </a:moveTo>
                        <a:lnTo>
                          <a:pt x="0" y="0"/>
                        </a:lnTo>
                        <a:lnTo>
                          <a:pt x="842" y="41"/>
                        </a:lnTo>
                        <a:lnTo>
                          <a:pt x="791" y="1836"/>
                        </a:lnTo>
                        <a:lnTo>
                          <a:pt x="0" y="195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BFBFBF"/>
                      </a:gs>
                      <a:gs pos="100000">
                        <a:srgbClr val="F2F2F2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0014" name="Freeform 56"/>
                  <p:cNvSpPr>
                    <a:spLocks/>
                  </p:cNvSpPr>
                  <p:nvPr/>
                </p:nvSpPr>
                <p:spPr bwMode="auto">
                  <a:xfrm>
                    <a:off x="9085" y="5071"/>
                    <a:ext cx="932" cy="1957"/>
                  </a:xfrm>
                  <a:custGeom>
                    <a:avLst/>
                    <a:gdLst>
                      <a:gd name="T0" fmla="*/ 173 w 1235"/>
                      <a:gd name="T1" fmla="*/ 1957 h 1957"/>
                      <a:gd name="T2" fmla="*/ 173 w 1235"/>
                      <a:gd name="T3" fmla="*/ 0 h 1957"/>
                      <a:gd name="T4" fmla="*/ 0 w 1235"/>
                      <a:gd name="T5" fmla="*/ 283 h 1957"/>
                      <a:gd name="T6" fmla="*/ 0 w 1235"/>
                      <a:gd name="T7" fmla="*/ 1622 h 1957"/>
                      <a:gd name="T8" fmla="*/ 173 w 1235"/>
                      <a:gd name="T9" fmla="*/ 1957 h 195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35"/>
                      <a:gd name="T16" fmla="*/ 0 h 1957"/>
                      <a:gd name="T17" fmla="*/ 1235 w 1235"/>
                      <a:gd name="T18" fmla="*/ 1957 h 195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35" h="1957">
                        <a:moveTo>
                          <a:pt x="1235" y="1957"/>
                        </a:moveTo>
                        <a:lnTo>
                          <a:pt x="1235" y="0"/>
                        </a:lnTo>
                        <a:lnTo>
                          <a:pt x="0" y="283"/>
                        </a:lnTo>
                        <a:lnTo>
                          <a:pt x="0" y="1622"/>
                        </a:lnTo>
                        <a:lnTo>
                          <a:pt x="1235" y="1957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A5A5A5"/>
                      </a:gs>
                      <a:gs pos="100000">
                        <a:srgbClr val="F2F2F2"/>
                      </a:gs>
                    </a:gsLst>
                    <a:lin ang="18900000" scaled="1"/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0010" name="Rectangle 54"/>
                <p:cNvSpPr>
                  <a:spLocks noChangeArrowheads="1"/>
                </p:cNvSpPr>
                <p:nvPr/>
              </p:nvSpPr>
              <p:spPr bwMode="auto">
                <a:xfrm rot="21480000" flipH="1">
                  <a:off x="7211" y="3926"/>
                  <a:ext cx="338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BFBFBF"/>
                    </a:gs>
                  </a:gsLst>
                  <a:lin ang="189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sp>
              <p:nvSpPr>
                <p:cNvPr id="40011" name="Rectangle 53"/>
                <p:cNvSpPr>
                  <a:spLocks noChangeArrowheads="1"/>
                </p:cNvSpPr>
                <p:nvPr/>
              </p:nvSpPr>
              <p:spPr bwMode="auto">
                <a:xfrm rot="21540000" flipH="1">
                  <a:off x="7211" y="4059"/>
                  <a:ext cx="338" cy="85"/>
                </a:xfrm>
                <a:prstGeom prst="rect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BFBFBF"/>
                    </a:gs>
                  </a:gsLst>
                  <a:lin ang="189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sp>
              <p:nvSpPr>
                <p:cNvPr id="40012" name="Oval 52"/>
                <p:cNvSpPr>
                  <a:spLocks noChangeArrowheads="1"/>
                </p:cNvSpPr>
                <p:nvPr/>
              </p:nvSpPr>
              <p:spPr bwMode="auto">
                <a:xfrm>
                  <a:off x="7247" y="4454"/>
                  <a:ext cx="295" cy="29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8D8D8">
                        <a:alpha val="998"/>
                      </a:srgbClr>
                    </a:gs>
                    <a:gs pos="100000">
                      <a:srgbClr val="BFBFB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</p:grpSp>
          <p:grpSp>
            <p:nvGrpSpPr>
              <p:cNvPr id="39960" name="Group 44"/>
              <p:cNvGrpSpPr>
                <a:grpSpLocks/>
              </p:cNvGrpSpPr>
              <p:nvPr/>
            </p:nvGrpSpPr>
            <p:grpSpPr bwMode="auto">
              <a:xfrm flipH="1">
                <a:off x="7788" y="4053"/>
                <a:ext cx="486" cy="760"/>
                <a:chOff x="7170" y="4149"/>
                <a:chExt cx="1764" cy="2200"/>
              </a:xfrm>
            </p:grpSpPr>
            <p:sp>
              <p:nvSpPr>
                <p:cNvPr id="40003" name="Oval 50"/>
                <p:cNvSpPr>
                  <a:spLocks noChangeArrowheads="1"/>
                </p:cNvSpPr>
                <p:nvPr/>
              </p:nvSpPr>
              <p:spPr bwMode="auto">
                <a:xfrm>
                  <a:off x="7505" y="6004"/>
                  <a:ext cx="1075" cy="345"/>
                </a:xfrm>
                <a:prstGeom prst="ellipse">
                  <a:avLst/>
                </a:prstGeom>
                <a:solidFill>
                  <a:srgbClr val="404040"/>
                </a:solidFill>
                <a:ln w="9525">
                  <a:solidFill>
                    <a:srgbClr val="0D0D0D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sp>
              <p:nvSpPr>
                <p:cNvPr id="40004" name="Oval 49"/>
                <p:cNvSpPr>
                  <a:spLocks noChangeArrowheads="1"/>
                </p:cNvSpPr>
                <p:nvPr/>
              </p:nvSpPr>
              <p:spPr bwMode="auto">
                <a:xfrm>
                  <a:off x="7657" y="5962"/>
                  <a:ext cx="772" cy="284"/>
                </a:xfrm>
                <a:prstGeom prst="ellipse">
                  <a:avLst/>
                </a:prstGeom>
                <a:solidFill>
                  <a:srgbClr val="404040"/>
                </a:solidFill>
                <a:ln w="9525">
                  <a:solidFill>
                    <a:srgbClr val="0D0D0D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sp>
              <p:nvSpPr>
                <p:cNvPr id="40005" name="AutoShape 48"/>
                <p:cNvSpPr>
                  <a:spLocks noChangeArrowheads="1"/>
                </p:cNvSpPr>
                <p:nvPr/>
              </p:nvSpPr>
              <p:spPr bwMode="auto">
                <a:xfrm flipV="1">
                  <a:off x="7820" y="5576"/>
                  <a:ext cx="446" cy="528"/>
                </a:xfrm>
                <a:prstGeom prst="flowChartManualOperation">
                  <a:avLst/>
                </a:prstGeom>
                <a:solidFill>
                  <a:srgbClr val="404040"/>
                </a:solidFill>
                <a:ln w="9525">
                  <a:solidFill>
                    <a:srgbClr val="0D0D0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grpSp>
              <p:nvGrpSpPr>
                <p:cNvPr id="40006" name="Group 45"/>
                <p:cNvGrpSpPr>
                  <a:grpSpLocks/>
                </p:cNvGrpSpPr>
                <p:nvPr/>
              </p:nvGrpSpPr>
              <p:grpSpPr bwMode="auto">
                <a:xfrm>
                  <a:off x="7170" y="4149"/>
                  <a:ext cx="1764" cy="1703"/>
                  <a:chOff x="6247" y="4250"/>
                  <a:chExt cx="1764" cy="1703"/>
                </a:xfrm>
              </p:grpSpPr>
              <p:sp>
                <p:nvSpPr>
                  <p:cNvPr id="40007" name="Freeform 47"/>
                  <p:cNvSpPr>
                    <a:spLocks/>
                  </p:cNvSpPr>
                  <p:nvPr/>
                </p:nvSpPr>
                <p:spPr bwMode="auto">
                  <a:xfrm>
                    <a:off x="6247" y="4250"/>
                    <a:ext cx="1764" cy="1703"/>
                  </a:xfrm>
                  <a:custGeom>
                    <a:avLst/>
                    <a:gdLst>
                      <a:gd name="T0" fmla="*/ 81 w 1764"/>
                      <a:gd name="T1" fmla="*/ 1703 h 1703"/>
                      <a:gd name="T2" fmla="*/ 0 w 1764"/>
                      <a:gd name="T3" fmla="*/ 0 h 1703"/>
                      <a:gd name="T4" fmla="*/ 1653 w 1764"/>
                      <a:gd name="T5" fmla="*/ 40 h 1703"/>
                      <a:gd name="T6" fmla="*/ 1764 w 1764"/>
                      <a:gd name="T7" fmla="*/ 1521 h 1703"/>
                      <a:gd name="T8" fmla="*/ 81 w 1764"/>
                      <a:gd name="T9" fmla="*/ 1703 h 170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64"/>
                      <a:gd name="T16" fmla="*/ 0 h 1703"/>
                      <a:gd name="T17" fmla="*/ 1764 w 1764"/>
                      <a:gd name="T18" fmla="*/ 1703 h 170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64" h="1703">
                        <a:moveTo>
                          <a:pt x="81" y="1703"/>
                        </a:moveTo>
                        <a:lnTo>
                          <a:pt x="0" y="0"/>
                        </a:lnTo>
                        <a:lnTo>
                          <a:pt x="1653" y="40"/>
                        </a:lnTo>
                        <a:lnTo>
                          <a:pt x="1764" y="1521"/>
                        </a:lnTo>
                        <a:lnTo>
                          <a:pt x="81" y="1703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28575">
                    <a:solidFill>
                      <a:srgbClr val="0D0D0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0008" name="Freeform 46"/>
                  <p:cNvSpPr>
                    <a:spLocks/>
                  </p:cNvSpPr>
                  <p:nvPr/>
                </p:nvSpPr>
                <p:spPr bwMode="auto">
                  <a:xfrm>
                    <a:off x="6374" y="4377"/>
                    <a:ext cx="1531" cy="1449"/>
                  </a:xfrm>
                  <a:custGeom>
                    <a:avLst/>
                    <a:gdLst>
                      <a:gd name="T0" fmla="*/ 30 w 1764"/>
                      <a:gd name="T1" fmla="*/ 551 h 1703"/>
                      <a:gd name="T2" fmla="*/ 0 w 1764"/>
                      <a:gd name="T3" fmla="*/ 0 h 1703"/>
                      <a:gd name="T4" fmla="*/ 613 w 1764"/>
                      <a:gd name="T5" fmla="*/ 13 h 1703"/>
                      <a:gd name="T6" fmla="*/ 654 w 1764"/>
                      <a:gd name="T7" fmla="*/ 491 h 1703"/>
                      <a:gd name="T8" fmla="*/ 30 w 1764"/>
                      <a:gd name="T9" fmla="*/ 551 h 170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64"/>
                      <a:gd name="T16" fmla="*/ 0 h 1703"/>
                      <a:gd name="T17" fmla="*/ 1764 w 1764"/>
                      <a:gd name="T18" fmla="*/ 1703 h 170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64" h="1703">
                        <a:moveTo>
                          <a:pt x="81" y="1703"/>
                        </a:moveTo>
                        <a:lnTo>
                          <a:pt x="0" y="0"/>
                        </a:lnTo>
                        <a:lnTo>
                          <a:pt x="1653" y="40"/>
                        </a:lnTo>
                        <a:lnTo>
                          <a:pt x="1764" y="1521"/>
                        </a:lnTo>
                        <a:lnTo>
                          <a:pt x="81" y="170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C4C4C"/>
                      </a:gs>
                      <a:gs pos="100000">
                        <a:srgbClr val="A5A5A5"/>
                      </a:gs>
                    </a:gsLst>
                    <a:lin ang="18900000" scaled="1"/>
                  </a:gradFill>
                  <a:ln w="9525">
                    <a:solidFill>
                      <a:srgbClr val="0D0D0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39961" name="Group 34"/>
              <p:cNvGrpSpPr>
                <a:grpSpLocks/>
              </p:cNvGrpSpPr>
              <p:nvPr/>
            </p:nvGrpSpPr>
            <p:grpSpPr bwMode="auto">
              <a:xfrm>
                <a:off x="2966" y="3578"/>
                <a:ext cx="1978" cy="1620"/>
                <a:chOff x="2855" y="3545"/>
                <a:chExt cx="1978" cy="1620"/>
              </a:xfrm>
            </p:grpSpPr>
            <p:sp>
              <p:nvSpPr>
                <p:cNvPr id="39994" name="Arc 43"/>
                <p:cNvSpPr>
                  <a:spLocks/>
                </p:cNvSpPr>
                <p:nvPr/>
              </p:nvSpPr>
              <p:spPr bwMode="auto">
                <a:xfrm flipH="1" flipV="1">
                  <a:off x="3543" y="3545"/>
                  <a:ext cx="594" cy="291"/>
                </a:xfrm>
                <a:custGeom>
                  <a:avLst/>
                  <a:gdLst>
                    <a:gd name="T0" fmla="*/ 0 w 39242"/>
                    <a:gd name="T1" fmla="*/ 0 h 21600"/>
                    <a:gd name="T2" fmla="*/ 0 w 39242"/>
                    <a:gd name="T3" fmla="*/ 0 h 21600"/>
                    <a:gd name="T4" fmla="*/ 0 w 3924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242"/>
                    <a:gd name="T10" fmla="*/ 0 h 21600"/>
                    <a:gd name="T11" fmla="*/ 39242 w 3924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242" h="21600" fill="none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</a:path>
                    <a:path w="39242" h="21600" stroke="0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  <a:lnTo>
                        <a:pt x="2126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95" name="Arc 42"/>
                <p:cNvSpPr>
                  <a:spLocks/>
                </p:cNvSpPr>
                <p:nvPr/>
              </p:nvSpPr>
              <p:spPr bwMode="auto">
                <a:xfrm rot="1424435" flipH="1" flipV="1">
                  <a:off x="4106" y="3715"/>
                  <a:ext cx="649" cy="327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96" name="Arc 41"/>
                <p:cNvSpPr>
                  <a:spLocks/>
                </p:cNvSpPr>
                <p:nvPr/>
              </p:nvSpPr>
              <p:spPr bwMode="auto">
                <a:xfrm rot="4196986" flipH="1" flipV="1">
                  <a:off x="4391" y="4172"/>
                  <a:ext cx="594" cy="291"/>
                </a:xfrm>
                <a:custGeom>
                  <a:avLst/>
                  <a:gdLst>
                    <a:gd name="T0" fmla="*/ 0 w 39242"/>
                    <a:gd name="T1" fmla="*/ 0 h 21600"/>
                    <a:gd name="T2" fmla="*/ 0 w 39242"/>
                    <a:gd name="T3" fmla="*/ 0 h 21600"/>
                    <a:gd name="T4" fmla="*/ 0 w 3924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242"/>
                    <a:gd name="T10" fmla="*/ 0 h 21600"/>
                    <a:gd name="T11" fmla="*/ 39242 w 3924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242" h="21600" fill="none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</a:path>
                    <a:path w="39242" h="21600" stroke="0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  <a:lnTo>
                        <a:pt x="2126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97" name="Arc 40"/>
                <p:cNvSpPr>
                  <a:spLocks/>
                </p:cNvSpPr>
                <p:nvPr/>
              </p:nvSpPr>
              <p:spPr bwMode="auto">
                <a:xfrm rot="9296146" flipH="1" flipV="1">
                  <a:off x="4122" y="4685"/>
                  <a:ext cx="649" cy="327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98" name="Arc 39"/>
                <p:cNvSpPr>
                  <a:spLocks/>
                </p:cNvSpPr>
                <p:nvPr/>
              </p:nvSpPr>
              <p:spPr bwMode="auto">
                <a:xfrm rot="-1863304" flipH="1" flipV="1">
                  <a:off x="2957" y="3661"/>
                  <a:ext cx="649" cy="327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99" name="Arc 38"/>
                <p:cNvSpPr>
                  <a:spLocks/>
                </p:cNvSpPr>
                <p:nvPr/>
              </p:nvSpPr>
              <p:spPr bwMode="auto">
                <a:xfrm rot="-6070903" flipH="1" flipV="1">
                  <a:off x="2694" y="4173"/>
                  <a:ext cx="649" cy="327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000" name="Arc 37"/>
                <p:cNvSpPr>
                  <a:spLocks/>
                </p:cNvSpPr>
                <p:nvPr/>
              </p:nvSpPr>
              <p:spPr bwMode="auto">
                <a:xfrm rot="-8194360" flipH="1" flipV="1">
                  <a:off x="2906" y="4730"/>
                  <a:ext cx="649" cy="327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001" name="Arc 36"/>
                <p:cNvSpPr>
                  <a:spLocks/>
                </p:cNvSpPr>
                <p:nvPr/>
              </p:nvSpPr>
              <p:spPr bwMode="auto">
                <a:xfrm rot="10084241" flipH="1" flipV="1">
                  <a:off x="3585" y="4874"/>
                  <a:ext cx="594" cy="291"/>
                </a:xfrm>
                <a:custGeom>
                  <a:avLst/>
                  <a:gdLst>
                    <a:gd name="T0" fmla="*/ 0 w 39242"/>
                    <a:gd name="T1" fmla="*/ 0 h 21600"/>
                    <a:gd name="T2" fmla="*/ 0 w 39242"/>
                    <a:gd name="T3" fmla="*/ 0 h 21600"/>
                    <a:gd name="T4" fmla="*/ 0 w 3924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242"/>
                    <a:gd name="T10" fmla="*/ 0 h 21600"/>
                    <a:gd name="T11" fmla="*/ 39242 w 3924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242" h="21600" fill="none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</a:path>
                    <a:path w="39242" h="21600" stroke="0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  <a:lnTo>
                        <a:pt x="2126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002" name="Rectangle 35"/>
                <p:cNvSpPr>
                  <a:spLocks noChangeArrowheads="1"/>
                </p:cNvSpPr>
                <p:nvPr/>
              </p:nvSpPr>
              <p:spPr bwMode="auto">
                <a:xfrm>
                  <a:off x="3285" y="4143"/>
                  <a:ext cx="1162" cy="4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/>
                  <a:r>
                    <a:rPr lang="ru-RU" altLang="ru-RU" sz="2800">
                      <a:ea typeface="Calibri" pitchFamily="34" charset="0"/>
                      <a:cs typeface="Times New Roman" pitchFamily="18" charset="0"/>
                    </a:rPr>
                    <a:t>Сеть</a:t>
                  </a:r>
                  <a:endParaRPr lang="ru-RU" altLang="ru-RU" sz="3600">
                    <a:ea typeface="Calibri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9962" name="Freeform 33"/>
              <p:cNvSpPr>
                <a:spLocks/>
              </p:cNvSpPr>
              <p:nvPr/>
            </p:nvSpPr>
            <p:spPr bwMode="auto">
              <a:xfrm>
                <a:off x="5524" y="3825"/>
                <a:ext cx="506" cy="896"/>
              </a:xfrm>
              <a:custGeom>
                <a:avLst/>
                <a:gdLst>
                  <a:gd name="T0" fmla="*/ 16 w 781"/>
                  <a:gd name="T1" fmla="*/ 0 h 1196"/>
                  <a:gd name="T2" fmla="*/ 9 w 781"/>
                  <a:gd name="T3" fmla="*/ 46 h 1196"/>
                  <a:gd name="T4" fmla="*/ 14 w 781"/>
                  <a:gd name="T5" fmla="*/ 70 h 1196"/>
                  <a:gd name="T6" fmla="*/ 4 w 781"/>
                  <a:gd name="T7" fmla="*/ 47 h 1196"/>
                  <a:gd name="T8" fmla="*/ 6 w 781"/>
                  <a:gd name="T9" fmla="*/ 90 h 1196"/>
                  <a:gd name="T10" fmla="*/ 12 w 781"/>
                  <a:gd name="T11" fmla="*/ 108 h 1196"/>
                  <a:gd name="T12" fmla="*/ 6 w 781"/>
                  <a:gd name="T13" fmla="*/ 112 h 1196"/>
                  <a:gd name="T14" fmla="*/ 0 w 781"/>
                  <a:gd name="T15" fmla="*/ 106 h 1196"/>
                  <a:gd name="T16" fmla="*/ 6 w 781"/>
                  <a:gd name="T17" fmla="*/ 131 h 1196"/>
                  <a:gd name="T18" fmla="*/ 11 w 781"/>
                  <a:gd name="T19" fmla="*/ 138 h 1196"/>
                  <a:gd name="T20" fmla="*/ 12 w 781"/>
                  <a:gd name="T21" fmla="*/ 147 h 1196"/>
                  <a:gd name="T22" fmla="*/ 18 w 781"/>
                  <a:gd name="T23" fmla="*/ 156 h 1196"/>
                  <a:gd name="T24" fmla="*/ 30 w 781"/>
                  <a:gd name="T25" fmla="*/ 142 h 1196"/>
                  <a:gd name="T26" fmla="*/ 36 w 781"/>
                  <a:gd name="T27" fmla="*/ 58 h 1196"/>
                  <a:gd name="T28" fmla="*/ 27 w 781"/>
                  <a:gd name="T29" fmla="*/ 86 h 1196"/>
                  <a:gd name="T30" fmla="*/ 29 w 781"/>
                  <a:gd name="T31" fmla="*/ 52 h 1196"/>
                  <a:gd name="T32" fmla="*/ 19 w 781"/>
                  <a:gd name="T33" fmla="*/ 28 h 1196"/>
                  <a:gd name="T34" fmla="*/ 16 w 781"/>
                  <a:gd name="T35" fmla="*/ 0 h 11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81"/>
                  <a:gd name="T55" fmla="*/ 0 h 1196"/>
                  <a:gd name="T56" fmla="*/ 781 w 781"/>
                  <a:gd name="T57" fmla="*/ 1196 h 119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81" h="1196">
                    <a:moveTo>
                      <a:pt x="336" y="0"/>
                    </a:moveTo>
                    <a:cubicBezTo>
                      <a:pt x="274" y="106"/>
                      <a:pt x="198" y="260"/>
                      <a:pt x="191" y="347"/>
                    </a:cubicBezTo>
                    <a:cubicBezTo>
                      <a:pt x="184" y="434"/>
                      <a:pt x="312" y="521"/>
                      <a:pt x="296" y="522"/>
                    </a:cubicBezTo>
                    <a:cubicBezTo>
                      <a:pt x="280" y="523"/>
                      <a:pt x="178" y="501"/>
                      <a:pt x="93" y="354"/>
                    </a:cubicBezTo>
                    <a:cubicBezTo>
                      <a:pt x="32" y="532"/>
                      <a:pt x="86" y="601"/>
                      <a:pt x="115" y="677"/>
                    </a:cubicBezTo>
                    <a:cubicBezTo>
                      <a:pt x="144" y="753"/>
                      <a:pt x="261" y="785"/>
                      <a:pt x="265" y="813"/>
                    </a:cubicBezTo>
                    <a:cubicBezTo>
                      <a:pt x="269" y="841"/>
                      <a:pt x="185" y="846"/>
                      <a:pt x="141" y="845"/>
                    </a:cubicBezTo>
                    <a:cubicBezTo>
                      <a:pt x="97" y="844"/>
                      <a:pt x="4" y="781"/>
                      <a:pt x="0" y="804"/>
                    </a:cubicBezTo>
                    <a:cubicBezTo>
                      <a:pt x="14" y="851"/>
                      <a:pt x="81" y="946"/>
                      <a:pt x="119" y="986"/>
                    </a:cubicBezTo>
                    <a:cubicBezTo>
                      <a:pt x="157" y="1026"/>
                      <a:pt x="208" y="1022"/>
                      <a:pt x="230" y="1043"/>
                    </a:cubicBezTo>
                    <a:cubicBezTo>
                      <a:pt x="252" y="1064"/>
                      <a:pt x="227" y="1089"/>
                      <a:pt x="253" y="1111"/>
                    </a:cubicBezTo>
                    <a:cubicBezTo>
                      <a:pt x="279" y="1133"/>
                      <a:pt x="321" y="1182"/>
                      <a:pt x="385" y="1176"/>
                    </a:cubicBezTo>
                    <a:cubicBezTo>
                      <a:pt x="449" y="1170"/>
                      <a:pt x="572" y="1196"/>
                      <a:pt x="636" y="1074"/>
                    </a:cubicBezTo>
                    <a:cubicBezTo>
                      <a:pt x="700" y="952"/>
                      <a:pt x="781" y="512"/>
                      <a:pt x="769" y="442"/>
                    </a:cubicBezTo>
                    <a:cubicBezTo>
                      <a:pt x="641" y="469"/>
                      <a:pt x="609" y="692"/>
                      <a:pt x="561" y="654"/>
                    </a:cubicBezTo>
                    <a:cubicBezTo>
                      <a:pt x="534" y="647"/>
                      <a:pt x="634" y="472"/>
                      <a:pt x="606" y="398"/>
                    </a:cubicBezTo>
                    <a:cubicBezTo>
                      <a:pt x="578" y="324"/>
                      <a:pt x="439" y="276"/>
                      <a:pt x="394" y="210"/>
                    </a:cubicBezTo>
                    <a:cubicBezTo>
                      <a:pt x="349" y="144"/>
                      <a:pt x="348" y="44"/>
                      <a:pt x="33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00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3" name="Freeform 32"/>
              <p:cNvSpPr>
                <a:spLocks/>
              </p:cNvSpPr>
              <p:nvPr/>
            </p:nvSpPr>
            <p:spPr bwMode="auto">
              <a:xfrm>
                <a:off x="5370" y="4129"/>
                <a:ext cx="506" cy="896"/>
              </a:xfrm>
              <a:custGeom>
                <a:avLst/>
                <a:gdLst>
                  <a:gd name="T0" fmla="*/ 16 w 781"/>
                  <a:gd name="T1" fmla="*/ 0 h 1196"/>
                  <a:gd name="T2" fmla="*/ 9 w 781"/>
                  <a:gd name="T3" fmla="*/ 46 h 1196"/>
                  <a:gd name="T4" fmla="*/ 14 w 781"/>
                  <a:gd name="T5" fmla="*/ 70 h 1196"/>
                  <a:gd name="T6" fmla="*/ 4 w 781"/>
                  <a:gd name="T7" fmla="*/ 47 h 1196"/>
                  <a:gd name="T8" fmla="*/ 6 w 781"/>
                  <a:gd name="T9" fmla="*/ 90 h 1196"/>
                  <a:gd name="T10" fmla="*/ 12 w 781"/>
                  <a:gd name="T11" fmla="*/ 108 h 1196"/>
                  <a:gd name="T12" fmla="*/ 6 w 781"/>
                  <a:gd name="T13" fmla="*/ 112 h 1196"/>
                  <a:gd name="T14" fmla="*/ 0 w 781"/>
                  <a:gd name="T15" fmla="*/ 106 h 1196"/>
                  <a:gd name="T16" fmla="*/ 6 w 781"/>
                  <a:gd name="T17" fmla="*/ 131 h 1196"/>
                  <a:gd name="T18" fmla="*/ 11 w 781"/>
                  <a:gd name="T19" fmla="*/ 138 h 1196"/>
                  <a:gd name="T20" fmla="*/ 12 w 781"/>
                  <a:gd name="T21" fmla="*/ 147 h 1196"/>
                  <a:gd name="T22" fmla="*/ 18 w 781"/>
                  <a:gd name="T23" fmla="*/ 156 h 1196"/>
                  <a:gd name="T24" fmla="*/ 30 w 781"/>
                  <a:gd name="T25" fmla="*/ 142 h 1196"/>
                  <a:gd name="T26" fmla="*/ 36 w 781"/>
                  <a:gd name="T27" fmla="*/ 58 h 1196"/>
                  <a:gd name="T28" fmla="*/ 27 w 781"/>
                  <a:gd name="T29" fmla="*/ 86 h 1196"/>
                  <a:gd name="T30" fmla="*/ 29 w 781"/>
                  <a:gd name="T31" fmla="*/ 52 h 1196"/>
                  <a:gd name="T32" fmla="*/ 19 w 781"/>
                  <a:gd name="T33" fmla="*/ 28 h 1196"/>
                  <a:gd name="T34" fmla="*/ 16 w 781"/>
                  <a:gd name="T35" fmla="*/ 0 h 11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81"/>
                  <a:gd name="T55" fmla="*/ 0 h 1196"/>
                  <a:gd name="T56" fmla="*/ 781 w 781"/>
                  <a:gd name="T57" fmla="*/ 1196 h 119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81" h="1196">
                    <a:moveTo>
                      <a:pt x="336" y="0"/>
                    </a:moveTo>
                    <a:cubicBezTo>
                      <a:pt x="274" y="106"/>
                      <a:pt x="198" y="260"/>
                      <a:pt x="191" y="347"/>
                    </a:cubicBezTo>
                    <a:cubicBezTo>
                      <a:pt x="184" y="434"/>
                      <a:pt x="312" y="521"/>
                      <a:pt x="296" y="522"/>
                    </a:cubicBezTo>
                    <a:cubicBezTo>
                      <a:pt x="280" y="523"/>
                      <a:pt x="178" y="501"/>
                      <a:pt x="93" y="354"/>
                    </a:cubicBezTo>
                    <a:cubicBezTo>
                      <a:pt x="32" y="532"/>
                      <a:pt x="86" y="601"/>
                      <a:pt x="115" y="677"/>
                    </a:cubicBezTo>
                    <a:cubicBezTo>
                      <a:pt x="144" y="753"/>
                      <a:pt x="261" y="785"/>
                      <a:pt x="265" y="813"/>
                    </a:cubicBezTo>
                    <a:cubicBezTo>
                      <a:pt x="269" y="841"/>
                      <a:pt x="185" y="846"/>
                      <a:pt x="141" y="845"/>
                    </a:cubicBezTo>
                    <a:cubicBezTo>
                      <a:pt x="97" y="844"/>
                      <a:pt x="4" y="781"/>
                      <a:pt x="0" y="804"/>
                    </a:cubicBezTo>
                    <a:cubicBezTo>
                      <a:pt x="14" y="851"/>
                      <a:pt x="81" y="946"/>
                      <a:pt x="119" y="986"/>
                    </a:cubicBezTo>
                    <a:cubicBezTo>
                      <a:pt x="157" y="1026"/>
                      <a:pt x="208" y="1022"/>
                      <a:pt x="230" y="1043"/>
                    </a:cubicBezTo>
                    <a:cubicBezTo>
                      <a:pt x="252" y="1064"/>
                      <a:pt x="227" y="1089"/>
                      <a:pt x="253" y="1111"/>
                    </a:cubicBezTo>
                    <a:cubicBezTo>
                      <a:pt x="279" y="1133"/>
                      <a:pt x="321" y="1182"/>
                      <a:pt x="385" y="1176"/>
                    </a:cubicBezTo>
                    <a:cubicBezTo>
                      <a:pt x="449" y="1170"/>
                      <a:pt x="572" y="1196"/>
                      <a:pt x="636" y="1074"/>
                    </a:cubicBezTo>
                    <a:cubicBezTo>
                      <a:pt x="700" y="952"/>
                      <a:pt x="781" y="512"/>
                      <a:pt x="769" y="442"/>
                    </a:cubicBezTo>
                    <a:cubicBezTo>
                      <a:pt x="641" y="469"/>
                      <a:pt x="609" y="692"/>
                      <a:pt x="561" y="654"/>
                    </a:cubicBezTo>
                    <a:cubicBezTo>
                      <a:pt x="534" y="647"/>
                      <a:pt x="634" y="472"/>
                      <a:pt x="606" y="398"/>
                    </a:cubicBezTo>
                    <a:cubicBezTo>
                      <a:pt x="578" y="324"/>
                      <a:pt x="439" y="276"/>
                      <a:pt x="394" y="210"/>
                    </a:cubicBezTo>
                    <a:cubicBezTo>
                      <a:pt x="349" y="144"/>
                      <a:pt x="348" y="44"/>
                      <a:pt x="33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00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9964" name="Group 6"/>
              <p:cNvGrpSpPr>
                <a:grpSpLocks/>
              </p:cNvGrpSpPr>
              <p:nvPr/>
            </p:nvGrpSpPr>
            <p:grpSpPr bwMode="auto">
              <a:xfrm>
                <a:off x="5801" y="3691"/>
                <a:ext cx="998" cy="1418"/>
                <a:chOff x="5608" y="3476"/>
                <a:chExt cx="1250" cy="1836"/>
              </a:xfrm>
            </p:grpSpPr>
            <p:sp>
              <p:nvSpPr>
                <p:cNvPr id="39969" name="Freeform 31"/>
                <p:cNvSpPr>
                  <a:spLocks/>
                </p:cNvSpPr>
                <p:nvPr/>
              </p:nvSpPr>
              <p:spPr bwMode="auto">
                <a:xfrm>
                  <a:off x="5846" y="3488"/>
                  <a:ext cx="1010" cy="1822"/>
                </a:xfrm>
                <a:custGeom>
                  <a:avLst/>
                  <a:gdLst>
                    <a:gd name="T0" fmla="*/ 0 w 501"/>
                    <a:gd name="T1" fmla="*/ 12786 h 1147"/>
                    <a:gd name="T2" fmla="*/ 67805 w 501"/>
                    <a:gd name="T3" fmla="*/ 0 h 1147"/>
                    <a:gd name="T4" fmla="*/ 67805 w 501"/>
                    <a:gd name="T5" fmla="*/ 16654 h 1147"/>
                    <a:gd name="T6" fmla="*/ 1072 w 501"/>
                    <a:gd name="T7" fmla="*/ 29268 h 1147"/>
                    <a:gd name="T8" fmla="*/ 0 w 501"/>
                    <a:gd name="T9" fmla="*/ 12786 h 1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1"/>
                    <a:gd name="T16" fmla="*/ 0 h 1147"/>
                    <a:gd name="T17" fmla="*/ 501 w 501"/>
                    <a:gd name="T18" fmla="*/ 1147 h 11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1" h="1147">
                      <a:moveTo>
                        <a:pt x="0" y="501"/>
                      </a:moveTo>
                      <a:lnTo>
                        <a:pt x="501" y="0"/>
                      </a:lnTo>
                      <a:lnTo>
                        <a:pt x="501" y="653"/>
                      </a:lnTo>
                      <a:lnTo>
                        <a:pt x="8" y="1147"/>
                      </a:lnTo>
                      <a:lnTo>
                        <a:pt x="0" y="501"/>
                      </a:lnTo>
                      <a:close/>
                    </a:path>
                  </a:pathLst>
                </a:custGeom>
                <a:solidFill>
                  <a:srgbClr val="943634"/>
                </a:solidFill>
                <a:ln w="9525">
                  <a:solidFill>
                    <a:srgbClr val="A5A5A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0" name="Rectangle 30"/>
                <p:cNvSpPr>
                  <a:spLocks noChangeArrowheads="1"/>
                </p:cNvSpPr>
                <p:nvPr/>
              </p:nvSpPr>
              <p:spPr bwMode="auto">
                <a:xfrm>
                  <a:off x="5609" y="4276"/>
                  <a:ext cx="249" cy="1036"/>
                </a:xfrm>
                <a:prstGeom prst="rect">
                  <a:avLst/>
                </a:prstGeom>
                <a:solidFill>
                  <a:srgbClr val="943634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sp>
              <p:nvSpPr>
                <p:cNvPr id="39971" name="Freeform 29"/>
                <p:cNvSpPr>
                  <a:spLocks/>
                </p:cNvSpPr>
                <p:nvPr/>
              </p:nvSpPr>
              <p:spPr bwMode="auto">
                <a:xfrm>
                  <a:off x="5609" y="3476"/>
                  <a:ext cx="1249" cy="804"/>
                </a:xfrm>
                <a:custGeom>
                  <a:avLst/>
                  <a:gdLst>
                    <a:gd name="T0" fmla="*/ 247 w 1249"/>
                    <a:gd name="T1" fmla="*/ 804 h 804"/>
                    <a:gd name="T2" fmla="*/ 0 w 1249"/>
                    <a:gd name="T3" fmla="*/ 801 h 804"/>
                    <a:gd name="T4" fmla="*/ 1010 w 1249"/>
                    <a:gd name="T5" fmla="*/ 0 h 804"/>
                    <a:gd name="T6" fmla="*/ 1249 w 1249"/>
                    <a:gd name="T7" fmla="*/ 2 h 804"/>
                    <a:gd name="T8" fmla="*/ 247 w 1249"/>
                    <a:gd name="T9" fmla="*/ 804 h 8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49"/>
                    <a:gd name="T16" fmla="*/ 0 h 804"/>
                    <a:gd name="T17" fmla="*/ 1249 w 1249"/>
                    <a:gd name="T18" fmla="*/ 804 h 8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49" h="804">
                      <a:moveTo>
                        <a:pt x="247" y="804"/>
                      </a:moveTo>
                      <a:lnTo>
                        <a:pt x="0" y="801"/>
                      </a:lnTo>
                      <a:lnTo>
                        <a:pt x="1010" y="0"/>
                      </a:lnTo>
                      <a:lnTo>
                        <a:pt x="1249" y="2"/>
                      </a:lnTo>
                      <a:lnTo>
                        <a:pt x="247" y="804"/>
                      </a:lnTo>
                      <a:close/>
                    </a:path>
                  </a:pathLst>
                </a:custGeom>
                <a:solidFill>
                  <a:srgbClr val="E5B8B7"/>
                </a:solidFill>
                <a:ln w="9525">
                  <a:solidFill>
                    <a:srgbClr val="A5A5A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2" name="Freeform 28"/>
                <p:cNvSpPr>
                  <a:spLocks/>
                </p:cNvSpPr>
                <p:nvPr/>
              </p:nvSpPr>
              <p:spPr bwMode="auto">
                <a:xfrm>
                  <a:off x="5863" y="4316"/>
                  <a:ext cx="994" cy="785"/>
                </a:xfrm>
                <a:custGeom>
                  <a:avLst/>
                  <a:gdLst>
                    <a:gd name="T0" fmla="*/ 994 w 994"/>
                    <a:gd name="T1" fmla="*/ 0 h 785"/>
                    <a:gd name="T2" fmla="*/ 0 w 994"/>
                    <a:gd name="T3" fmla="*/ 785 h 785"/>
                    <a:gd name="T4" fmla="*/ 0 60000 65536"/>
                    <a:gd name="T5" fmla="*/ 0 60000 65536"/>
                    <a:gd name="T6" fmla="*/ 0 w 994"/>
                    <a:gd name="T7" fmla="*/ 0 h 785"/>
                    <a:gd name="T8" fmla="*/ 994 w 994"/>
                    <a:gd name="T9" fmla="*/ 785 h 78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94" h="785">
                      <a:moveTo>
                        <a:pt x="994" y="0"/>
                      </a:moveTo>
                      <a:lnTo>
                        <a:pt x="0" y="785"/>
                      </a:lnTo>
                    </a:path>
                  </a:pathLst>
                </a:custGeom>
                <a:solidFill>
                  <a:srgbClr val="943634"/>
                </a:solidFill>
                <a:ln w="9525">
                  <a:solidFill>
                    <a:srgbClr val="A5A5A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3" name="Freeform 27"/>
                <p:cNvSpPr>
                  <a:spLocks/>
                </p:cNvSpPr>
                <p:nvPr/>
              </p:nvSpPr>
              <p:spPr bwMode="auto">
                <a:xfrm>
                  <a:off x="5863" y="3899"/>
                  <a:ext cx="994" cy="785"/>
                </a:xfrm>
                <a:custGeom>
                  <a:avLst/>
                  <a:gdLst>
                    <a:gd name="T0" fmla="*/ 994 w 994"/>
                    <a:gd name="T1" fmla="*/ 0 h 785"/>
                    <a:gd name="T2" fmla="*/ 0 w 994"/>
                    <a:gd name="T3" fmla="*/ 785 h 785"/>
                    <a:gd name="T4" fmla="*/ 0 60000 65536"/>
                    <a:gd name="T5" fmla="*/ 0 60000 65536"/>
                    <a:gd name="T6" fmla="*/ 0 w 994"/>
                    <a:gd name="T7" fmla="*/ 0 h 785"/>
                    <a:gd name="T8" fmla="*/ 994 w 994"/>
                    <a:gd name="T9" fmla="*/ 785 h 78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94" h="785">
                      <a:moveTo>
                        <a:pt x="994" y="0"/>
                      </a:moveTo>
                      <a:lnTo>
                        <a:pt x="0" y="785"/>
                      </a:lnTo>
                    </a:path>
                  </a:pathLst>
                </a:custGeom>
                <a:solidFill>
                  <a:srgbClr val="943634"/>
                </a:solidFill>
                <a:ln w="9525">
                  <a:solidFill>
                    <a:srgbClr val="A5A5A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4" name="Freeform 26"/>
                <p:cNvSpPr>
                  <a:spLocks/>
                </p:cNvSpPr>
                <p:nvPr/>
              </p:nvSpPr>
              <p:spPr bwMode="auto">
                <a:xfrm>
                  <a:off x="5863" y="4108"/>
                  <a:ext cx="994" cy="785"/>
                </a:xfrm>
                <a:custGeom>
                  <a:avLst/>
                  <a:gdLst>
                    <a:gd name="T0" fmla="*/ 994 w 994"/>
                    <a:gd name="T1" fmla="*/ 0 h 785"/>
                    <a:gd name="T2" fmla="*/ 0 w 994"/>
                    <a:gd name="T3" fmla="*/ 785 h 785"/>
                    <a:gd name="T4" fmla="*/ 0 60000 65536"/>
                    <a:gd name="T5" fmla="*/ 0 60000 65536"/>
                    <a:gd name="T6" fmla="*/ 0 w 994"/>
                    <a:gd name="T7" fmla="*/ 0 h 785"/>
                    <a:gd name="T8" fmla="*/ 994 w 994"/>
                    <a:gd name="T9" fmla="*/ 785 h 78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94" h="785">
                      <a:moveTo>
                        <a:pt x="994" y="0"/>
                      </a:moveTo>
                      <a:lnTo>
                        <a:pt x="0" y="785"/>
                      </a:lnTo>
                    </a:path>
                  </a:pathLst>
                </a:custGeom>
                <a:solidFill>
                  <a:srgbClr val="943634"/>
                </a:solidFill>
                <a:ln w="9525">
                  <a:solidFill>
                    <a:srgbClr val="A5A5A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5" name="Freeform 25"/>
                <p:cNvSpPr>
                  <a:spLocks/>
                </p:cNvSpPr>
                <p:nvPr/>
              </p:nvSpPr>
              <p:spPr bwMode="auto">
                <a:xfrm>
                  <a:off x="5863" y="3691"/>
                  <a:ext cx="994" cy="785"/>
                </a:xfrm>
                <a:custGeom>
                  <a:avLst/>
                  <a:gdLst>
                    <a:gd name="T0" fmla="*/ 994 w 994"/>
                    <a:gd name="T1" fmla="*/ 0 h 785"/>
                    <a:gd name="T2" fmla="*/ 0 w 994"/>
                    <a:gd name="T3" fmla="*/ 785 h 785"/>
                    <a:gd name="T4" fmla="*/ 0 60000 65536"/>
                    <a:gd name="T5" fmla="*/ 0 60000 65536"/>
                    <a:gd name="T6" fmla="*/ 0 w 994"/>
                    <a:gd name="T7" fmla="*/ 0 h 785"/>
                    <a:gd name="T8" fmla="*/ 994 w 994"/>
                    <a:gd name="T9" fmla="*/ 785 h 785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94" h="785">
                      <a:moveTo>
                        <a:pt x="994" y="0"/>
                      </a:moveTo>
                      <a:lnTo>
                        <a:pt x="0" y="785"/>
                      </a:lnTo>
                    </a:path>
                  </a:pathLst>
                </a:custGeom>
                <a:solidFill>
                  <a:srgbClr val="943634"/>
                </a:solidFill>
                <a:ln w="9525">
                  <a:solidFill>
                    <a:srgbClr val="A5A5A5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976" name="Rectangle 24"/>
                <p:cNvSpPr>
                  <a:spLocks noChangeArrowheads="1"/>
                </p:cNvSpPr>
                <p:nvPr/>
              </p:nvSpPr>
              <p:spPr bwMode="auto">
                <a:xfrm>
                  <a:off x="5608" y="4477"/>
                  <a:ext cx="249" cy="1"/>
                </a:xfrm>
                <a:prstGeom prst="rect">
                  <a:avLst/>
                </a:prstGeom>
                <a:solidFill>
                  <a:srgbClr val="D99594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sp>
              <p:nvSpPr>
                <p:cNvPr id="39977" name="Rectangle 23"/>
                <p:cNvSpPr>
                  <a:spLocks noChangeArrowheads="1"/>
                </p:cNvSpPr>
                <p:nvPr/>
              </p:nvSpPr>
              <p:spPr bwMode="auto">
                <a:xfrm>
                  <a:off x="5608" y="4678"/>
                  <a:ext cx="249" cy="1"/>
                </a:xfrm>
                <a:prstGeom prst="rect">
                  <a:avLst/>
                </a:prstGeom>
                <a:solidFill>
                  <a:srgbClr val="D99594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sp>
              <p:nvSpPr>
                <p:cNvPr id="39978" name="Rectangle 22"/>
                <p:cNvSpPr>
                  <a:spLocks noChangeArrowheads="1"/>
                </p:cNvSpPr>
                <p:nvPr/>
              </p:nvSpPr>
              <p:spPr bwMode="auto">
                <a:xfrm>
                  <a:off x="5608" y="4887"/>
                  <a:ext cx="249" cy="1"/>
                </a:xfrm>
                <a:prstGeom prst="rect">
                  <a:avLst/>
                </a:prstGeom>
                <a:solidFill>
                  <a:srgbClr val="D99594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sp>
              <p:nvSpPr>
                <p:cNvPr id="39979" name="Rectangle 21"/>
                <p:cNvSpPr>
                  <a:spLocks noChangeArrowheads="1"/>
                </p:cNvSpPr>
                <p:nvPr/>
              </p:nvSpPr>
              <p:spPr bwMode="auto">
                <a:xfrm>
                  <a:off x="5608" y="5092"/>
                  <a:ext cx="249" cy="1"/>
                </a:xfrm>
                <a:prstGeom prst="rect">
                  <a:avLst/>
                </a:prstGeom>
                <a:solidFill>
                  <a:srgbClr val="D99594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cxnSp>
              <p:nvCxnSpPr>
                <p:cNvPr id="39980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6012" y="4365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81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6523" y="4587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82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6192" y="4844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83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6523" y="4173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84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6192" y="4430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85" name="AutoShape 15"/>
                <p:cNvCxnSpPr>
                  <a:cxnSpLocks noChangeShapeType="1"/>
                </p:cNvCxnSpPr>
                <p:nvPr/>
              </p:nvCxnSpPr>
              <p:spPr bwMode="auto">
                <a:xfrm>
                  <a:off x="6523" y="3755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86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6192" y="4012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87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6678" y="3840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88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6347" y="4097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89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6012" y="4779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90" name="AutoShape 10"/>
                <p:cNvCxnSpPr>
                  <a:cxnSpLocks noChangeShapeType="1"/>
                </p:cNvCxnSpPr>
                <p:nvPr/>
              </p:nvCxnSpPr>
              <p:spPr bwMode="auto">
                <a:xfrm>
                  <a:off x="6678" y="4254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991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6347" y="4511"/>
                  <a:ext cx="1" cy="198"/>
                </a:xfrm>
                <a:prstGeom prst="straightConnector1">
                  <a:avLst/>
                </a:prstGeom>
                <a:noFill/>
                <a:ln w="9525">
                  <a:solidFill>
                    <a:srgbClr val="A5A5A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9992" name="Rectangle 8"/>
                <p:cNvSpPr>
                  <a:spLocks noChangeArrowheads="1"/>
                </p:cNvSpPr>
                <p:nvPr/>
              </p:nvSpPr>
              <p:spPr bwMode="auto">
                <a:xfrm>
                  <a:off x="5949" y="4012"/>
                  <a:ext cx="232" cy="1"/>
                </a:xfrm>
                <a:prstGeom prst="rect">
                  <a:avLst/>
                </a:prstGeom>
                <a:solidFill>
                  <a:srgbClr val="D99594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  <p:sp>
              <p:nvSpPr>
                <p:cNvPr id="39993" name="Rectangle 7"/>
                <p:cNvSpPr>
                  <a:spLocks noChangeArrowheads="1"/>
                </p:cNvSpPr>
                <p:nvPr/>
              </p:nvSpPr>
              <p:spPr bwMode="auto">
                <a:xfrm>
                  <a:off x="6278" y="3753"/>
                  <a:ext cx="232" cy="1"/>
                </a:xfrm>
                <a:prstGeom prst="rect">
                  <a:avLst/>
                </a:prstGeom>
                <a:solidFill>
                  <a:srgbClr val="D99594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 sz="3600"/>
                </a:p>
              </p:txBody>
            </p:sp>
          </p:grpSp>
          <p:sp>
            <p:nvSpPr>
              <p:cNvPr id="39965" name="AutoShape 5"/>
              <p:cNvSpPr>
                <a:spLocks noChangeArrowheads="1"/>
              </p:cNvSpPr>
              <p:nvPr/>
            </p:nvSpPr>
            <p:spPr bwMode="auto">
              <a:xfrm>
                <a:off x="6375" y="4319"/>
                <a:ext cx="872" cy="244"/>
              </a:xfrm>
              <a:prstGeom prst="leftRightArrow">
                <a:avLst>
                  <a:gd name="adj1" fmla="val 50000"/>
                  <a:gd name="adj2" fmla="val 71475"/>
                </a:avLst>
              </a:prstGeom>
              <a:solidFill>
                <a:srgbClr val="0D0D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3600"/>
              </a:p>
            </p:txBody>
          </p:sp>
          <p:sp>
            <p:nvSpPr>
              <p:cNvPr id="39966" name="AutoShape 4"/>
              <p:cNvSpPr>
                <a:spLocks noChangeArrowheads="1"/>
              </p:cNvSpPr>
              <p:nvPr/>
            </p:nvSpPr>
            <p:spPr bwMode="auto">
              <a:xfrm>
                <a:off x="4905" y="4319"/>
                <a:ext cx="872" cy="244"/>
              </a:xfrm>
              <a:prstGeom prst="leftRightArrow">
                <a:avLst>
                  <a:gd name="adj1" fmla="val 50000"/>
                  <a:gd name="adj2" fmla="val 71475"/>
                </a:avLst>
              </a:prstGeom>
              <a:solidFill>
                <a:srgbClr val="0D0D0D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3600"/>
              </a:p>
            </p:txBody>
          </p:sp>
          <p:sp>
            <p:nvSpPr>
              <p:cNvPr id="39967" name="Freeform 3"/>
              <p:cNvSpPr>
                <a:spLocks/>
              </p:cNvSpPr>
              <p:nvPr/>
            </p:nvSpPr>
            <p:spPr bwMode="auto">
              <a:xfrm>
                <a:off x="5148" y="4220"/>
                <a:ext cx="506" cy="896"/>
              </a:xfrm>
              <a:custGeom>
                <a:avLst/>
                <a:gdLst>
                  <a:gd name="T0" fmla="*/ 16 w 781"/>
                  <a:gd name="T1" fmla="*/ 0 h 1196"/>
                  <a:gd name="T2" fmla="*/ 9 w 781"/>
                  <a:gd name="T3" fmla="*/ 46 h 1196"/>
                  <a:gd name="T4" fmla="*/ 14 w 781"/>
                  <a:gd name="T5" fmla="*/ 70 h 1196"/>
                  <a:gd name="T6" fmla="*/ 4 w 781"/>
                  <a:gd name="T7" fmla="*/ 47 h 1196"/>
                  <a:gd name="T8" fmla="*/ 6 w 781"/>
                  <a:gd name="T9" fmla="*/ 90 h 1196"/>
                  <a:gd name="T10" fmla="*/ 12 w 781"/>
                  <a:gd name="T11" fmla="*/ 108 h 1196"/>
                  <a:gd name="T12" fmla="*/ 6 w 781"/>
                  <a:gd name="T13" fmla="*/ 112 h 1196"/>
                  <a:gd name="T14" fmla="*/ 0 w 781"/>
                  <a:gd name="T15" fmla="*/ 106 h 1196"/>
                  <a:gd name="T16" fmla="*/ 6 w 781"/>
                  <a:gd name="T17" fmla="*/ 131 h 1196"/>
                  <a:gd name="T18" fmla="*/ 11 w 781"/>
                  <a:gd name="T19" fmla="*/ 138 h 1196"/>
                  <a:gd name="T20" fmla="*/ 12 w 781"/>
                  <a:gd name="T21" fmla="*/ 147 h 1196"/>
                  <a:gd name="T22" fmla="*/ 18 w 781"/>
                  <a:gd name="T23" fmla="*/ 156 h 1196"/>
                  <a:gd name="T24" fmla="*/ 30 w 781"/>
                  <a:gd name="T25" fmla="*/ 142 h 1196"/>
                  <a:gd name="T26" fmla="*/ 36 w 781"/>
                  <a:gd name="T27" fmla="*/ 58 h 1196"/>
                  <a:gd name="T28" fmla="*/ 27 w 781"/>
                  <a:gd name="T29" fmla="*/ 86 h 1196"/>
                  <a:gd name="T30" fmla="*/ 29 w 781"/>
                  <a:gd name="T31" fmla="*/ 52 h 1196"/>
                  <a:gd name="T32" fmla="*/ 19 w 781"/>
                  <a:gd name="T33" fmla="*/ 28 h 1196"/>
                  <a:gd name="T34" fmla="*/ 16 w 781"/>
                  <a:gd name="T35" fmla="*/ 0 h 11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81"/>
                  <a:gd name="T55" fmla="*/ 0 h 1196"/>
                  <a:gd name="T56" fmla="*/ 781 w 781"/>
                  <a:gd name="T57" fmla="*/ 1196 h 119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81" h="1196">
                    <a:moveTo>
                      <a:pt x="336" y="0"/>
                    </a:moveTo>
                    <a:cubicBezTo>
                      <a:pt x="274" y="106"/>
                      <a:pt x="198" y="260"/>
                      <a:pt x="191" y="347"/>
                    </a:cubicBezTo>
                    <a:cubicBezTo>
                      <a:pt x="184" y="434"/>
                      <a:pt x="312" y="521"/>
                      <a:pt x="296" y="522"/>
                    </a:cubicBezTo>
                    <a:cubicBezTo>
                      <a:pt x="280" y="523"/>
                      <a:pt x="178" y="501"/>
                      <a:pt x="93" y="354"/>
                    </a:cubicBezTo>
                    <a:cubicBezTo>
                      <a:pt x="32" y="532"/>
                      <a:pt x="86" y="601"/>
                      <a:pt x="115" y="677"/>
                    </a:cubicBezTo>
                    <a:cubicBezTo>
                      <a:pt x="144" y="753"/>
                      <a:pt x="261" y="785"/>
                      <a:pt x="265" y="813"/>
                    </a:cubicBezTo>
                    <a:cubicBezTo>
                      <a:pt x="269" y="841"/>
                      <a:pt x="185" y="846"/>
                      <a:pt x="141" y="845"/>
                    </a:cubicBezTo>
                    <a:cubicBezTo>
                      <a:pt x="97" y="844"/>
                      <a:pt x="4" y="781"/>
                      <a:pt x="0" y="804"/>
                    </a:cubicBezTo>
                    <a:cubicBezTo>
                      <a:pt x="14" y="851"/>
                      <a:pt x="81" y="946"/>
                      <a:pt x="119" y="986"/>
                    </a:cubicBezTo>
                    <a:cubicBezTo>
                      <a:pt x="157" y="1026"/>
                      <a:pt x="208" y="1022"/>
                      <a:pt x="230" y="1043"/>
                    </a:cubicBezTo>
                    <a:cubicBezTo>
                      <a:pt x="252" y="1064"/>
                      <a:pt x="227" y="1089"/>
                      <a:pt x="253" y="1111"/>
                    </a:cubicBezTo>
                    <a:cubicBezTo>
                      <a:pt x="279" y="1133"/>
                      <a:pt x="321" y="1182"/>
                      <a:pt x="385" y="1176"/>
                    </a:cubicBezTo>
                    <a:cubicBezTo>
                      <a:pt x="449" y="1170"/>
                      <a:pt x="572" y="1196"/>
                      <a:pt x="636" y="1074"/>
                    </a:cubicBezTo>
                    <a:cubicBezTo>
                      <a:pt x="700" y="952"/>
                      <a:pt x="781" y="512"/>
                      <a:pt x="769" y="442"/>
                    </a:cubicBezTo>
                    <a:cubicBezTo>
                      <a:pt x="641" y="469"/>
                      <a:pt x="609" y="692"/>
                      <a:pt x="561" y="654"/>
                    </a:cubicBezTo>
                    <a:cubicBezTo>
                      <a:pt x="534" y="647"/>
                      <a:pt x="634" y="472"/>
                      <a:pt x="606" y="398"/>
                    </a:cubicBezTo>
                    <a:cubicBezTo>
                      <a:pt x="578" y="324"/>
                      <a:pt x="439" y="276"/>
                      <a:pt x="394" y="210"/>
                    </a:cubicBezTo>
                    <a:cubicBezTo>
                      <a:pt x="349" y="144"/>
                      <a:pt x="348" y="44"/>
                      <a:pt x="336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00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8" name="Rectangle 2"/>
              <p:cNvSpPr>
                <a:spLocks noChangeArrowheads="1"/>
              </p:cNvSpPr>
              <p:nvPr/>
            </p:nvSpPr>
            <p:spPr bwMode="auto">
              <a:xfrm>
                <a:off x="4679" y="5092"/>
                <a:ext cx="2531" cy="38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ru-RU" altLang="ru-RU" sz="2000">
                    <a:ea typeface="Calibri" pitchFamily="34" charset="0"/>
                    <a:cs typeface="Times New Roman" pitchFamily="18" charset="0"/>
                  </a:rPr>
                  <a:t>брандмауэр</a:t>
                </a:r>
                <a:endParaRPr lang="ru-RU" altLang="ru-RU" sz="3600">
                  <a:ea typeface="Calibri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9942" name="Прямоугольник 64"/>
          <p:cNvSpPr>
            <a:spLocks noChangeArrowheads="1"/>
          </p:cNvSpPr>
          <p:nvPr/>
        </p:nvSpPr>
        <p:spPr bwMode="auto">
          <a:xfrm>
            <a:off x="401638" y="820738"/>
            <a:ext cx="3670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Брандмауэр</a:t>
            </a:r>
            <a:r>
              <a:rPr lang="ru-RU" altLang="ru-RU" sz="2400"/>
              <a:t> (</a:t>
            </a:r>
            <a:r>
              <a:rPr lang="ru-RU" altLang="ru-RU" sz="2400" i="1"/>
              <a:t>файервол</a:t>
            </a:r>
            <a:r>
              <a:rPr lang="ru-RU" altLang="ru-RU" sz="2400"/>
              <a:t>)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392113" y="3254375"/>
            <a:ext cx="85471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0" lvl="1" indent="-266700" defTabSz="2058988">
              <a:spcBef>
                <a:spcPts val="0"/>
              </a:spcBef>
              <a:tabLst>
                <a:tab pos="628650" algn="l"/>
                <a:tab pos="1081088" algn="l"/>
                <a:tab pos="1884363" algn="l"/>
              </a:tabLst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Фильтрация пакетов</a:t>
            </a:r>
            <a:r>
              <a:rPr lang="ru-RU" sz="2400" dirty="0">
                <a:latin typeface="Arial" pitchFamily="34" charset="0"/>
              </a:rPr>
              <a:t>:</a:t>
            </a:r>
          </a:p>
          <a:p>
            <a:pPr marL="628650" lvl="1" indent="-266700" defTabSz="2058988">
              <a:spcBef>
                <a:spcPts val="0"/>
              </a:spcBef>
              <a:buFont typeface="Wingdings" pitchFamily="2" charset="2"/>
              <a:buChar char="§"/>
              <a:tabLst>
                <a:tab pos="628650" algn="l"/>
                <a:tab pos="1081088" algn="l"/>
                <a:tab pos="1884363" algn="l"/>
              </a:tabLst>
              <a:defRPr/>
            </a:pPr>
            <a:r>
              <a:rPr lang="ru-RU" sz="2400" dirty="0">
                <a:latin typeface="Arial" pitchFamily="34" charset="0"/>
              </a:rPr>
              <a:t>по адресам источника и приёмника</a:t>
            </a:r>
          </a:p>
          <a:p>
            <a:pPr marL="628650" lvl="1" indent="-266700" defTabSz="2058988">
              <a:spcBef>
                <a:spcPts val="0"/>
              </a:spcBef>
              <a:buFont typeface="Wingdings" pitchFamily="2" charset="2"/>
              <a:buChar char="§"/>
              <a:tabLst>
                <a:tab pos="628650" algn="l"/>
                <a:tab pos="1081088" algn="l"/>
                <a:tab pos="1884363" algn="l"/>
              </a:tabLst>
              <a:defRPr/>
            </a:pPr>
            <a:r>
              <a:rPr lang="ru-RU" sz="2400" dirty="0">
                <a:latin typeface="Arial" pitchFamily="34" charset="0"/>
              </a:rPr>
              <a:t>по портам (каналам подключения)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92113" y="1266825"/>
            <a:ext cx="85471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0" lvl="1" indent="-266700" defTabSz="2058988">
              <a:spcBef>
                <a:spcPts val="0"/>
              </a:spcBef>
              <a:tabLst>
                <a:tab pos="1081088" algn="l"/>
                <a:tab pos="1884363" algn="l"/>
              </a:tabLst>
              <a:defRPr/>
            </a:pPr>
            <a:r>
              <a:rPr lang="ru-RU" sz="2400" dirty="0">
                <a:latin typeface="Arial" pitchFamily="34" charset="0"/>
              </a:rPr>
              <a:t>Контролирует</a:t>
            </a:r>
          </a:p>
          <a:p>
            <a:pPr marL="454025" lvl="1" indent="-266700" defTabSz="2058988">
              <a:spcBef>
                <a:spcPts val="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  <a:defRPr/>
            </a:pPr>
            <a:r>
              <a:rPr lang="ru-RU" sz="2400" dirty="0">
                <a:latin typeface="Arial" pitchFamily="34" charset="0"/>
              </a:rPr>
              <a:t>подключения из </a:t>
            </a:r>
            <a:br>
              <a:rPr lang="ru-RU" sz="2400" dirty="0">
                <a:latin typeface="Arial" pitchFamily="34" charset="0"/>
              </a:rPr>
            </a:br>
            <a:r>
              <a:rPr lang="ru-RU" sz="2400" dirty="0">
                <a:latin typeface="Arial" pitchFamily="34" charset="0"/>
              </a:rPr>
              <a:t>внешней сети</a:t>
            </a:r>
          </a:p>
          <a:p>
            <a:pPr marL="454025" lvl="1" indent="-266700" defTabSz="2058988">
              <a:spcBef>
                <a:spcPts val="0"/>
              </a:spcBef>
              <a:buFont typeface="Wingdings" pitchFamily="2" charset="2"/>
              <a:buChar char="§"/>
              <a:tabLst>
                <a:tab pos="1081088" algn="l"/>
                <a:tab pos="1884363" algn="l"/>
              </a:tabLst>
              <a:defRPr/>
            </a:pPr>
            <a:r>
              <a:rPr lang="ru-RU" sz="2400" dirty="0">
                <a:latin typeface="Arial" pitchFamily="34" charset="0"/>
              </a:rPr>
              <a:t>передачу данных из </a:t>
            </a:r>
            <a:br>
              <a:rPr lang="ru-RU" sz="2400" dirty="0">
                <a:latin typeface="Arial" pitchFamily="34" charset="0"/>
              </a:rPr>
            </a:br>
            <a:r>
              <a:rPr lang="ru-RU" sz="2400" dirty="0">
                <a:latin typeface="Arial" pitchFamily="34" charset="0"/>
              </a:rPr>
              <a:t>внутренней сети</a:t>
            </a:r>
          </a:p>
        </p:txBody>
      </p: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415925" y="4456113"/>
            <a:ext cx="3967163" cy="479425"/>
            <a:chOff x="3224" y="3259"/>
            <a:chExt cx="2499" cy="302"/>
          </a:xfrm>
        </p:grpSpPr>
        <p:sp>
          <p:nvSpPr>
            <p:cNvPr id="39952" name="Rectangle 9"/>
            <p:cNvSpPr>
              <a:spLocks noChangeArrowheads="1"/>
            </p:cNvSpPr>
            <p:nvPr/>
          </p:nvSpPr>
          <p:spPr bwMode="auto">
            <a:xfrm>
              <a:off x="3545" y="3259"/>
              <a:ext cx="2178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400"/>
                <a:t>не проверяет данные</a:t>
              </a:r>
            </a:p>
          </p:txBody>
        </p:sp>
        <p:grpSp>
          <p:nvGrpSpPr>
            <p:cNvPr id="39953" name="Group 10"/>
            <p:cNvGrpSpPr>
              <a:grpSpLocks noChangeAspect="1"/>
            </p:cNvGrpSpPr>
            <p:nvPr/>
          </p:nvGrpSpPr>
          <p:grpSpPr bwMode="auto">
            <a:xfrm>
              <a:off x="3224" y="3276"/>
              <a:ext cx="267" cy="267"/>
              <a:chOff x="552" y="2523"/>
              <a:chExt cx="1728" cy="1728"/>
            </a:xfrm>
          </p:grpSpPr>
          <p:sp>
            <p:nvSpPr>
              <p:cNvPr id="39954" name="Oval 11"/>
              <p:cNvSpPr>
                <a:spLocks noChangeAspect="1" noChangeArrowheads="1"/>
              </p:cNvSpPr>
              <p:nvPr/>
            </p:nvSpPr>
            <p:spPr bwMode="auto">
              <a:xfrm>
                <a:off x="552" y="2523"/>
                <a:ext cx="1728" cy="17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39955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774" y="3183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</p:grpSp>
      <p:pic>
        <p:nvPicPr>
          <p:cNvPr id="34826" name="Picture 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5399088"/>
            <a:ext cx="415925" cy="415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63" descr="Comodo Firewall Pro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5843588"/>
            <a:ext cx="3937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8" name="Rectangle 65"/>
          <p:cNvSpPr>
            <a:spLocks noChangeArrowheads="1"/>
          </p:cNvSpPr>
          <p:nvPr/>
        </p:nvSpPr>
        <p:spPr bwMode="auto">
          <a:xfrm>
            <a:off x="1250950" y="4911725"/>
            <a:ext cx="5665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Agnitum</a:t>
            </a:r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Outpost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 (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5"/>
              </a:rPr>
              <a:t>www</a:t>
            </a:r>
            <a:r>
              <a:rPr lang="ru-RU" altLang="ru-RU" sz="2400"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5"/>
              </a:rPr>
              <a:t>agnitum</a:t>
            </a:r>
            <a:r>
              <a:rPr lang="ru-RU" altLang="ru-RU" sz="2400">
                <a:ea typeface="Calibri" pitchFamily="34" charset="0"/>
                <a:cs typeface="Times New Roman" pitchFamily="18" charset="0"/>
                <a:hlinkClick r:id="rId5"/>
              </a:rPr>
              <a:t>.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5"/>
              </a:rPr>
              <a:t>com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) </a:t>
            </a:r>
          </a:p>
        </p:txBody>
      </p:sp>
      <p:sp>
        <p:nvSpPr>
          <p:cNvPr id="34829" name="Rectangle 66"/>
          <p:cNvSpPr>
            <a:spLocks noChangeArrowheads="1"/>
          </p:cNvSpPr>
          <p:nvPr/>
        </p:nvSpPr>
        <p:spPr bwMode="auto">
          <a:xfrm>
            <a:off x="1250950" y="5345113"/>
            <a:ext cx="468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Kerio Winroute Firewall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(</a:t>
            </a:r>
            <a:r>
              <a:rPr lang="ru-RU" altLang="ru-RU" sz="2400">
                <a:ea typeface="Calibri" pitchFamily="34" charset="0"/>
                <a:cs typeface="Times New Roman" pitchFamily="18" charset="0"/>
                <a:hlinkClick r:id="rId6"/>
              </a:rPr>
              <a:t>kerio.ru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34830" name="Rectangle 67"/>
          <p:cNvSpPr>
            <a:spLocks noChangeArrowheads="1"/>
          </p:cNvSpPr>
          <p:nvPr/>
        </p:nvSpPr>
        <p:spPr bwMode="auto">
          <a:xfrm>
            <a:off x="1250950" y="5797550"/>
            <a:ext cx="50911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Comodo Personal Firewall</a:t>
            </a:r>
            <a:br>
              <a:rPr lang="en-US" altLang="ru-RU" sz="2400" i="1">
                <a:ea typeface="Calibri" pitchFamily="34" charset="0"/>
                <a:cs typeface="Times New Roman" pitchFamily="18" charset="0"/>
              </a:rPr>
            </a:br>
            <a:r>
              <a:rPr lang="ru-RU" altLang="ru-RU" sz="2400">
                <a:ea typeface="Calibri" pitchFamily="34" charset="0"/>
                <a:cs typeface="Times New Roman" pitchFamily="18" charset="0"/>
              </a:rPr>
              <a:t>(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7"/>
              </a:rPr>
              <a:t>www</a:t>
            </a:r>
            <a:r>
              <a:rPr lang="ru-RU" altLang="ru-RU" sz="2400">
                <a:ea typeface="Calibri" pitchFamily="34" charset="0"/>
                <a:cs typeface="Times New Roman" pitchFamily="18" charset="0"/>
                <a:hlinkClick r:id="rId7"/>
              </a:rPr>
              <a:t>.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7"/>
              </a:rPr>
              <a:t>personalfirewall</a:t>
            </a:r>
            <a:r>
              <a:rPr lang="ru-RU" altLang="ru-RU" sz="2400">
                <a:ea typeface="Calibri" pitchFamily="34" charset="0"/>
                <a:cs typeface="Times New Roman" pitchFamily="18" charset="0"/>
                <a:hlinkClick r:id="rId7"/>
              </a:rPr>
              <a:t>.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7"/>
              </a:rPr>
              <a:t>comodo</a:t>
            </a:r>
            <a:r>
              <a:rPr lang="ru-RU" altLang="ru-RU" sz="2400">
                <a:ea typeface="Calibri" pitchFamily="34" charset="0"/>
                <a:cs typeface="Times New Roman" pitchFamily="18" charset="0"/>
                <a:hlinkClick r:id="rId7"/>
              </a:rPr>
              <a:t>.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7"/>
              </a:rPr>
              <a:t>com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79" name="Скругленная прямоугольная выноска 78"/>
          <p:cNvSpPr/>
          <p:nvPr/>
        </p:nvSpPr>
        <p:spPr bwMode="auto">
          <a:xfrm>
            <a:off x="6313488" y="5540375"/>
            <a:ext cx="1985962" cy="520700"/>
          </a:xfrm>
          <a:prstGeom prst="wedgeRoundRectCallout">
            <a:avLst>
              <a:gd name="adj1" fmla="val -80214"/>
              <a:gd name="adj2" fmla="val 42167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008000"/>
                </a:solidFill>
              </a:rPr>
              <a:t>бесплатно!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/>
      <p:bldP spid="68" grpId="0" build="p"/>
      <p:bldP spid="34828" grpId="0"/>
      <p:bldP spid="34829" grpId="0"/>
      <p:bldP spid="34830" grpId="0"/>
      <p:bldP spid="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Меры безопасности</a:t>
            </a:r>
          </a:p>
        </p:txBody>
      </p:sp>
      <p:sp>
        <p:nvSpPr>
          <p:cNvPr id="409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B56D97-319D-4B3C-9399-936D9B17CD00}" type="slidenum">
              <a:rPr lang="ru-RU" altLang="ru-RU" smtClean="0"/>
              <a:pPr eaLnBrk="1" hangingPunct="1"/>
              <a:t>26</a:t>
            </a:fld>
            <a:endParaRPr lang="ru-RU" altLang="ru-RU" smtClean="0"/>
          </a:p>
        </p:txBody>
      </p:sp>
      <p:sp>
        <p:nvSpPr>
          <p:cNvPr id="40964" name="Прямоугольник 3"/>
          <p:cNvSpPr>
            <a:spLocks noChangeArrowheads="1"/>
          </p:cNvSpPr>
          <p:nvPr/>
        </p:nvSpPr>
        <p:spPr bwMode="auto">
          <a:xfrm>
            <a:off x="406400" y="812800"/>
            <a:ext cx="85471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266700" indent="-2667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2058988" eaLnBrk="0" hangingPunct="0"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2058988" eaLnBrk="0" fontAlgn="base" hangingPunct="0">
              <a:spcBef>
                <a:spcPct val="0"/>
              </a:spcBef>
              <a:spcAft>
                <a:spcPct val="0"/>
              </a:spcAft>
              <a:tabLst>
                <a:tab pos="628650" algn="l"/>
                <a:tab pos="1081088" algn="l"/>
                <a:tab pos="18843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делать резервные копии данных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использовать сетевой экран (брандмауэр)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использовать антивирус-монитор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проверять флэш-диски антивирусом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обновлять базы данных антивируса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отключать автозапуск флэш-дисков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не открывать подозрительные файлы (социальная инженерия!)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не переходить по ссылкам в письмах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использовать стойкие пароли</a:t>
            </a:r>
          </a:p>
          <a:p>
            <a:pPr lvl="1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ru-RU" altLang="ru-RU" sz="2600"/>
              <a:t>менять пароли (раз в месяц)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Информационная безопасность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9438" y="4359275"/>
            <a:ext cx="798512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7</a:t>
            </a:r>
            <a:r>
              <a:rPr lang="en-US" dirty="0" smtClean="0">
                <a:solidFill>
                  <a:srgbClr val="000000"/>
                </a:solidFill>
              </a:rPr>
              <a:t>9.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 err="1" smtClean="0">
                <a:solidFill>
                  <a:srgbClr val="000000"/>
                </a:solidFill>
              </a:rPr>
              <a:t>Хэширование</a:t>
            </a:r>
            <a:r>
              <a:rPr lang="ru-RU" dirty="0" smtClean="0">
                <a:solidFill>
                  <a:srgbClr val="000000"/>
                </a:solidFill>
              </a:rPr>
              <a:t> и пароли </a:t>
            </a:r>
          </a:p>
        </p:txBody>
      </p:sp>
      <p:sp>
        <p:nvSpPr>
          <p:cNvPr id="5222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BD9E01-0F27-4892-9072-180581F3D72A}" type="slidenum">
              <a:rPr lang="ru-RU" altLang="ru-RU" smtClean="0"/>
              <a:pPr eaLnBrk="1" hangingPunct="1"/>
              <a:t>27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Проблема хранения паролей</a:t>
            </a:r>
          </a:p>
        </p:txBody>
      </p:sp>
      <p:sp>
        <p:nvSpPr>
          <p:cNvPr id="532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0D3F2A-EEA7-4A19-ABB8-DD17798EF10D}" type="slidenum">
              <a:rPr lang="ru-RU" altLang="ru-RU" smtClean="0"/>
              <a:pPr eaLnBrk="1" hangingPunct="1"/>
              <a:t>28</a:t>
            </a:fld>
            <a:endParaRPr lang="ru-RU" altLang="ru-RU" smtClean="0"/>
          </a:p>
        </p:txBody>
      </p:sp>
      <p:sp>
        <p:nvSpPr>
          <p:cNvPr id="25604" name="Прямоугольник 3"/>
          <p:cNvSpPr>
            <a:spLocks noChangeArrowheads="1"/>
          </p:cNvSpPr>
          <p:nvPr/>
        </p:nvSpPr>
        <p:spPr bwMode="auto">
          <a:xfrm>
            <a:off x="398463" y="803275"/>
            <a:ext cx="8383587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Пароли </a:t>
            </a:r>
            <a:r>
              <a:rPr lang="ru-RU" altLang="ru-RU" sz="2600" b="1">
                <a:solidFill>
                  <a:srgbClr val="333399"/>
                </a:solidFill>
              </a:rPr>
              <a:t>нужно хранить</a:t>
            </a:r>
            <a:r>
              <a:rPr lang="ru-RU" altLang="ru-RU" sz="2600"/>
              <a:t>, иначе пользователи не смогут получить доступ к данным.</a:t>
            </a:r>
            <a:endParaRPr lang="en-US" altLang="ru-RU" sz="2600"/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Пароль </a:t>
            </a:r>
            <a:r>
              <a:rPr lang="ru-RU" altLang="ru-RU" sz="2600">
                <a:solidFill>
                  <a:srgbClr val="FF0000"/>
                </a:solidFill>
              </a:rPr>
              <a:t>нежелательно хранить</a:t>
            </a:r>
            <a:r>
              <a:rPr lang="ru-RU" altLang="ru-RU" sz="2600"/>
              <a:t>, потому что базу паролей могут украсть, получив полный доступ к данным.</a:t>
            </a:r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0525" y="2989263"/>
            <a:ext cx="8451850" cy="20939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>
              <a:defRPr/>
            </a:pPr>
            <a:r>
              <a:rPr lang="ru-RU" sz="2600" b="1" dirty="0">
                <a:solidFill>
                  <a:srgbClr val="333399"/>
                </a:solidFill>
              </a:rPr>
              <a:t>Задача</a:t>
            </a:r>
            <a:r>
              <a:rPr lang="ru-RU" sz="2600" dirty="0"/>
              <a:t>:</a:t>
            </a:r>
          </a:p>
          <a:p>
            <a:pPr marL="514350" indent="-241300">
              <a:buFont typeface="Arial" pitchFamily="34" charset="0"/>
              <a:buChar char="•"/>
              <a:defRPr/>
            </a:pPr>
            <a:r>
              <a:rPr lang="ru-RU" sz="2600" dirty="0"/>
              <a:t>обеспечить нормальную работу пользователей с данными</a:t>
            </a:r>
          </a:p>
          <a:p>
            <a:pPr marL="514350" indent="-241300">
              <a:buFont typeface="Arial" pitchFamily="34" charset="0"/>
              <a:buChar char="•"/>
              <a:defRPr/>
            </a:pPr>
            <a:r>
              <a:rPr lang="ru-RU" sz="2600" dirty="0"/>
              <a:t>кража базы паролей не дает возможности получить доступ к данным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Правильный выбор пароля</a:t>
            </a:r>
          </a:p>
        </p:txBody>
      </p:sp>
      <p:sp>
        <p:nvSpPr>
          <p:cNvPr id="583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73BF6E-F5DB-4C59-9A01-F1FA3F4EF951}" type="slidenum">
              <a:rPr lang="ru-RU" altLang="ru-RU" smtClean="0"/>
              <a:pPr eaLnBrk="1" hangingPunct="1"/>
              <a:t>29</a:t>
            </a:fld>
            <a:endParaRPr lang="ru-RU" altLang="ru-RU" smtClean="0"/>
          </a:p>
        </p:txBody>
      </p:sp>
      <p:sp>
        <p:nvSpPr>
          <p:cNvPr id="30726" name="Прямоугольник 10"/>
          <p:cNvSpPr>
            <a:spLocks noChangeArrowheads="1"/>
          </p:cNvSpPr>
          <p:nvPr/>
        </p:nvSpPr>
        <p:spPr bwMode="auto">
          <a:xfrm>
            <a:off x="877888" y="858838"/>
            <a:ext cx="728503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FF00"/>
              </a:buClr>
              <a:buFont typeface="Wingdings" pitchFamily="2" charset="2"/>
              <a:buChar char="§"/>
            </a:pPr>
            <a:r>
              <a:rPr lang="ru-RU" altLang="ru-RU" sz="2600"/>
              <a:t>длина не менее 7-8 символов</a:t>
            </a:r>
          </a:p>
          <a:p>
            <a:pPr eaLnBrk="1" hangingPunct="1">
              <a:buClr>
                <a:srgbClr val="00FF00"/>
              </a:buClr>
              <a:buFont typeface="Wingdings" pitchFamily="2" charset="2"/>
              <a:buChar char="§"/>
            </a:pPr>
            <a:r>
              <a:rPr lang="ru-RU" altLang="ru-RU" sz="2600"/>
              <a:t>заглавные и строчные буквы + цифры + знаки (</a:t>
            </a:r>
            <a:r>
              <a:rPr lang="en-US" altLang="ru-RU" sz="2600"/>
              <a:t>@#$%%^&amp;*()</a:t>
            </a:r>
            <a:r>
              <a:rPr lang="ru-RU" altLang="ru-RU" sz="2600"/>
              <a:t>)</a:t>
            </a:r>
            <a:endParaRPr lang="en-US" altLang="ru-RU" sz="2600"/>
          </a:p>
          <a:p>
            <a:pPr eaLnBrk="1" hangingPunct="1">
              <a:buClr>
                <a:srgbClr val="00FF00"/>
              </a:buClr>
              <a:buFont typeface="Wingdings" pitchFamily="2" charset="2"/>
              <a:buChar char="§"/>
            </a:pPr>
            <a:r>
              <a:rPr lang="ru-RU" altLang="ru-RU" sz="2600"/>
              <a:t>случайный набор символов</a:t>
            </a:r>
            <a:endParaRPr lang="ru-RU" altLang="ru-RU"/>
          </a:p>
        </p:txBody>
      </p:sp>
      <p:sp>
        <p:nvSpPr>
          <p:cNvPr id="30727" name="Прямоугольник 11"/>
          <p:cNvSpPr>
            <a:spLocks noChangeArrowheads="1"/>
          </p:cNvSpPr>
          <p:nvPr/>
        </p:nvSpPr>
        <p:spPr bwMode="auto">
          <a:xfrm>
            <a:off x="877888" y="2638425"/>
            <a:ext cx="71008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600"/>
              <a:t>длина менее 7 символов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600"/>
              <a:t>только цифры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600"/>
              <a:t>часто используемые последовательности: «12345», «</a:t>
            </a:r>
            <a:r>
              <a:rPr lang="en-US" altLang="ru-RU" sz="2600"/>
              <a:t>qwerty</a:t>
            </a:r>
            <a:r>
              <a:rPr lang="ru-RU" altLang="ru-RU" sz="2600"/>
              <a:t>»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600"/>
              <a:t>дата рождения, номер телефона</a:t>
            </a:r>
            <a:endParaRPr lang="en-US" altLang="ru-RU" sz="2600"/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600"/>
              <a:t>осмысленные слова </a:t>
            </a:r>
            <a:endParaRPr lang="ru-RU" alt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66725" y="895350"/>
            <a:ext cx="395288" cy="396875"/>
            <a:chOff x="267" y="866"/>
            <a:chExt cx="250" cy="250"/>
          </a:xfrm>
        </p:grpSpPr>
        <p:sp>
          <p:nvSpPr>
            <p:cNvPr id="58378" name="Oval 9"/>
            <p:cNvSpPr>
              <a:spLocks noChangeAspect="1" noChangeArrowheads="1"/>
            </p:cNvSpPr>
            <p:nvPr/>
          </p:nvSpPr>
          <p:spPr bwMode="auto">
            <a:xfrm>
              <a:off x="267" y="866"/>
              <a:ext cx="250" cy="2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58379" name="Group 10"/>
            <p:cNvGrpSpPr>
              <a:grpSpLocks noChangeAspect="1"/>
            </p:cNvGrpSpPr>
            <p:nvPr/>
          </p:nvGrpSpPr>
          <p:grpSpPr bwMode="auto">
            <a:xfrm>
              <a:off x="298" y="895"/>
              <a:ext cx="188" cy="187"/>
              <a:chOff x="3051" y="2667"/>
              <a:chExt cx="1299" cy="1299"/>
            </a:xfrm>
          </p:grpSpPr>
          <p:sp>
            <p:nvSpPr>
              <p:cNvPr id="58381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58382" name="Rectangle 1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58380" name="Freeform 13"/>
            <p:cNvSpPr>
              <a:spLocks noChangeAspect="1"/>
            </p:cNvSpPr>
            <p:nvPr/>
          </p:nvSpPr>
          <p:spPr bwMode="auto">
            <a:xfrm>
              <a:off x="298" y="897"/>
              <a:ext cx="188" cy="188"/>
            </a:xfrm>
            <a:custGeom>
              <a:avLst/>
              <a:gdLst>
                <a:gd name="T0" fmla="*/ 0 w 1302"/>
                <a:gd name="T1" fmla="*/ 0 h 1299"/>
                <a:gd name="T2" fmla="*/ 0 w 1302"/>
                <a:gd name="T3" fmla="*/ 0 h 1299"/>
                <a:gd name="T4" fmla="*/ 0 w 1302"/>
                <a:gd name="T5" fmla="*/ 0 h 1299"/>
                <a:gd name="T6" fmla="*/ 0 w 1302"/>
                <a:gd name="T7" fmla="*/ 0 h 1299"/>
                <a:gd name="T8" fmla="*/ 0 w 1302"/>
                <a:gd name="T9" fmla="*/ 0 h 1299"/>
                <a:gd name="T10" fmla="*/ 0 w 1302"/>
                <a:gd name="T11" fmla="*/ 0 h 1299"/>
                <a:gd name="T12" fmla="*/ 0 w 1302"/>
                <a:gd name="T13" fmla="*/ 0 h 1299"/>
                <a:gd name="T14" fmla="*/ 0 w 1302"/>
                <a:gd name="T15" fmla="*/ 0 h 1299"/>
                <a:gd name="T16" fmla="*/ 0 w 1302"/>
                <a:gd name="T17" fmla="*/ 0 h 1299"/>
                <a:gd name="T18" fmla="*/ 0 w 1302"/>
                <a:gd name="T19" fmla="*/ 0 h 1299"/>
                <a:gd name="T20" fmla="*/ 0 w 1302"/>
                <a:gd name="T21" fmla="*/ 0 h 1299"/>
                <a:gd name="T22" fmla="*/ 0 w 1302"/>
                <a:gd name="T23" fmla="*/ 0 h 1299"/>
                <a:gd name="T24" fmla="*/ 0 w 1302"/>
                <a:gd name="T25" fmla="*/ 0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466725" y="2676525"/>
            <a:ext cx="395288" cy="395288"/>
            <a:chOff x="552" y="2523"/>
            <a:chExt cx="1728" cy="1728"/>
          </a:xfrm>
        </p:grpSpPr>
        <p:sp>
          <p:nvSpPr>
            <p:cNvPr id="58376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8377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build="p"/>
      <p:bldP spid="307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832850" cy="471488"/>
          </a:xfrm>
        </p:spPr>
        <p:txBody>
          <a:bodyPr/>
          <a:lstStyle/>
          <a:p>
            <a:r>
              <a:rPr lang="ru-RU" altLang="ru-RU" smtClean="0"/>
              <a:t>Что такое информационная безопасность?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43EBDD-43CE-4EA8-8A50-648AFC4187B9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3700" y="854075"/>
            <a:ext cx="8432800" cy="1570038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Информационная безопасность</a:t>
            </a:r>
            <a:r>
              <a:rPr lang="ru-RU" sz="2400" dirty="0">
                <a:latin typeface="Arial" pitchFamily="34" charset="0"/>
              </a:rPr>
              <a:t> — это защищённость информации от любых действий, в результате которых владельцам или пользователям информации может быть нанесён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</a:rPr>
              <a:t>недопустимый</a:t>
            </a:r>
            <a:r>
              <a:rPr lang="ru-RU" sz="2400" dirty="0">
                <a:latin typeface="Arial" pitchFamily="34" charset="0"/>
              </a:rPr>
              <a:t> ущерб.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0213" y="2470150"/>
            <a:ext cx="6623050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Arial" pitchFamily="34" charset="0"/>
              </a:rPr>
              <a:t>Причины ущерба</a:t>
            </a:r>
            <a:r>
              <a:rPr lang="ru-RU" sz="2400" dirty="0">
                <a:latin typeface="Arial" pitchFamily="34" charset="0"/>
              </a:rPr>
              <a:t>: </a:t>
            </a:r>
          </a:p>
          <a:p>
            <a:pPr marL="273050" indent="-92075"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</a:rPr>
              <a:t>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искажение</a:t>
            </a:r>
            <a:r>
              <a:rPr lang="ru-RU" sz="2400" dirty="0">
                <a:latin typeface="Arial" pitchFamily="34" charset="0"/>
              </a:rPr>
              <a:t> информации</a:t>
            </a:r>
          </a:p>
          <a:p>
            <a:pPr marL="273050" indent="-92075"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</a:rPr>
              <a:t>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утеря</a:t>
            </a:r>
            <a:r>
              <a:rPr lang="ru-RU" sz="2400" dirty="0">
                <a:latin typeface="Arial" pitchFamily="34" charset="0"/>
              </a:rPr>
              <a:t> информации</a:t>
            </a:r>
          </a:p>
          <a:p>
            <a:pPr marL="273050" indent="-92075"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</a:rPr>
              <a:t>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неправомерный доступ</a:t>
            </a:r>
            <a:r>
              <a:rPr lang="ru-RU" sz="2400" dirty="0">
                <a:latin typeface="Arial" pitchFamily="34" charset="0"/>
              </a:rPr>
              <a:t> к информации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54013" y="4060825"/>
            <a:ext cx="8564562" cy="663575"/>
            <a:chOff x="497" y="1029"/>
            <a:chExt cx="5395" cy="418"/>
          </a:xfrm>
        </p:grpSpPr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832" y="1079"/>
              <a:ext cx="5060" cy="291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>
              <a:spAutoFit/>
            </a:bodyPr>
            <a:lstStyle/>
            <a:p>
              <a:pPr marL="271463" indent="-271463" eaLnBrk="0" hangingPunct="0">
                <a:spcBef>
                  <a:spcPct val="50000"/>
                </a:spcBef>
                <a:defRPr/>
              </a:pPr>
              <a:r>
                <a:rPr lang="ru-RU" sz="2000" dirty="0"/>
                <a:t>   </a:t>
              </a:r>
              <a:r>
                <a:rPr lang="ru-RU" sz="2400" dirty="0"/>
                <a:t>Защита не должна стоить дороже возможных потерь!</a:t>
              </a:r>
              <a:endParaRPr lang="ru-RU" sz="2000" dirty="0"/>
            </a:p>
          </p:txBody>
        </p:sp>
        <p:sp>
          <p:nvSpPr>
            <p:cNvPr id="17416" name="Oval 31"/>
            <p:cNvSpPr>
              <a:spLocks noChangeArrowheads="1"/>
            </p:cNvSpPr>
            <p:nvPr/>
          </p:nvSpPr>
          <p:spPr bwMode="auto">
            <a:xfrm>
              <a:off x="497" y="1029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Информационная безопасность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0988" y="4359275"/>
            <a:ext cx="858202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</a:t>
            </a:r>
            <a:r>
              <a:rPr lang="en-US" dirty="0" smtClean="0">
                <a:solidFill>
                  <a:srgbClr val="000000"/>
                </a:solidFill>
              </a:rPr>
              <a:t>82.</a:t>
            </a:r>
            <a:r>
              <a:rPr lang="ru-RU" dirty="0" smtClean="0">
                <a:solidFill>
                  <a:srgbClr val="000000"/>
                </a:solidFill>
              </a:rPr>
              <a:t> Безопасность в Интернете </a:t>
            </a:r>
          </a:p>
        </p:txBody>
      </p:sp>
      <p:sp>
        <p:nvSpPr>
          <p:cNvPr id="6861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BD15B0-5314-457D-857F-95958D632F9B}" type="slidenum">
              <a:rPr lang="ru-RU" altLang="ru-RU" smtClean="0"/>
              <a:pPr eaLnBrk="1" hangingPunct="1"/>
              <a:t>30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Угрозы безопасности</a:t>
            </a:r>
          </a:p>
        </p:txBody>
      </p:sp>
      <p:sp>
        <p:nvSpPr>
          <p:cNvPr id="696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A1711B-08C3-451E-9A67-00DBBAD99FB0}" type="slidenum">
              <a:rPr lang="ru-RU" altLang="ru-RU" smtClean="0"/>
              <a:pPr eaLnBrk="1" hangingPunct="1"/>
              <a:t>31</a:t>
            </a:fld>
            <a:endParaRPr lang="ru-RU" altLang="ru-RU" smtClean="0"/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431800" y="814388"/>
            <a:ext cx="8559800" cy="289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ru-RU" sz="2600" b="1" dirty="0">
                <a:latin typeface="Arial" pitchFamily="34" charset="0"/>
              </a:rPr>
              <a:t>Цели злоумышленников</a:t>
            </a:r>
            <a:r>
              <a:rPr lang="ru-RU" sz="2600" dirty="0">
                <a:latin typeface="Arial" pitchFamily="34" charset="0"/>
              </a:rPr>
              <a:t>:</a:t>
            </a:r>
          </a:p>
          <a:p>
            <a:pPr marL="357188" indent="-177800">
              <a:buFont typeface="Arial" pitchFamily="34" charset="0"/>
              <a:buChar char="•"/>
              <a:defRPr/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</a:rPr>
              <a:t>использование компьютера</a:t>
            </a:r>
            <a:r>
              <a:rPr lang="ru-RU" sz="2600" dirty="0">
                <a:latin typeface="Arial" pitchFamily="34" charset="0"/>
              </a:rPr>
              <a:t> для взлома других компьютеров, атак на сайты, рассылки спама, подбора паролей</a:t>
            </a:r>
          </a:p>
          <a:p>
            <a:pPr marL="357188" indent="-177800">
              <a:buFont typeface="Arial" pitchFamily="34" charset="0"/>
              <a:buChar char="•"/>
              <a:defRPr/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</a:rPr>
              <a:t>кража</a:t>
            </a:r>
            <a:r>
              <a:rPr lang="ru-RU" sz="2600" dirty="0">
                <a:latin typeface="Arial" pitchFamily="34" charset="0"/>
              </a:rPr>
              <a:t> секретной информации — данных о банковских картах, паролей</a:t>
            </a:r>
          </a:p>
          <a:p>
            <a:pPr marL="357188" indent="-177800">
              <a:buFont typeface="Arial" pitchFamily="34" charset="0"/>
              <a:buChar char="•"/>
              <a:defRPr/>
            </a:pPr>
            <a:r>
              <a:rPr lang="ru-RU" sz="2600" b="1" dirty="0">
                <a:solidFill>
                  <a:srgbClr val="333399"/>
                </a:solidFill>
                <a:latin typeface="Arial" pitchFamily="34" charset="0"/>
              </a:rPr>
              <a:t>мошенничество</a:t>
            </a:r>
            <a:r>
              <a:rPr lang="en-US" sz="2600" dirty="0">
                <a:latin typeface="Arial" pitchFamily="34" charset="0"/>
              </a:rPr>
              <a:t> (</a:t>
            </a:r>
            <a:r>
              <a:rPr lang="ru-RU" sz="2600" dirty="0">
                <a:latin typeface="Arial" pitchFamily="34" charset="0"/>
              </a:rPr>
              <a:t>хищение путём обмана)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50925" y="3643313"/>
            <a:ext cx="7578725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</a:rPr>
              <a:t>– «нигерийские» письма (хищение денег)</a:t>
            </a:r>
          </a:p>
          <a:p>
            <a:pPr marL="273050" indent="-273050">
              <a:defRPr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</a:rPr>
              <a:t>– «</a:t>
            </a:r>
            <a:r>
              <a:rPr lang="ru-RU" sz="2600" dirty="0" err="1">
                <a:solidFill>
                  <a:srgbClr val="000000"/>
                </a:solidFill>
                <a:latin typeface="Arial" pitchFamily="34" charset="0"/>
              </a:rPr>
              <a:t>фишинг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</a:rPr>
              <a:t>» (выманивание паролей через подставные сайты)</a:t>
            </a:r>
          </a:p>
          <a:p>
            <a:pPr marL="273050" indent="-273050">
              <a:defRPr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</a:rPr>
              <a:t>– блокировка с требованием </a:t>
            </a:r>
            <a:r>
              <a:rPr lang="en-US" sz="2600" dirty="0">
                <a:solidFill>
                  <a:srgbClr val="000000"/>
                </a:solidFill>
                <a:latin typeface="Arial" pitchFamily="34" charset="0"/>
              </a:rPr>
              <a:t>SMS</a:t>
            </a:r>
            <a:endParaRPr lang="ru-RU" sz="2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Правила личной безопасности</a:t>
            </a:r>
          </a:p>
        </p:txBody>
      </p:sp>
      <p:sp>
        <p:nvSpPr>
          <p:cNvPr id="706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7A0FA7-EB8F-4B25-882A-DB9264F7E0EA}" type="slidenum">
              <a:rPr lang="ru-RU" altLang="ru-RU" smtClean="0"/>
              <a:pPr eaLnBrk="1" hangingPunct="1"/>
              <a:t>32</a:t>
            </a:fld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1000" y="782638"/>
            <a:ext cx="8416925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31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не работать с правами </a:t>
            </a:r>
            <a:r>
              <a:rPr lang="ru-RU" altLang="ru-RU" sz="2600" b="1">
                <a:solidFill>
                  <a:srgbClr val="333399"/>
                </a:solidFill>
              </a:rPr>
              <a:t>администратора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не запоминать </a:t>
            </a:r>
            <a:r>
              <a:rPr lang="ru-RU" altLang="ru-RU" sz="2600" b="1">
                <a:solidFill>
                  <a:srgbClr val="333399"/>
                </a:solidFill>
              </a:rPr>
              <a:t>пароли</a:t>
            </a:r>
            <a:r>
              <a:rPr lang="ru-RU" altLang="ru-RU" sz="2600">
                <a:solidFill>
                  <a:srgbClr val="000000"/>
                </a:solidFill>
              </a:rPr>
              <a:t> в браузере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использовать флажок «</a:t>
            </a:r>
            <a:r>
              <a:rPr lang="ru-RU" altLang="ru-RU" sz="2600" b="1">
                <a:solidFill>
                  <a:srgbClr val="333399"/>
                </a:solidFill>
              </a:rPr>
              <a:t>Чужой компьютер</a:t>
            </a:r>
            <a:r>
              <a:rPr lang="ru-RU" altLang="ru-RU" sz="2600">
                <a:solidFill>
                  <a:srgbClr val="000000"/>
                </a:solidFill>
              </a:rPr>
              <a:t>»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не использовать стандартные </a:t>
            </a:r>
            <a:r>
              <a:rPr lang="ru-RU" altLang="ru-RU" sz="2600" b="1">
                <a:solidFill>
                  <a:srgbClr val="333399"/>
                </a:solidFill>
              </a:rPr>
              <a:t>секретные вопросы</a:t>
            </a:r>
            <a:r>
              <a:rPr lang="ru-RU" altLang="ru-RU" sz="2600">
                <a:solidFill>
                  <a:srgbClr val="000000"/>
                </a:solidFill>
              </a:rPr>
              <a:t> (любимое блюдо, кличка собаки, девичья фамилия матери и т.п.)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не размещать информацию, которая может </a:t>
            </a:r>
            <a:r>
              <a:rPr lang="ru-RU" altLang="ru-RU" sz="2600" b="1">
                <a:solidFill>
                  <a:srgbClr val="333399"/>
                </a:solidFill>
              </a:rPr>
              <a:t>повредить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 b="1">
                <a:solidFill>
                  <a:srgbClr val="333399"/>
                </a:solidFill>
              </a:rPr>
              <a:t>шифровать</a:t>
            </a:r>
            <a:r>
              <a:rPr lang="ru-RU" altLang="ru-RU" sz="2600">
                <a:solidFill>
                  <a:srgbClr val="000000"/>
                </a:solidFill>
              </a:rPr>
              <a:t> данные (архив с паролем)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денежные операции – по протоколу </a:t>
            </a:r>
            <a:r>
              <a:rPr lang="en-US" altLang="ru-RU" sz="2600" b="1">
                <a:solidFill>
                  <a:srgbClr val="333399"/>
                </a:solidFill>
              </a:rPr>
              <a:t>HTTPS</a:t>
            </a:r>
            <a:r>
              <a:rPr lang="en-US" altLang="ru-RU" sz="2600">
                <a:solidFill>
                  <a:srgbClr val="000000"/>
                </a:solidFill>
              </a:rPr>
              <a:t> </a:t>
            </a:r>
            <a:r>
              <a:rPr lang="en-US" altLang="ru-RU" sz="2600" i="1">
                <a:solidFill>
                  <a:srgbClr val="000000"/>
                </a:solidFill>
              </a:rPr>
              <a:t>(Hypertext Transfer Protocol </a:t>
            </a:r>
            <a:r>
              <a:rPr lang="en-US" altLang="ru-RU" sz="2600" b="1" i="1">
                <a:solidFill>
                  <a:srgbClr val="FF0000"/>
                </a:solidFill>
              </a:rPr>
              <a:t>Secure</a:t>
            </a:r>
            <a:r>
              <a:rPr lang="en-US" altLang="ru-RU" sz="2600" i="1">
                <a:solidFill>
                  <a:srgbClr val="000000"/>
                </a:solidFill>
              </a:rPr>
              <a:t>)</a:t>
            </a:r>
            <a:endParaRPr lang="ru-RU" altLang="ru-RU" sz="2600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Пароли</a:t>
            </a:r>
          </a:p>
        </p:txBody>
      </p:sp>
      <p:sp>
        <p:nvSpPr>
          <p:cNvPr id="716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AAB89E-2A28-45F6-88D4-B05056D1AB5B}" type="slidenum">
              <a:rPr lang="ru-RU" altLang="ru-RU" smtClean="0"/>
              <a:pPr eaLnBrk="1" hangingPunct="1"/>
              <a:t>33</a:t>
            </a:fld>
            <a:endParaRPr lang="ru-RU" altLang="ru-RU" smtClean="0"/>
          </a:p>
        </p:txBody>
      </p:sp>
      <p:sp>
        <p:nvSpPr>
          <p:cNvPr id="71684" name="Прямоугольник 3"/>
          <p:cNvSpPr>
            <a:spLocks noChangeArrowheads="1"/>
          </p:cNvSpPr>
          <p:nvPr/>
        </p:nvSpPr>
        <p:spPr bwMode="auto">
          <a:xfrm>
            <a:off x="646113" y="1219200"/>
            <a:ext cx="813593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31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личная информация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подбор ответа на контрольный вопрос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подбор слова по словарю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600"/>
              <a:t>полный перебор (</a:t>
            </a:r>
            <a:r>
              <a:rPr lang="en-US" altLang="ru-RU" sz="2600" i="1"/>
              <a:t>brute force – </a:t>
            </a:r>
            <a:r>
              <a:rPr lang="ru-RU" altLang="ru-RU" sz="2600"/>
              <a:t>метод грубой силы)</a:t>
            </a:r>
          </a:p>
        </p:txBody>
      </p:sp>
      <p:sp>
        <p:nvSpPr>
          <p:cNvPr id="71685" name="Прямоугольник 4"/>
          <p:cNvSpPr>
            <a:spLocks noChangeArrowheads="1"/>
          </p:cNvSpPr>
          <p:nvPr/>
        </p:nvSpPr>
        <p:spPr bwMode="auto">
          <a:xfrm>
            <a:off x="360363" y="820738"/>
            <a:ext cx="3797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600" b="1">
                <a:solidFill>
                  <a:srgbClr val="333399"/>
                </a:solidFill>
              </a:rPr>
              <a:t>Методы взлома</a:t>
            </a:r>
            <a:r>
              <a:rPr lang="ru-RU" altLang="ru-RU" sz="2600"/>
              <a:t>:</a:t>
            </a:r>
            <a:endParaRPr lang="ru-RU" alt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46113" y="3675063"/>
            <a:ext cx="813593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31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фамилия</a:t>
            </a:r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телефон</a:t>
            </a:r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ru-RU" altLang="ru-RU" sz="2600"/>
              <a:t>слово из словаря</a:t>
            </a:r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ru-RU" altLang="ru-RU" sz="2600"/>
              <a:t>только цифры</a:t>
            </a:r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ru-RU" altLang="ru-RU" sz="2600"/>
              <a:t>последовательность букв с клавиатуры (</a:t>
            </a:r>
            <a:r>
              <a:rPr lang="en-US" altLang="ru-RU" sz="2600" i="1"/>
              <a:t>qwerty</a:t>
            </a:r>
            <a:r>
              <a:rPr lang="en-US" altLang="ru-RU" sz="2600"/>
              <a:t>)</a:t>
            </a:r>
            <a:endParaRPr lang="ru-RU" altLang="ru-RU" sz="2600"/>
          </a:p>
          <a:p>
            <a:pPr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ru-RU" altLang="ru-RU" sz="2600"/>
              <a:t>длина </a:t>
            </a:r>
            <a:r>
              <a:rPr lang="en-US" altLang="ru-RU" sz="2600"/>
              <a:t>&lt; </a:t>
            </a:r>
            <a:r>
              <a:rPr lang="ru-RU" altLang="ru-RU" sz="2600"/>
              <a:t>6 символов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60363" y="3276600"/>
            <a:ext cx="3797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600" b="1">
                <a:solidFill>
                  <a:srgbClr val="FF0000"/>
                </a:solidFill>
              </a:rPr>
              <a:t>Плохие пароли</a:t>
            </a:r>
            <a:r>
              <a:rPr lang="ru-RU" altLang="ru-RU" sz="2600">
                <a:solidFill>
                  <a:srgbClr val="FF0000"/>
                </a:solidFill>
              </a:rPr>
              <a:t>:</a:t>
            </a:r>
            <a:endParaRPr lang="ru-RU" alt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Пароли</a:t>
            </a:r>
          </a:p>
        </p:txBody>
      </p:sp>
      <p:sp>
        <p:nvSpPr>
          <p:cNvPr id="727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EC0E91-AA29-456F-92CD-FEF63309E1D9}" type="slidenum">
              <a:rPr lang="ru-RU" altLang="ru-RU" smtClean="0"/>
              <a:pPr eaLnBrk="1" hangingPunct="1"/>
              <a:t>34</a:t>
            </a:fld>
            <a:endParaRPr lang="ru-RU" altLang="ru-RU" smtClean="0"/>
          </a:p>
        </p:txBody>
      </p:sp>
      <p:sp>
        <p:nvSpPr>
          <p:cNvPr id="72708" name="Прямоугольник 5"/>
          <p:cNvSpPr>
            <a:spLocks noChangeArrowheads="1"/>
          </p:cNvSpPr>
          <p:nvPr/>
        </p:nvSpPr>
        <p:spPr bwMode="auto">
          <a:xfrm>
            <a:off x="646113" y="1196975"/>
            <a:ext cx="8135937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317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6600"/>
              </a:buClr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не менее 7-8 символов</a:t>
            </a:r>
          </a:p>
          <a:p>
            <a:pPr eaLnBrk="1" hangingPunct="1">
              <a:buClr>
                <a:srgbClr val="006600"/>
              </a:buClr>
              <a:buFont typeface="Arial" charset="0"/>
              <a:buChar char="•"/>
            </a:pPr>
            <a:r>
              <a:rPr lang="ru-RU" altLang="ru-RU" sz="2600">
                <a:solidFill>
                  <a:srgbClr val="000000"/>
                </a:solidFill>
              </a:rPr>
              <a:t>заглавные и строчные буквы</a:t>
            </a:r>
          </a:p>
          <a:p>
            <a:pPr eaLnBrk="1" hangingPunct="1">
              <a:buClr>
                <a:srgbClr val="006600"/>
              </a:buClr>
              <a:buFont typeface="Arial" charset="0"/>
              <a:buChar char="•"/>
            </a:pPr>
            <a:r>
              <a:rPr lang="ru-RU" altLang="ru-RU" sz="2600"/>
              <a:t>+ цифры</a:t>
            </a:r>
          </a:p>
          <a:p>
            <a:pPr eaLnBrk="1" hangingPunct="1">
              <a:buClr>
                <a:srgbClr val="006600"/>
              </a:buClr>
              <a:buFont typeface="Arial" charset="0"/>
              <a:buChar char="•"/>
            </a:pPr>
            <a:r>
              <a:rPr lang="ru-RU" altLang="ru-RU" sz="2600"/>
              <a:t>+ специальные знаки</a:t>
            </a:r>
          </a:p>
          <a:p>
            <a:pPr eaLnBrk="1" hangingPunct="1">
              <a:buClr>
                <a:srgbClr val="006600"/>
              </a:buClr>
              <a:buFont typeface="Arial" charset="0"/>
              <a:buChar char="•"/>
            </a:pPr>
            <a:r>
              <a:rPr lang="ru-RU" altLang="ru-RU" sz="2600"/>
              <a:t>не осмысленное слово</a:t>
            </a:r>
          </a:p>
          <a:p>
            <a:pPr eaLnBrk="1" hangingPunct="1">
              <a:buClr>
                <a:srgbClr val="006600"/>
              </a:buClr>
              <a:buFont typeface="Arial" charset="0"/>
              <a:buChar char="•"/>
            </a:pPr>
            <a:endParaRPr lang="ru-RU" altLang="ru-RU" sz="2600"/>
          </a:p>
        </p:txBody>
      </p:sp>
      <p:sp>
        <p:nvSpPr>
          <p:cNvPr id="72709" name="Прямоугольник 6"/>
          <p:cNvSpPr>
            <a:spLocks noChangeArrowheads="1"/>
          </p:cNvSpPr>
          <p:nvPr/>
        </p:nvSpPr>
        <p:spPr bwMode="auto">
          <a:xfrm>
            <a:off x="360363" y="800100"/>
            <a:ext cx="3797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600" b="1">
                <a:solidFill>
                  <a:srgbClr val="008000"/>
                </a:solidFill>
              </a:rPr>
              <a:t>Хорошие пароли</a:t>
            </a:r>
            <a:r>
              <a:rPr lang="ru-RU" altLang="ru-RU" sz="2600">
                <a:solidFill>
                  <a:srgbClr val="008000"/>
                </a:solidFill>
              </a:rPr>
              <a:t>:</a:t>
            </a:r>
            <a:endParaRPr lang="ru-RU" altLang="ru-RU">
              <a:solidFill>
                <a:srgbClr val="008000"/>
              </a:solidFill>
            </a:endParaRPr>
          </a:p>
        </p:txBody>
      </p:sp>
      <p:grpSp>
        <p:nvGrpSpPr>
          <p:cNvPr id="2" name="Группа 31"/>
          <p:cNvGrpSpPr>
            <a:grpSpLocks/>
          </p:cNvGrpSpPr>
          <p:nvPr/>
        </p:nvGrpSpPr>
        <p:grpSpPr bwMode="auto">
          <a:xfrm>
            <a:off x="531813" y="3506788"/>
            <a:ext cx="6527800" cy="663575"/>
            <a:chOff x="1148486" y="5690105"/>
            <a:chExt cx="6528605" cy="663575"/>
          </a:xfrm>
        </p:grpSpPr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1615269" y="5796467"/>
              <a:ext cx="6061822" cy="46196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latin typeface="Arial" pitchFamily="34" charset="0"/>
                </a:rPr>
                <a:t>  </a:t>
              </a:r>
              <a:r>
                <a:rPr lang="ru-RU" sz="2400" dirty="0"/>
                <a:t>Лучше – случайная цепочка символов!</a:t>
              </a:r>
              <a:endParaRPr lang="ru-RU" sz="2200" dirty="0">
                <a:latin typeface="Arial" pitchFamily="34" charset="0"/>
              </a:endParaRPr>
            </a:p>
          </p:txBody>
        </p:sp>
        <p:sp>
          <p:nvSpPr>
            <p:cNvPr id="72712" name="Oval 33"/>
            <p:cNvSpPr>
              <a:spLocks noChangeArrowheads="1"/>
            </p:cNvSpPr>
            <p:nvPr/>
          </p:nvSpPr>
          <p:spPr bwMode="auto">
            <a:xfrm>
              <a:off x="1148486" y="5690105"/>
              <a:ext cx="649287" cy="663575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DCC61F-F5A2-4EAA-AB25-F6FA9B904C32}" type="slidenum">
              <a:rPr lang="ru-RU" altLang="ru-RU" smtClean="0"/>
              <a:pPr eaLnBrk="1" hangingPunct="1"/>
              <a:t>35</a:t>
            </a:fld>
            <a:endParaRPr lang="ru-RU" altLang="ru-RU" smtClean="0"/>
          </a:p>
        </p:txBody>
      </p:sp>
      <p:sp>
        <p:nvSpPr>
          <p:cNvPr id="73731" name="Заголовок 5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Конец фильма</a:t>
            </a:r>
          </a:p>
        </p:txBody>
      </p:sp>
      <p:sp>
        <p:nvSpPr>
          <p:cNvPr id="7373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33" name="Прямоугольник 4"/>
          <p:cNvSpPr>
            <a:spLocks noChangeArrowheads="1"/>
          </p:cNvSpPr>
          <p:nvPr/>
        </p:nvSpPr>
        <p:spPr bwMode="auto">
          <a:xfrm>
            <a:off x="161925" y="1676400"/>
            <a:ext cx="882015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</a:rPr>
              <a:t>ПОЛЯКОВ Константин Юрьевич</a:t>
            </a:r>
          </a:p>
          <a:p>
            <a:pPr algn="ctr" eaLnBrk="1" hangingPunct="1"/>
            <a:r>
              <a:rPr lang="ru-RU" altLang="ru-RU" sz="2800">
                <a:solidFill>
                  <a:srgbClr val="000000"/>
                </a:solidFill>
              </a:rPr>
              <a:t>д.т.н., учитель информатики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sz="2800">
                <a:solidFill>
                  <a:srgbClr val="000000"/>
                </a:solidFill>
              </a:rPr>
              <a:t>ГБОУ СОШ № 163, г. Санкт-Петербург</a:t>
            </a:r>
          </a:p>
          <a:p>
            <a:pPr algn="ctr" eaLnBrk="1" hangingPunct="1"/>
            <a:r>
              <a:rPr lang="en-US" altLang="ru-RU" sz="2800">
                <a:solidFill>
                  <a:srgbClr val="000000"/>
                </a:solidFill>
                <a:hlinkClick r:id="rId3"/>
              </a:rPr>
              <a:t>kpolyakov@mail.ru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000000"/>
                </a:solidFill>
              </a:rPr>
              <a:t>ЕРЕМИН Евгений Александрович</a:t>
            </a:r>
            <a:endParaRPr lang="ru-RU" altLang="ru-RU" sz="280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sz="2800">
                <a:solidFill>
                  <a:srgbClr val="000000"/>
                </a:solidFill>
              </a:rPr>
              <a:t>к.ф.-м.н., доцент кафедры мультимедийной дидактики и ИТО ПГГПУ, г. Пермь</a:t>
            </a:r>
          </a:p>
          <a:p>
            <a:pPr algn="ctr" eaLnBrk="1" hangingPunct="1"/>
            <a:r>
              <a:rPr lang="en-US" altLang="ru-RU" sz="2800">
                <a:solidFill>
                  <a:srgbClr val="000000"/>
                </a:solidFill>
                <a:hlinkClick r:id="rId4"/>
              </a:rPr>
              <a:t>eremin@pspu.ac.ru</a:t>
            </a:r>
            <a:r>
              <a:rPr lang="ru-RU" altLang="ru-RU" sz="28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Источники иллюстраций</a:t>
            </a:r>
          </a:p>
        </p:txBody>
      </p:sp>
      <p:sp>
        <p:nvSpPr>
          <p:cNvPr id="747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AF6A0F-9848-46CE-98B4-4B51D2E5C7EB}" type="slidenum">
              <a:rPr lang="ru-RU" altLang="ru-RU" smtClean="0"/>
              <a:pPr eaLnBrk="1" hangingPunct="1"/>
              <a:t>36</a:t>
            </a:fld>
            <a:endParaRPr lang="ru-RU" alt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392113" y="812800"/>
            <a:ext cx="8080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9263" indent="-449263">
              <a:buFont typeface="+mj-lt"/>
              <a:buAutoNum type="arabicPeriod"/>
              <a:defRPr/>
            </a:pPr>
            <a:r>
              <a:rPr lang="en-US" dirty="0">
                <a:latin typeface="+mj-lt"/>
                <a:hlinkClick r:id="rId3"/>
              </a:rPr>
              <a:t>www.ntv.ru</a:t>
            </a:r>
            <a:endParaRPr lang="en-US" dirty="0">
              <a:latin typeface="+mj-lt"/>
            </a:endParaRPr>
          </a:p>
          <a:p>
            <a:pPr marL="449263" indent="-449263">
              <a:buFont typeface="+mj-lt"/>
              <a:buAutoNum type="arabicPeriod"/>
              <a:defRPr/>
            </a:pPr>
            <a:r>
              <a:rPr lang="en-US" dirty="0">
                <a:latin typeface="+mj-lt"/>
                <a:hlinkClick r:id="rId4"/>
              </a:rPr>
              <a:t>en.wikipedia.org</a:t>
            </a:r>
            <a:endParaRPr lang="en-US" dirty="0">
              <a:latin typeface="+mj-lt"/>
            </a:endParaRPr>
          </a:p>
          <a:p>
            <a:pPr marL="449263" indent="-449263">
              <a:buFont typeface="+mj-lt"/>
              <a:buAutoNum type="arabicPeriod"/>
              <a:defRPr/>
            </a:pPr>
            <a:r>
              <a:rPr lang="ru-RU" dirty="0">
                <a:latin typeface="+mj-lt"/>
              </a:rPr>
              <a:t>иллюстрации художников издательства «Бином»</a:t>
            </a:r>
          </a:p>
          <a:p>
            <a:pPr marL="449263" indent="-449263">
              <a:buFont typeface="+mj-lt"/>
              <a:buAutoNum type="arabicPeriod"/>
              <a:defRPr/>
            </a:pPr>
            <a:r>
              <a:rPr lang="ru-RU" dirty="0">
                <a:latin typeface="+mj-lt"/>
              </a:rPr>
              <a:t>авторские материалы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защита информации?</a:t>
            </a:r>
          </a:p>
        </p:txBody>
      </p:sp>
      <p:sp>
        <p:nvSpPr>
          <p:cNvPr id="1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F71EF1-AA15-4C8D-A22D-B1C6E9F33652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3700" y="854075"/>
            <a:ext cx="8432800" cy="12001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Защита информации</a:t>
            </a:r>
            <a:r>
              <a:rPr lang="ru-RU" sz="2400" dirty="0">
                <a:latin typeface="Arial" pitchFamily="34" charset="0"/>
              </a:rPr>
              <a:t> — это меры, направленные на то, чтобы не потерять информацию, не допустить её искажения и неправомерного доступа к ней.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0213" y="2089150"/>
            <a:ext cx="662305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Arial" pitchFamily="34" charset="0"/>
              </a:rPr>
              <a:t>Нужно обеспечить: </a:t>
            </a:r>
          </a:p>
          <a:p>
            <a:pPr marL="273050" indent="-92075"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</a:rPr>
              <a:t>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доступность</a:t>
            </a:r>
            <a:r>
              <a:rPr lang="ru-RU" sz="2400" dirty="0">
                <a:latin typeface="Arial" pitchFamily="34" charset="0"/>
              </a:rPr>
              <a:t> информации</a:t>
            </a:r>
          </a:p>
          <a:p>
            <a:pPr marL="273050" indent="-92075"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</a:rPr>
              <a:t>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целостность</a:t>
            </a:r>
            <a:endParaRPr lang="ru-RU" sz="2400" dirty="0">
              <a:latin typeface="Arial" pitchFamily="34" charset="0"/>
            </a:endParaRPr>
          </a:p>
          <a:p>
            <a:pPr marL="273050" indent="-92075"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</a:rPr>
              <a:t>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конфиденциальность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0213" y="3663950"/>
            <a:ext cx="8234362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Arial" pitchFamily="34" charset="0"/>
              </a:rPr>
              <a:t>Проблемы </a:t>
            </a:r>
            <a:r>
              <a:rPr lang="ru-RU" sz="2400" b="1" dirty="0">
                <a:latin typeface="Arial" pitchFamily="34" charset="0"/>
              </a:rPr>
              <a:t>в сетях</a:t>
            </a:r>
            <a:r>
              <a:rPr lang="ru-RU" sz="2400" dirty="0">
                <a:latin typeface="Arial" pitchFamily="34" charset="0"/>
              </a:rPr>
              <a:t>: </a:t>
            </a:r>
          </a:p>
          <a:p>
            <a:pPr marL="361950" indent="-180975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</a:rPr>
              <a:t>много пользователей</a:t>
            </a:r>
          </a:p>
          <a:p>
            <a:pPr marL="361950" indent="-180975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</a:rPr>
              <a:t>возможность незаконного подключения к сети</a:t>
            </a:r>
          </a:p>
          <a:p>
            <a:pPr marL="361950" indent="-180975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</a:rPr>
              <a:t>уязвимости сетевого ПО</a:t>
            </a:r>
          </a:p>
          <a:p>
            <a:pPr marL="361950" indent="-180975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</a:rPr>
              <a:t>атаки взломщиков и вредоносных программ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5197475" y="2046288"/>
            <a:ext cx="3230563" cy="723900"/>
          </a:xfrm>
          <a:prstGeom prst="wedgeRoundRectCallout">
            <a:avLst>
              <a:gd name="adj1" fmla="val -65091"/>
              <a:gd name="adj2" fmla="val 3132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/>
              <a:t>отказ оборудования или сайта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3259138" y="2860675"/>
            <a:ext cx="3368675" cy="425450"/>
          </a:xfrm>
          <a:prstGeom prst="wedgeRoundRectCallout">
            <a:avLst>
              <a:gd name="adj1" fmla="val -61808"/>
              <a:gd name="adj2" fmla="val 5549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/>
              <a:t>кража или искажение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4598988" y="3386138"/>
            <a:ext cx="3368675" cy="425450"/>
          </a:xfrm>
          <a:prstGeom prst="wedgeRoundRectCallout">
            <a:avLst>
              <a:gd name="adj1" fmla="val -59926"/>
              <a:gd name="adj2" fmla="val -15727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/>
              <a:t>доступ посторонних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Защита информации</a:t>
            </a:r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E7D218-FE1D-483B-9CA3-E2A149941C15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84175" y="822325"/>
            <a:ext cx="8407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/>
              <a:t>Закон «</a:t>
            </a:r>
            <a:r>
              <a:rPr lang="ru-RU" altLang="ru-RU" sz="2000" b="1">
                <a:solidFill>
                  <a:srgbClr val="333399"/>
                </a:solidFill>
              </a:rPr>
              <a:t>Об информации, информационных технологиях и</a:t>
            </a:r>
          </a:p>
          <a:p>
            <a:pPr eaLnBrk="1" hangingPunct="1"/>
            <a:r>
              <a:rPr lang="ru-RU" altLang="ru-RU" sz="2000" b="1">
                <a:solidFill>
                  <a:srgbClr val="333399"/>
                </a:solidFill>
              </a:rPr>
              <a:t>о защите информации</a:t>
            </a:r>
            <a:r>
              <a:rPr lang="ru-RU" altLang="ru-RU" sz="2000"/>
              <a:t>» от 27 июля 2006 г. № 149-ФЗ.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4175" y="1566863"/>
            <a:ext cx="8334375" cy="3570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Arial" pitchFamily="34" charset="0"/>
              </a:rPr>
              <a:t>Средства защиты информации:</a:t>
            </a:r>
          </a:p>
          <a:p>
            <a:pPr marL="3587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организационные</a:t>
            </a:r>
            <a:r>
              <a:rPr lang="ru-RU" sz="2400" dirty="0">
                <a:latin typeface="Arial" pitchFamily="34" charset="0"/>
              </a:rPr>
              <a:t>: распределение помещений и прокладку линий связи; политика безопасности организации </a:t>
            </a:r>
            <a:endParaRPr lang="en-US" sz="2400" dirty="0">
              <a:latin typeface="Arial" pitchFamily="34" charset="0"/>
            </a:endParaRPr>
          </a:p>
          <a:p>
            <a:pPr marL="3587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технические</a:t>
            </a:r>
            <a:r>
              <a:rPr lang="ru-RU" sz="2400" dirty="0">
                <a:latin typeface="Arial" pitchFamily="34" charset="0"/>
              </a:rPr>
              <a:t>: замки, решётки на окнах, системы сигнализации и видеонаблюдения и т.п.</a:t>
            </a:r>
          </a:p>
          <a:p>
            <a:pPr marL="358775" indent="-180975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программные</a:t>
            </a:r>
            <a:r>
              <a:rPr lang="ru-RU" sz="2400" dirty="0">
                <a:latin typeface="Arial" pitchFamily="34" charset="0"/>
              </a:rPr>
              <a:t>: доступ по паролю, шифрование, удаление временных файлов, защита от вредоносных программ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Ограничение прав доступа</a:t>
            </a:r>
          </a:p>
        </p:txBody>
      </p:sp>
      <p:sp>
        <p:nvSpPr>
          <p:cNvPr id="204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179D7B-4BAF-4765-A990-6BC5DA1A235E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84175" y="830263"/>
            <a:ext cx="8334375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latin typeface="Arial" pitchFamily="34" charset="0"/>
              </a:rPr>
              <a:t>Сотрудники</a:t>
            </a:r>
          </a:p>
          <a:p>
            <a:pPr marL="357188" indent="-179388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</a:rPr>
              <a:t>имеют право доступа только к тем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данным</a:t>
            </a:r>
            <a:r>
              <a:rPr lang="ru-RU" sz="2400" dirty="0">
                <a:latin typeface="Arial" pitchFamily="34" charset="0"/>
              </a:rPr>
              <a:t>, которые им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нужны</a:t>
            </a:r>
            <a:r>
              <a:rPr lang="ru-RU" sz="2400" dirty="0">
                <a:latin typeface="Arial" pitchFamily="34" charset="0"/>
              </a:rPr>
              <a:t> для работы</a:t>
            </a:r>
          </a:p>
          <a:p>
            <a:pPr marL="357188" indent="-179388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</a:rPr>
              <a:t>не имеют права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устанавливать ПО</a:t>
            </a:r>
          </a:p>
          <a:p>
            <a:pPr marL="357188" indent="-179388"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</a:rPr>
              <a:t>раз в месяц должны менять </a:t>
            </a:r>
            <a:r>
              <a:rPr lang="ru-RU" sz="2400" b="1" dirty="0">
                <a:solidFill>
                  <a:srgbClr val="333399"/>
                </a:solidFill>
                <a:latin typeface="Arial" pitchFamily="34" charset="0"/>
              </a:rPr>
              <a:t>пароли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54013" y="3019425"/>
            <a:ext cx="7532687" cy="909638"/>
            <a:chOff x="497" y="1029"/>
            <a:chExt cx="4745" cy="573"/>
          </a:xfrm>
        </p:grpSpPr>
        <p:sp>
          <p:nvSpPr>
            <p:cNvPr id="6" name="Text Box 30"/>
            <p:cNvSpPr txBox="1">
              <a:spLocks noChangeArrowheads="1"/>
            </p:cNvSpPr>
            <p:nvPr/>
          </p:nvSpPr>
          <p:spPr bwMode="auto">
            <a:xfrm>
              <a:off x="832" y="1079"/>
              <a:ext cx="4410" cy="523"/>
            </a:xfrm>
            <a:prstGeom prst="rect">
              <a:avLst/>
            </a:prstGeom>
            <a:solidFill>
              <a:srgbClr val="D1D1FF"/>
            </a:solidFill>
            <a:ln w="254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>
              <a:spAutoFit/>
            </a:bodyPr>
            <a:lstStyle/>
            <a:p>
              <a:pPr marL="271463" indent="-271463"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 Один человек не должен иметь возможности причинить серьёзный вред!</a:t>
              </a:r>
              <a:endParaRPr lang="ru-RU" sz="2000" dirty="0"/>
            </a:p>
          </p:txBody>
        </p:sp>
        <p:sp>
          <p:nvSpPr>
            <p:cNvPr id="20488" name="Oval 31"/>
            <p:cNvSpPr>
              <a:spLocks noChangeArrowheads="1"/>
            </p:cNvSpPr>
            <p:nvPr/>
          </p:nvSpPr>
          <p:spPr bwMode="auto">
            <a:xfrm>
              <a:off x="497" y="1029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Скругленная прямоугольная выноска 7"/>
          <p:cNvSpPr/>
          <p:nvPr/>
        </p:nvSpPr>
        <p:spPr bwMode="auto">
          <a:xfrm>
            <a:off x="4598988" y="4224338"/>
            <a:ext cx="2005012" cy="425450"/>
          </a:xfrm>
          <a:prstGeom prst="wedgeRoundRectCallout">
            <a:avLst>
              <a:gd name="adj1" fmla="val -43456"/>
              <a:gd name="adj2" fmla="val -135113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/>
              <a:t>инсайдеры!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Кибервойны</a:t>
            </a:r>
          </a:p>
        </p:txBody>
      </p:sp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892D74-6E77-42B2-AE59-E618E38DAB7D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3700" y="854075"/>
            <a:ext cx="8432800" cy="1938338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1950" indent="-361950">
              <a:defRPr/>
            </a:pPr>
            <a:r>
              <a:rPr lang="ru-RU" sz="2400" b="1" dirty="0" err="1">
                <a:solidFill>
                  <a:srgbClr val="333399"/>
                </a:solidFill>
                <a:latin typeface="Arial" pitchFamily="34" charset="0"/>
              </a:rPr>
              <a:t>Кибервойны</a:t>
            </a:r>
            <a:r>
              <a:rPr lang="ru-RU" sz="2400" dirty="0">
                <a:latin typeface="Arial" pitchFamily="34" charset="0"/>
              </a:rPr>
              <a:t> — это </a:t>
            </a:r>
            <a:r>
              <a:rPr lang="ru-RU" sz="2400" dirty="0"/>
              <a:t>использование Интернета и информационных технологий одним государством с целью причинения вреда военной, технологической, экономической, политической, информационной безопасности и суверенитету другого государства.</a:t>
            </a:r>
            <a:endParaRPr lang="ru-RU" sz="2400" dirty="0">
              <a:latin typeface="Arial" pitchFamily="34" charset="0"/>
            </a:endParaRPr>
          </a:p>
        </p:txBody>
      </p:sp>
      <p:sp>
        <p:nvSpPr>
          <p:cNvPr id="136193" name="Rectangle 1"/>
          <p:cNvSpPr>
            <a:spLocks noChangeArrowheads="1"/>
          </p:cNvSpPr>
          <p:nvPr/>
        </p:nvSpPr>
        <p:spPr bwMode="auto">
          <a:xfrm>
            <a:off x="415925" y="2816225"/>
            <a:ext cx="8410575" cy="35702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24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2015</a:t>
            </a:r>
            <a:r>
              <a:rPr lang="ru-RU" sz="24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4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Группа правительственных экспертов ООН</a:t>
            </a:r>
            <a:endParaRPr lang="en-US" sz="24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400" b="1" dirty="0">
                <a:solidFill>
                  <a:srgbClr val="333399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Нормы ответственного поведения в киберпространстве:</a:t>
            </a:r>
            <a:endParaRPr lang="ru-RU" sz="2400" b="1" dirty="0">
              <a:solidFill>
                <a:srgbClr val="333399"/>
              </a:solidFill>
              <a:latin typeface="Arial" pitchFamily="34" charset="0"/>
            </a:endParaRPr>
          </a:p>
          <a:p>
            <a:pPr marL="180975" indent="-180975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государство отвечает за работу всех информационных систем и компьютерных сетей на своей территории;</a:t>
            </a:r>
          </a:p>
          <a:p>
            <a:pPr marL="180975" indent="-180975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в киберпространстве необходимо соблюдать общие принципы международного права, закреплённые в Уставе ООН: суверенитет государств, невмешательство в их внутренние дела, мирное разрешение споров.</a:t>
            </a:r>
            <a:r>
              <a:rPr lang="ru-RU" sz="2400" dirty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Информационная безопасность в России</a:t>
            </a:r>
          </a:p>
        </p:txBody>
      </p:sp>
      <p:sp>
        <p:nvSpPr>
          <p:cNvPr id="225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18F0A4-4A65-4832-B109-A3FCF575701A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415925" y="814388"/>
            <a:ext cx="85471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2400" b="1">
                <a:ea typeface="Calibri" pitchFamily="34" charset="0"/>
                <a:cs typeface="Times New Roman" pitchFamily="18" charset="0"/>
              </a:rPr>
              <a:t>20</a:t>
            </a:r>
            <a:r>
              <a:rPr lang="ru-RU" altLang="ru-RU" sz="2400" b="1">
                <a:ea typeface="Calibri" pitchFamily="34" charset="0"/>
                <a:cs typeface="Times New Roman" pitchFamily="18" charset="0"/>
              </a:rPr>
              <a:t>00 г.</a:t>
            </a:r>
            <a:r>
              <a:rPr lang="en-US" altLang="ru-RU" sz="2400" b="1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>
                <a:ea typeface="Calibri" pitchFamily="34" charset="0"/>
                <a:cs typeface="Times New Roman" pitchFamily="18" charset="0"/>
              </a:rPr>
              <a:t>Доктрина информационной безопасности РФ</a:t>
            </a:r>
            <a:endParaRPr lang="en-US" altLang="ru-RU" sz="2400" b="1">
              <a:ea typeface="Calibri" pitchFamily="34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Национальные интересы России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соблюдение конституционных прав и свобод человека в области получения и использования информации;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информационное обеспечение государственной политики РФ;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развитие отечественных средств информатизации, телекоммуникации и связи;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защиту информационных ресурсов от несанкционированного доступа, обеспечение безопасности информационных и телекоммуникационных систем.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Информационная безопасность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20700" y="4359275"/>
            <a:ext cx="8102600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7</a:t>
            </a:r>
            <a:r>
              <a:rPr lang="en-US" dirty="0" smtClean="0">
                <a:solidFill>
                  <a:srgbClr val="000000"/>
                </a:solidFill>
              </a:rPr>
              <a:t>6. </a:t>
            </a:r>
            <a:r>
              <a:rPr lang="ru-RU" dirty="0" smtClean="0">
                <a:solidFill>
                  <a:srgbClr val="000000"/>
                </a:solidFill>
              </a:rPr>
              <a:t>Вредоносные программы </a:t>
            </a:r>
          </a:p>
        </p:txBody>
      </p:sp>
      <p:sp>
        <p:nvSpPr>
          <p:cNvPr id="2355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C2DD48-9F56-470E-A4BE-10F609A9EE9B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77ef8c0da97acb6c8f517701bd9a359c9ecbb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1673</Words>
  <Application>Microsoft Office PowerPoint</Application>
  <PresentationFormat>Экран (4:3)</PresentationFormat>
  <Paragraphs>364</Paragraphs>
  <Slides>36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Оформление по умолчанию</vt:lpstr>
      <vt:lpstr>Информационная безопасность</vt:lpstr>
      <vt:lpstr>Информационная безопасность</vt:lpstr>
      <vt:lpstr>Что такое информационная безопасность?</vt:lpstr>
      <vt:lpstr>Что такое защита информации?</vt:lpstr>
      <vt:lpstr>Защита информации</vt:lpstr>
      <vt:lpstr>Ограничение прав доступа</vt:lpstr>
      <vt:lpstr>Кибервойны</vt:lpstr>
      <vt:lpstr>Информационная безопасность в России</vt:lpstr>
      <vt:lpstr>Информационная безопасность</vt:lpstr>
      <vt:lpstr>Что такое компьютерный вирус?</vt:lpstr>
      <vt:lpstr>Зачем пишут вирусы?</vt:lpstr>
      <vt:lpstr>Признаки заражения вирусом</vt:lpstr>
      <vt:lpstr>Что заражают вирусы?</vt:lpstr>
      <vt:lpstr>Как распространяются вирусы?</vt:lpstr>
      <vt:lpstr>Типы вредоносных программ</vt:lpstr>
      <vt:lpstr>«Троянские» программы</vt:lpstr>
      <vt:lpstr>Вирусы для мобильных устройств</vt:lpstr>
      <vt:lpstr>Вирусы для мобильных устройств</vt:lpstr>
      <vt:lpstr>Информационная безопасность</vt:lpstr>
      <vt:lpstr>Что такое антивирус?</vt:lpstr>
      <vt:lpstr>Антивирус-сканер («доктор»)</vt:lpstr>
      <vt:lpstr>Антивирус-монитор</vt:lpstr>
      <vt:lpstr>Антивирусы</vt:lpstr>
      <vt:lpstr>Онлайновые антивирусы</vt:lpstr>
      <vt:lpstr>Сетевой экран</vt:lpstr>
      <vt:lpstr>Меры безопасности</vt:lpstr>
      <vt:lpstr>Информационная безопасность</vt:lpstr>
      <vt:lpstr>Проблема хранения паролей</vt:lpstr>
      <vt:lpstr>Правильный выбор пароля</vt:lpstr>
      <vt:lpstr>Информационная безопасность</vt:lpstr>
      <vt:lpstr>Угрозы безопасности</vt:lpstr>
      <vt:lpstr>Правила личной безопасности</vt:lpstr>
      <vt:lpstr>Пароли</vt:lpstr>
      <vt:lpstr>Пароли</vt:lpstr>
      <vt:lpstr>Конец фильма</vt:lpstr>
      <vt:lpstr>Источники иллюстраций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2013-10-04T17:11:58Z</dcterms:created>
  <dcterms:modified xsi:type="dcterms:W3CDTF">2020-04-22T07:17:55Z</dcterms:modified>
</cp:coreProperties>
</file>