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AB4B-919F-4EE0-99BE-A868FD82263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4B4B9-2015-4E9A-8A5F-66DE728BB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0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F71EAF-6B8D-45CE-8665-F3616DF51D02}" type="slidenum">
              <a:rPr lang="ru-RU" altLang="ru-RU">
                <a:solidFill>
                  <a:prstClr val="black"/>
                </a:solidFill>
              </a:rPr>
              <a:pPr eaLnBrk="1" hangingPunct="1"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1A817-F924-43B8-BAC9-2CC4921CD5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4F8A-D74D-46A8-B3FC-6B119C36121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9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9B7D-B1A9-42E1-A910-DF6BBAA3E1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1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1DE4EF-28FC-44B6-B460-C57EBD33CFB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0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emin@pspu.ac.r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help.virginmedia.com/system/selfservice.controller?CONFIGURATION=1002&amp;PARTITION_ID=1&amp;VM_CUSTOMER_TYPE=Cable&amp;CMD=VIEW_ARTICLE&amp;ARTICLE_ID=341139" TargetMode="External"/><Relationship Id="rId13" Type="http://schemas.openxmlformats.org/officeDocument/2006/relationships/hyperlink" Target="https://community.fs.com/" TargetMode="External"/><Relationship Id="rId3" Type="http://schemas.openxmlformats.org/officeDocument/2006/relationships/hyperlink" Target="http://www.abc.nl/" TargetMode="External"/><Relationship Id="rId7" Type="http://schemas.openxmlformats.org/officeDocument/2006/relationships/hyperlink" Target="http://www.ingenuityit.com/" TargetMode="External"/><Relationship Id="rId12" Type="http://schemas.openxmlformats.org/officeDocument/2006/relationships/hyperlink" Target="http://www.webmoney.ru/" TargetMode="External"/><Relationship Id="rId2" Type="http://schemas.openxmlformats.org/officeDocument/2006/relationships/hyperlink" Target="http://www.amazon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lg.com/" TargetMode="External"/><Relationship Id="rId11" Type="http://schemas.openxmlformats.org/officeDocument/2006/relationships/hyperlink" Target="http://www.computerweekly.com/" TargetMode="External"/><Relationship Id="rId5" Type="http://schemas.openxmlformats.org/officeDocument/2006/relationships/hyperlink" Target="http://mirgif.com/" TargetMode="External"/><Relationship Id="rId10" Type="http://schemas.openxmlformats.org/officeDocument/2006/relationships/hyperlink" Target="http://www.mobile-review.com/" TargetMode="External"/><Relationship Id="rId4" Type="http://schemas.openxmlformats.org/officeDocument/2006/relationships/hyperlink" Target="http://smartphone-news.ru/" TargetMode="External"/><Relationship Id="rId9" Type="http://schemas.openxmlformats.org/officeDocument/2006/relationships/hyperlink" Target="http://www.dlink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Компьютерные сети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7538" y="4359275"/>
            <a:ext cx="8345487" cy="1381125"/>
          </a:xfrm>
        </p:spPr>
        <p:txBody>
          <a:bodyPr/>
          <a:lstStyle/>
          <a:p>
            <a:pPr marL="1257300" indent="-1257300" algn="l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50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Личное информационное пространство</a:t>
            </a:r>
          </a:p>
        </p:txBody>
      </p:sp>
      <p:sp>
        <p:nvSpPr>
          <p:cNvPr id="9011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2D313B-0C20-49B0-86B2-E27CBCF610AC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33B5B1-EC02-4610-9081-28A090BD6BC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9331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9933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9333" name="Прямоугольник 4"/>
          <p:cNvSpPr>
            <a:spLocks noChangeArrowheads="1"/>
          </p:cNvSpPr>
          <p:nvPr/>
        </p:nvSpPr>
        <p:spPr bwMode="auto">
          <a:xfrm>
            <a:off x="161925" y="1676400"/>
            <a:ext cx="882015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ts val="240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ЕРЕМИН Евгений Александрович</a:t>
            </a:r>
            <a:endParaRPr lang="ru-RU" altLang="ru-RU" sz="280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к.ф.-м.н., доцент кафедры мультимедийной дидактики и ИТО ПГГПУ, г. Пермь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hlinkClick r:id="rId4"/>
              </a:rPr>
              <a:t>eremin@pspu.ac.ru</a:t>
            </a:r>
            <a:r>
              <a:rPr lang="ru-RU" altLang="ru-RU" sz="28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82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Источники иллюстраций</a:t>
            </a:r>
          </a:p>
        </p:txBody>
      </p:sp>
      <p:sp>
        <p:nvSpPr>
          <p:cNvPr id="1003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36F89E-404B-445C-A7D6-98882571FCA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113" y="812800"/>
            <a:ext cx="8080375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2"/>
              </a:rPr>
              <a:t>www.amazon.com</a:t>
            </a:r>
            <a:endParaRPr lang="en-US" dirty="0">
              <a:solidFill>
                <a:srgbClr val="000000"/>
              </a:solidFill>
              <a:hlinkClick r:id="rId3"/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3"/>
              </a:rPr>
              <a:t>www.abc.nl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4"/>
              </a:rPr>
              <a:t>smartphone-news.ru</a:t>
            </a:r>
            <a:endParaRPr lang="ru-RU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5"/>
              </a:rPr>
              <a:t>mirgif.com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6"/>
              </a:rPr>
              <a:t>www.lg.com</a:t>
            </a:r>
            <a:endParaRPr lang="ru-RU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7"/>
              </a:rPr>
              <a:t>www.ingenuityit.com</a:t>
            </a:r>
            <a:endParaRPr lang="ru-RU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8"/>
              </a:rPr>
              <a:t>help.virginmedia.com</a:t>
            </a:r>
            <a:endParaRPr lang="ru-RU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9"/>
              </a:rPr>
              <a:t>www.dlink.com</a:t>
            </a:r>
            <a:endParaRPr lang="ru-RU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10"/>
              </a:rPr>
              <a:t>www.mobile-review.com</a:t>
            </a:r>
            <a:endParaRPr lang="en-US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11"/>
              </a:rPr>
              <a:t>www.computerweekly.com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12"/>
              </a:rPr>
              <a:t>www.webmoney.ru</a:t>
            </a:r>
            <a:endParaRPr lang="ru-RU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hlinkClick r:id="rId13"/>
              </a:rPr>
              <a:t>community.fs.com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  </a:t>
            </a:r>
            <a:endParaRPr lang="ru-RU" dirty="0">
              <a:solidFill>
                <a:srgbClr val="000000"/>
              </a:solidFill>
            </a:endParaRPr>
          </a:p>
          <a:p>
            <a:pPr marL="449263" indent="-449263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</a:rPr>
              <a:t>авторские материалы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Организация личных данных</a:t>
            </a:r>
          </a:p>
        </p:txBody>
      </p:sp>
      <p:sp>
        <p:nvSpPr>
          <p:cNvPr id="911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3467BC-6368-4B1A-81EB-7D5F863886D5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1140" name="Прямоугольник 3"/>
          <p:cNvSpPr>
            <a:spLocks noChangeArrowheads="1"/>
          </p:cNvSpPr>
          <p:nvPr/>
        </p:nvSpPr>
        <p:spPr bwMode="auto">
          <a:xfrm>
            <a:off x="376238" y="808038"/>
            <a:ext cx="2444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Имена файлов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1141" name="Прямоугольник 4"/>
          <p:cNvSpPr>
            <a:spLocks noChangeArrowheads="1"/>
          </p:cNvSpPr>
          <p:nvPr/>
        </p:nvSpPr>
        <p:spPr bwMode="auto">
          <a:xfrm>
            <a:off x="666750" y="1223963"/>
            <a:ext cx="2903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Безымянный1.</a:t>
            </a: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docx</a:t>
            </a:r>
            <a:endParaRPr lang="ru-RU" altLang="ru-RU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142" name="Прямоугольник 6"/>
          <p:cNvSpPr>
            <a:spLocks noChangeArrowheads="1"/>
          </p:cNvSpPr>
          <p:nvPr/>
        </p:nvSpPr>
        <p:spPr bwMode="auto">
          <a:xfrm>
            <a:off x="666750" y="2128838"/>
            <a:ext cx="1884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qwerty</a:t>
            </a:r>
            <a:r>
              <a:rPr lang="ru-RU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jpg</a:t>
            </a:r>
            <a:endParaRPr lang="ru-RU" altLang="ru-RU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143" name="Прямоугольник 7"/>
          <p:cNvSpPr>
            <a:spLocks noChangeArrowheads="1"/>
          </p:cNvSpPr>
          <p:nvPr/>
        </p:nvSpPr>
        <p:spPr bwMode="auto">
          <a:xfrm>
            <a:off x="666750" y="2595563"/>
            <a:ext cx="2393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Новый (2).</a:t>
            </a: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txt</a:t>
            </a:r>
            <a:endParaRPr lang="ru-RU" altLang="ru-RU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144" name="Прямоугольник 9"/>
          <p:cNvSpPr>
            <a:spLocks noChangeArrowheads="1"/>
          </p:cNvSpPr>
          <p:nvPr/>
        </p:nvSpPr>
        <p:spPr bwMode="auto">
          <a:xfrm>
            <a:off x="666750" y="3551238"/>
            <a:ext cx="1374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123</a:t>
            </a:r>
            <a:r>
              <a:rPr lang="ru-RU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xls</a:t>
            </a:r>
            <a:endParaRPr lang="ru-RU" altLang="ru-RU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145" name="Прямоугольник 10"/>
          <p:cNvSpPr>
            <a:spLocks noChangeArrowheads="1"/>
          </p:cNvSpPr>
          <p:nvPr/>
        </p:nvSpPr>
        <p:spPr bwMode="auto">
          <a:xfrm>
            <a:off x="666750" y="3863975"/>
            <a:ext cx="1884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работа.</a:t>
            </a: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ppt</a:t>
            </a:r>
            <a:endParaRPr lang="ru-RU" altLang="ru-RU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92138" y="1474788"/>
            <a:ext cx="4676775" cy="2651125"/>
            <a:chOff x="592282" y="1548246"/>
            <a:chExt cx="4675909" cy="2649681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624026" y="1787827"/>
              <a:ext cx="4644165" cy="415698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624026" y="3199933"/>
              <a:ext cx="4644165" cy="415698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1182" name="Полилиния 11"/>
            <p:cNvSpPr>
              <a:spLocks/>
            </p:cNvSpPr>
            <p:nvPr/>
          </p:nvSpPr>
          <p:spPr bwMode="auto">
            <a:xfrm>
              <a:off x="592282" y="1548246"/>
              <a:ext cx="2971800" cy="0"/>
            </a:xfrm>
            <a:custGeom>
              <a:avLst/>
              <a:gdLst>
                <a:gd name="T0" fmla="*/ 0 w 2971800"/>
                <a:gd name="T1" fmla="*/ 0 h 31173"/>
                <a:gd name="T2" fmla="*/ 2971800 w 2971800"/>
                <a:gd name="T3" fmla="*/ 0 h 31173"/>
                <a:gd name="T4" fmla="*/ 0 60000 65536"/>
                <a:gd name="T5" fmla="*/ 0 60000 65536"/>
                <a:gd name="T6" fmla="*/ 0 w 2971800"/>
                <a:gd name="T7" fmla="*/ 0 h 31173"/>
                <a:gd name="T8" fmla="*/ 2971800 w 2971800"/>
                <a:gd name="T9" fmla="*/ 0 h 311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71800" h="31173">
                  <a:moveTo>
                    <a:pt x="0" y="0"/>
                  </a:moveTo>
                  <a:lnTo>
                    <a:pt x="2971800" y="31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1183" name="Полилиния 12"/>
            <p:cNvSpPr>
              <a:spLocks/>
            </p:cNvSpPr>
            <p:nvPr/>
          </p:nvSpPr>
          <p:spPr bwMode="auto">
            <a:xfrm>
              <a:off x="592282" y="2462646"/>
              <a:ext cx="2971800" cy="0"/>
            </a:xfrm>
            <a:custGeom>
              <a:avLst/>
              <a:gdLst>
                <a:gd name="T0" fmla="*/ 0 w 2971800"/>
                <a:gd name="T1" fmla="*/ 0 h 31173"/>
                <a:gd name="T2" fmla="*/ 2971800 w 2971800"/>
                <a:gd name="T3" fmla="*/ 0 h 31173"/>
                <a:gd name="T4" fmla="*/ 0 60000 65536"/>
                <a:gd name="T5" fmla="*/ 0 60000 65536"/>
                <a:gd name="T6" fmla="*/ 0 w 2971800"/>
                <a:gd name="T7" fmla="*/ 0 h 31173"/>
                <a:gd name="T8" fmla="*/ 2971800 w 2971800"/>
                <a:gd name="T9" fmla="*/ 0 h 311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71800" h="31173">
                  <a:moveTo>
                    <a:pt x="0" y="0"/>
                  </a:moveTo>
                  <a:lnTo>
                    <a:pt x="2971800" y="31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1184" name="Полилиния 13"/>
            <p:cNvSpPr>
              <a:spLocks/>
            </p:cNvSpPr>
            <p:nvPr/>
          </p:nvSpPr>
          <p:spPr bwMode="auto">
            <a:xfrm>
              <a:off x="592282" y="2909455"/>
              <a:ext cx="2971800" cy="0"/>
            </a:xfrm>
            <a:custGeom>
              <a:avLst/>
              <a:gdLst>
                <a:gd name="T0" fmla="*/ 0 w 2971800"/>
                <a:gd name="T1" fmla="*/ 0 h 31173"/>
                <a:gd name="T2" fmla="*/ 2971800 w 2971800"/>
                <a:gd name="T3" fmla="*/ 0 h 31173"/>
                <a:gd name="T4" fmla="*/ 0 60000 65536"/>
                <a:gd name="T5" fmla="*/ 0 60000 65536"/>
                <a:gd name="T6" fmla="*/ 0 w 2971800"/>
                <a:gd name="T7" fmla="*/ 0 h 31173"/>
                <a:gd name="T8" fmla="*/ 2971800 w 2971800"/>
                <a:gd name="T9" fmla="*/ 0 h 311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71800" h="31173">
                  <a:moveTo>
                    <a:pt x="0" y="0"/>
                  </a:moveTo>
                  <a:lnTo>
                    <a:pt x="2971800" y="31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1185" name="Полилиния 14"/>
            <p:cNvSpPr>
              <a:spLocks/>
            </p:cNvSpPr>
            <p:nvPr/>
          </p:nvSpPr>
          <p:spPr bwMode="auto">
            <a:xfrm>
              <a:off x="592282" y="3855027"/>
              <a:ext cx="2971800" cy="0"/>
            </a:xfrm>
            <a:custGeom>
              <a:avLst/>
              <a:gdLst>
                <a:gd name="T0" fmla="*/ 0 w 2971800"/>
                <a:gd name="T1" fmla="*/ 0 h 31173"/>
                <a:gd name="T2" fmla="*/ 2971800 w 2971800"/>
                <a:gd name="T3" fmla="*/ 0 h 31173"/>
                <a:gd name="T4" fmla="*/ 0 60000 65536"/>
                <a:gd name="T5" fmla="*/ 0 60000 65536"/>
                <a:gd name="T6" fmla="*/ 0 w 2971800"/>
                <a:gd name="T7" fmla="*/ 0 h 31173"/>
                <a:gd name="T8" fmla="*/ 2971800 w 2971800"/>
                <a:gd name="T9" fmla="*/ 0 h 311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71800" h="31173">
                  <a:moveTo>
                    <a:pt x="0" y="0"/>
                  </a:moveTo>
                  <a:lnTo>
                    <a:pt x="2971800" y="31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1186" name="Полилиния 15"/>
            <p:cNvSpPr>
              <a:spLocks/>
            </p:cNvSpPr>
            <p:nvPr/>
          </p:nvSpPr>
          <p:spPr bwMode="auto">
            <a:xfrm>
              <a:off x="592282" y="4197927"/>
              <a:ext cx="2971800" cy="0"/>
            </a:xfrm>
            <a:custGeom>
              <a:avLst/>
              <a:gdLst>
                <a:gd name="T0" fmla="*/ 0 w 2971800"/>
                <a:gd name="T1" fmla="*/ 0 h 31173"/>
                <a:gd name="T2" fmla="*/ 2971800 w 2971800"/>
                <a:gd name="T3" fmla="*/ 0 h 31173"/>
                <a:gd name="T4" fmla="*/ 0 60000 65536"/>
                <a:gd name="T5" fmla="*/ 0 60000 65536"/>
                <a:gd name="T6" fmla="*/ 0 w 2971800"/>
                <a:gd name="T7" fmla="*/ 0 h 31173"/>
                <a:gd name="T8" fmla="*/ 2971800 w 2971800"/>
                <a:gd name="T9" fmla="*/ 0 h 311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71800" h="31173">
                  <a:moveTo>
                    <a:pt x="0" y="0"/>
                  </a:moveTo>
                  <a:lnTo>
                    <a:pt x="2971800" y="31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91147" name="Прямоугольник 5"/>
          <p:cNvSpPr>
            <a:spLocks noChangeArrowheads="1"/>
          </p:cNvSpPr>
          <p:nvPr/>
        </p:nvSpPr>
        <p:spPr bwMode="auto">
          <a:xfrm>
            <a:off x="666750" y="1692275"/>
            <a:ext cx="46021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Отчёт_за_октябрь_2018.</a:t>
            </a: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docx</a:t>
            </a:r>
            <a:endParaRPr lang="ru-RU" altLang="ru-RU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148" name="Прямоугольник 8"/>
          <p:cNvSpPr>
            <a:spLocks noChangeArrowheads="1"/>
          </p:cNvSpPr>
          <p:nvPr/>
        </p:nvSpPr>
        <p:spPr bwMode="auto">
          <a:xfrm>
            <a:off x="666750" y="3084513"/>
            <a:ext cx="3582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Схема-дирижабля.</a:t>
            </a:r>
            <a:r>
              <a:rPr lang="en-US" altLang="ru-RU" sz="240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docx</a:t>
            </a:r>
            <a:endParaRPr lang="ru-RU" altLang="ru-RU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Группа 148"/>
          <p:cNvGrpSpPr>
            <a:grpSpLocks/>
          </p:cNvGrpSpPr>
          <p:nvPr/>
        </p:nvGrpSpPr>
        <p:grpSpPr bwMode="auto">
          <a:xfrm>
            <a:off x="5576888" y="1000125"/>
            <a:ext cx="2163762" cy="3892550"/>
            <a:chOff x="4064000" y="1333500"/>
            <a:chExt cx="2162300" cy="3892550"/>
          </a:xfrm>
        </p:grpSpPr>
        <p:grpSp>
          <p:nvGrpSpPr>
            <p:cNvPr id="91164" name="Группа 57"/>
            <p:cNvGrpSpPr>
              <a:grpSpLocks/>
            </p:cNvGrpSpPr>
            <p:nvPr/>
          </p:nvGrpSpPr>
          <p:grpSpPr bwMode="auto">
            <a:xfrm>
              <a:off x="4064000" y="1333500"/>
              <a:ext cx="2162300" cy="501650"/>
              <a:chOff x="4064000" y="1333500"/>
              <a:chExt cx="2162300" cy="501650"/>
            </a:xfrm>
          </p:grpSpPr>
          <p:pic>
            <p:nvPicPr>
              <p:cNvPr id="91178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4000" y="1333500"/>
                <a:ext cx="579684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  <p:sp>
            <p:nvSpPr>
              <p:cNvPr id="91179" name="Прямоугольник 56"/>
              <p:cNvSpPr>
                <a:spLocks noChangeArrowheads="1"/>
              </p:cNvSpPr>
              <p:nvPr/>
            </p:nvSpPr>
            <p:spPr bwMode="auto">
              <a:xfrm>
                <a:off x="4657199" y="1424295"/>
                <a:ext cx="156910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Документы</a:t>
                </a:r>
                <a:endParaRPr lang="ru-RU" altLang="ru-RU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1165" name="Группа 58"/>
            <p:cNvGrpSpPr>
              <a:grpSpLocks/>
            </p:cNvGrpSpPr>
            <p:nvPr/>
          </p:nvGrpSpPr>
          <p:grpSpPr bwMode="auto">
            <a:xfrm>
              <a:off x="4064000" y="1887681"/>
              <a:ext cx="2124702" cy="3338369"/>
              <a:chOff x="4064000" y="325581"/>
              <a:chExt cx="2124702" cy="3338369"/>
            </a:xfrm>
          </p:grpSpPr>
          <p:pic>
            <p:nvPicPr>
              <p:cNvPr id="91166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4000" y="1437410"/>
                <a:ext cx="579684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  <p:sp>
            <p:nvSpPr>
              <p:cNvPr id="91167" name="Прямоугольник 60"/>
              <p:cNvSpPr>
                <a:spLocks noChangeArrowheads="1"/>
              </p:cNvSpPr>
              <p:nvPr/>
            </p:nvSpPr>
            <p:spPr bwMode="auto">
              <a:xfrm>
                <a:off x="4657199" y="1528205"/>
                <a:ext cx="80021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Фото</a:t>
                </a:r>
                <a:endParaRPr lang="ru-RU" altLang="ru-RU" sz="1600">
                  <a:solidFill>
                    <a:srgbClr val="000000"/>
                  </a:solidFill>
                </a:endParaRPr>
              </a:p>
            </p:txBody>
          </p:sp>
          <p:pic>
            <p:nvPicPr>
              <p:cNvPr id="91168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4455" y="2029691"/>
                <a:ext cx="579684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  <p:pic>
            <p:nvPicPr>
              <p:cNvPr id="91169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4455" y="2632363"/>
                <a:ext cx="579684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  <p:sp>
            <p:nvSpPr>
              <p:cNvPr id="91170" name="Прямоугольник 60"/>
              <p:cNvSpPr>
                <a:spLocks noChangeArrowheads="1"/>
              </p:cNvSpPr>
              <p:nvPr/>
            </p:nvSpPr>
            <p:spPr bwMode="auto">
              <a:xfrm>
                <a:off x="4927268" y="2099705"/>
                <a:ext cx="79993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2017</a:t>
                </a:r>
                <a:endParaRPr lang="ru-RU" altLang="ru-RU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171" name="Прямоугольник 60"/>
              <p:cNvSpPr>
                <a:spLocks noChangeArrowheads="1"/>
              </p:cNvSpPr>
              <p:nvPr/>
            </p:nvSpPr>
            <p:spPr bwMode="auto">
              <a:xfrm>
                <a:off x="4927268" y="2712769"/>
                <a:ext cx="79993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201</a:t>
                </a:r>
                <a:r>
                  <a:rPr lang="en-US" altLang="ru-RU" sz="20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ru-RU" altLang="ru-RU" sz="1600">
                  <a:solidFill>
                    <a:srgbClr val="000000"/>
                  </a:solidFill>
                </a:endParaRPr>
              </a:p>
            </p:txBody>
          </p:sp>
          <p:pic>
            <p:nvPicPr>
              <p:cNvPr id="91172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8395" y="3162300"/>
                <a:ext cx="579684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  <p:sp>
            <p:nvSpPr>
              <p:cNvPr id="91173" name="Прямоугольник 60"/>
              <p:cNvSpPr>
                <a:spLocks noChangeArrowheads="1"/>
              </p:cNvSpPr>
              <p:nvPr/>
            </p:nvSpPr>
            <p:spPr bwMode="auto">
              <a:xfrm>
                <a:off x="5301207" y="3242706"/>
                <a:ext cx="79993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Сочи</a:t>
                </a:r>
                <a:endParaRPr lang="ru-RU" altLang="ru-RU" sz="1600">
                  <a:solidFill>
                    <a:srgbClr val="000000"/>
                  </a:solidFill>
                </a:endParaRPr>
              </a:p>
            </p:txBody>
          </p:sp>
          <p:pic>
            <p:nvPicPr>
              <p:cNvPr id="91174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4455" y="325581"/>
                <a:ext cx="579684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  <p:sp>
            <p:nvSpPr>
              <p:cNvPr id="91175" name="Прямоугольник 60"/>
              <p:cNvSpPr>
                <a:spLocks noChangeArrowheads="1"/>
              </p:cNvSpPr>
              <p:nvPr/>
            </p:nvSpPr>
            <p:spPr bwMode="auto">
              <a:xfrm>
                <a:off x="4927268" y="395595"/>
                <a:ext cx="110760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Работа</a:t>
                </a:r>
                <a:endParaRPr lang="ru-RU" altLang="ru-RU" sz="1600">
                  <a:solidFill>
                    <a:srgbClr val="000000"/>
                  </a:solidFill>
                </a:endParaRPr>
              </a:p>
            </p:txBody>
          </p:sp>
          <p:pic>
            <p:nvPicPr>
              <p:cNvPr id="91176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4455" y="855518"/>
                <a:ext cx="579684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  <p:sp>
            <p:nvSpPr>
              <p:cNvPr id="91177" name="Прямоугольник 60"/>
              <p:cNvSpPr>
                <a:spLocks noChangeArrowheads="1"/>
              </p:cNvSpPr>
              <p:nvPr/>
            </p:nvSpPr>
            <p:spPr bwMode="auto">
              <a:xfrm>
                <a:off x="4927268" y="925532"/>
                <a:ext cx="126143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</a:rPr>
                  <a:t>Поездки</a:t>
                </a:r>
                <a:endParaRPr lang="ru-RU" altLang="ru-RU" sz="16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376238" y="4383088"/>
            <a:ext cx="357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Облачные хранилища</a:t>
            </a: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41" name="Picture 6" descr="&amp;ocy;&amp;bcy;&amp;lcy;&amp;acy;&amp;chcy;&amp;ncy;&amp;ycy;&amp;iecy; &amp;khcy;&amp;rcy;&amp;acy;&amp;ncy;&amp;icy;&amp;lcy;&amp;icy;&amp;shchcy;&amp;acy; &amp;dcy;&amp;acy;&amp;ncy;&amp;ncy;&amp;ycy;&amp;kh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5064125"/>
            <a:ext cx="1265237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52" name="AutoShape 2" descr="&amp;Kcy;&amp;acy;&amp;rcy;&amp;tcy;&amp;icy;&amp;ncy;&amp;kcy;&amp;icy; &amp;pcy;&amp;ocy; &amp;zcy;&amp;acy;&amp;pcy;&amp;rcy;&amp;ocy;&amp;scy;&amp;ucy; &amp;Ocy;&amp;bcy;&amp;lcy;&amp;acy;&amp;kcy;&amp;ocy; mail.ru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6246813" y="5259388"/>
            <a:ext cx="2533650" cy="936625"/>
            <a:chOff x="464" y="2126"/>
            <a:chExt cx="1596" cy="590"/>
          </a:xfrm>
        </p:grpSpPr>
        <p:sp>
          <p:nvSpPr>
            <p:cNvPr id="48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1302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Резервные </a:t>
              </a:r>
              <a:br>
                <a:rPr lang="ru-RU" sz="2400" dirty="0">
                  <a:solidFill>
                    <a:srgbClr val="000000"/>
                  </a:solidFill>
                </a:rPr>
              </a:br>
              <a:r>
                <a:rPr lang="ru-RU" sz="2400" dirty="0">
                  <a:solidFill>
                    <a:srgbClr val="000000"/>
                  </a:solidFill>
                </a:rPr>
                <a:t>  копии!</a:t>
              </a:r>
            </a:p>
          </p:txBody>
        </p:sp>
        <p:sp>
          <p:nvSpPr>
            <p:cNvPr id="91163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4400" b="1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</p:grpSp>
      <p:grpSp>
        <p:nvGrpSpPr>
          <p:cNvPr id="7" name="Группа 50"/>
          <p:cNvGrpSpPr>
            <a:grpSpLocks/>
          </p:cNvGrpSpPr>
          <p:nvPr/>
        </p:nvGrpSpPr>
        <p:grpSpPr bwMode="auto">
          <a:xfrm>
            <a:off x="3756025" y="4738688"/>
            <a:ext cx="2286000" cy="1471612"/>
            <a:chOff x="3756312" y="4738254"/>
            <a:chExt cx="2285327" cy="1471615"/>
          </a:xfrm>
        </p:grpSpPr>
        <p:grpSp>
          <p:nvGrpSpPr>
            <p:cNvPr id="91158" name="Группа 45"/>
            <p:cNvGrpSpPr>
              <a:grpSpLocks/>
            </p:cNvGrpSpPr>
            <p:nvPr/>
          </p:nvGrpSpPr>
          <p:grpSpPr bwMode="auto">
            <a:xfrm>
              <a:off x="3756312" y="4738254"/>
              <a:ext cx="2285327" cy="1471615"/>
              <a:chOff x="3756312" y="4738254"/>
              <a:chExt cx="2285327" cy="1471615"/>
            </a:xfrm>
          </p:grpSpPr>
          <p:pic>
            <p:nvPicPr>
              <p:cNvPr id="91160" name="Picture 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6312" y="4738254"/>
                <a:ext cx="1091045" cy="10910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  <p:pic>
            <p:nvPicPr>
              <p:cNvPr id="9116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69303" y="5766956"/>
                <a:ext cx="2272336" cy="442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</p:pic>
        </p:grpSp>
        <p:sp>
          <p:nvSpPr>
            <p:cNvPr id="91159" name="Прямоугольник 49"/>
            <p:cNvSpPr>
              <a:spLocks noChangeArrowheads="1"/>
            </p:cNvSpPr>
            <p:nvPr/>
          </p:nvSpPr>
          <p:spPr bwMode="auto">
            <a:xfrm>
              <a:off x="4841947" y="5090755"/>
              <a:ext cx="11496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 b="1">
                  <a:solidFill>
                    <a:srgbClr val="000000"/>
                  </a:solidFill>
                </a:rPr>
                <a:t>100 Гб</a:t>
              </a:r>
              <a:endParaRPr lang="ru-RU" altLang="ru-RU" b="1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Группа 52"/>
          <p:cNvGrpSpPr>
            <a:grpSpLocks/>
          </p:cNvGrpSpPr>
          <p:nvPr/>
        </p:nvGrpSpPr>
        <p:grpSpPr bwMode="auto">
          <a:xfrm>
            <a:off x="1838325" y="4954588"/>
            <a:ext cx="1722438" cy="1519237"/>
            <a:chOff x="1838180" y="4954732"/>
            <a:chExt cx="1722437" cy="1519016"/>
          </a:xfrm>
        </p:grpSpPr>
        <p:pic>
          <p:nvPicPr>
            <p:cNvPr id="91156" name="Picture 8" descr="&amp;ocy;&amp;bcy;&amp;lcy;&amp;acy;&amp;chcy;&amp;ncy;&amp;ycy;&amp;iecy; &amp;khcy;&amp;rcy;&amp;acy;&amp;ncy;&amp;icy;&amp;lcy;&amp;icy;&amp;shchcy;&amp;acy; &amp;dcy;&amp;acy;&amp;ncy;&amp;ncy;&amp;ycy;&amp;khcy;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8180" y="4954732"/>
              <a:ext cx="1722437" cy="114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157" name="Прямоугольник 51"/>
            <p:cNvSpPr>
              <a:spLocks noChangeArrowheads="1"/>
            </p:cNvSpPr>
            <p:nvPr/>
          </p:nvSpPr>
          <p:spPr bwMode="auto">
            <a:xfrm>
              <a:off x="2209583" y="6012083"/>
              <a:ext cx="955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>
                  <a:solidFill>
                    <a:srgbClr val="000000"/>
                  </a:solidFill>
                </a:rPr>
                <a:t>40 Гб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00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Нетикет – сетевой этикет</a:t>
            </a:r>
          </a:p>
        </p:txBody>
      </p:sp>
      <p:sp>
        <p:nvSpPr>
          <p:cNvPr id="921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5D7331-76E6-4573-9F6A-E1C9303FCA7D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988" y="815975"/>
            <a:ext cx="8434387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не пишите то, что не могли бы сказать лично</a:t>
            </a:r>
            <a:endParaRPr lang="ru-RU" sz="2800" b="1" kern="0" dirty="0">
              <a:solidFill>
                <a:srgbClr val="000000"/>
              </a:solidFill>
            </a:endParaRP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не посылайте личную информацию</a:t>
            </a: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уважайте авторские права</a:t>
            </a: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не публикуйте личную переписку без разрешения</a:t>
            </a: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не публикуйте информацию ограниченного доступа</a:t>
            </a: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пишите кратко и точно</a:t>
            </a: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не пишите всеми заглавными буквами</a:t>
            </a: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пишите грамотно, не используйте </a:t>
            </a:r>
            <a:r>
              <a:rPr lang="ru-RU" sz="2800" kern="0" dirty="0" err="1">
                <a:solidFill>
                  <a:srgbClr val="000000"/>
                </a:solidFill>
              </a:rPr>
              <a:t>слэнг</a:t>
            </a:r>
            <a:endParaRPr lang="ru-RU" sz="2800" kern="0" dirty="0">
              <a:solidFill>
                <a:srgbClr val="000000"/>
              </a:solidFill>
            </a:endParaRP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цитируйте высказывания, на которые отвечаете</a:t>
            </a:r>
          </a:p>
          <a:p>
            <a:pPr marL="185738" indent="-185738" fontAlgn="base">
              <a:spcBef>
                <a:spcPct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solidFill>
                  <a:srgbClr val="000000"/>
                </a:solidFill>
              </a:rPr>
              <a:t>не распространяйте спам</a:t>
            </a:r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Нетикет – сетевой этикет</a:t>
            </a:r>
          </a:p>
        </p:txBody>
      </p:sp>
      <p:sp>
        <p:nvSpPr>
          <p:cNvPr id="931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E59541-0BC3-4778-B62E-10D415178A86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988" y="815975"/>
            <a:ext cx="8434387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333399"/>
                </a:solidFill>
              </a:rPr>
              <a:t>Электронная почта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пишите тему сообщения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ставьте подпись в конце письма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не посылайте без разрешения большие файлы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988" y="2362200"/>
            <a:ext cx="843438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333399"/>
                </a:solidFill>
              </a:rPr>
              <a:t>Форумы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прочитайте </a:t>
            </a:r>
            <a:r>
              <a:rPr lang="en-US" sz="2400" kern="0" dirty="0">
                <a:solidFill>
                  <a:srgbClr val="000000"/>
                </a:solidFill>
              </a:rPr>
              <a:t>FAQ (</a:t>
            </a:r>
            <a:r>
              <a:rPr lang="ru-RU" sz="2400" kern="0" dirty="0" err="1">
                <a:solidFill>
                  <a:srgbClr val="000000"/>
                </a:solidFill>
              </a:rPr>
              <a:t>ЧаВо</a:t>
            </a:r>
            <a:r>
              <a:rPr lang="en-US" sz="2400" kern="0" dirty="0">
                <a:solidFill>
                  <a:srgbClr val="000000"/>
                </a:solidFill>
              </a:rPr>
              <a:t>)</a:t>
            </a:r>
            <a:r>
              <a:rPr lang="ru-RU" sz="2400" kern="0" dirty="0">
                <a:solidFill>
                  <a:srgbClr val="000000"/>
                </a:solidFill>
              </a:rPr>
              <a:t> и предыдущие темы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не отклоняйтесь от темы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не участвуйте во «</a:t>
            </a:r>
            <a:r>
              <a:rPr lang="ru-RU" sz="2400" kern="0" dirty="0" err="1">
                <a:solidFill>
                  <a:srgbClr val="000000"/>
                </a:solidFill>
              </a:rPr>
              <a:t>флейме</a:t>
            </a:r>
            <a:r>
              <a:rPr lang="ru-RU" sz="2400" kern="0" dirty="0">
                <a:solidFill>
                  <a:srgbClr val="000000"/>
                </a:solidFill>
              </a:rPr>
              <a:t>» – спора ради спора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не разжигайте «</a:t>
            </a:r>
            <a:r>
              <a:rPr lang="ru-RU" sz="2400" kern="0" dirty="0" err="1">
                <a:solidFill>
                  <a:srgbClr val="000000"/>
                </a:solidFill>
              </a:rPr>
              <a:t>холивары</a:t>
            </a:r>
            <a:r>
              <a:rPr lang="ru-RU" sz="2400" kern="0" dirty="0">
                <a:solidFill>
                  <a:srgbClr val="000000"/>
                </a:solidFill>
              </a:rPr>
              <a:t>» – «священные войны» </a:t>
            </a:r>
            <a:r>
              <a:rPr lang="ru-RU" sz="2400" i="1" kern="0" dirty="0">
                <a:solidFill>
                  <a:srgbClr val="000000"/>
                </a:solidFill>
              </a:rPr>
              <a:t>(</a:t>
            </a:r>
            <a:r>
              <a:rPr lang="en-US" sz="2400" i="1" kern="0" dirty="0">
                <a:solidFill>
                  <a:srgbClr val="000000"/>
                </a:solidFill>
              </a:rPr>
              <a:t>Windows </a:t>
            </a:r>
            <a:r>
              <a:rPr lang="ru-RU" sz="2400" kern="0" dirty="0">
                <a:solidFill>
                  <a:srgbClr val="000000"/>
                </a:solidFill>
              </a:rPr>
              <a:t>против </a:t>
            </a:r>
            <a:r>
              <a:rPr lang="en-US" sz="2400" i="1" kern="0" dirty="0">
                <a:solidFill>
                  <a:srgbClr val="000000"/>
                </a:solidFill>
              </a:rPr>
              <a:t>Linux</a:t>
            </a:r>
            <a:r>
              <a:rPr lang="ru-RU" sz="2400" i="1" kern="0" dirty="0">
                <a:solidFill>
                  <a:srgbClr val="000000"/>
                </a:solidFill>
              </a:rPr>
              <a:t>)</a:t>
            </a:r>
            <a:endParaRPr lang="ru-RU" sz="1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Нетикет – сетевой этикет</a:t>
            </a:r>
          </a:p>
        </p:txBody>
      </p:sp>
      <p:sp>
        <p:nvSpPr>
          <p:cNvPr id="942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C0F5D-A0CE-4559-898B-0D930071C0AA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988" y="815975"/>
            <a:ext cx="8434387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333399"/>
                </a:solidFill>
              </a:rPr>
              <a:t>Чаты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не перебивайте собеседника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не обижайтесь, если с вами не хотят разговаривать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не пытайтесь выведывать личную информацию;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уважайте анонимность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будьте снисходительны к ошибкам других;</a:t>
            </a:r>
          </a:p>
          <a:p>
            <a:pPr marL="361950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не обижайтесь, если собеседник покинул чат</a:t>
            </a:r>
          </a:p>
        </p:txBody>
      </p:sp>
    </p:spTree>
    <p:extLst>
      <p:ext uri="{BB962C8B-B14F-4D97-AF65-F5344CB8AC3E}">
        <p14:creationId xmlns:p14="http://schemas.microsoft.com/office/powerpoint/2010/main" val="15518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Интернет: юридические проблемы</a:t>
            </a:r>
          </a:p>
        </p:txBody>
      </p:sp>
      <p:sp>
        <p:nvSpPr>
          <p:cNvPr id="952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BFF463-C106-4A6F-8258-FFC9D0B5BA8E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5236" name="Rectangle 1"/>
          <p:cNvSpPr>
            <a:spLocks noChangeArrowheads="1"/>
          </p:cNvSpPr>
          <p:nvPr/>
        </p:nvSpPr>
        <p:spPr bwMode="auto">
          <a:xfrm>
            <a:off x="388938" y="808038"/>
            <a:ext cx="844391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несет ли провайдер ответственность за действия пользователей?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можно ли признавать доказательствами цифровые документы?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как доказать условия сделки, если фирма может в любой момент изменить условия договора на сайте?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какую ответственность несут платежные системы перед государством и пользователями?</a:t>
            </a:r>
          </a:p>
        </p:txBody>
      </p:sp>
    </p:spTree>
    <p:extLst>
      <p:ext uri="{BB962C8B-B14F-4D97-AF65-F5344CB8AC3E}">
        <p14:creationId xmlns:p14="http://schemas.microsoft.com/office/powerpoint/2010/main" val="10042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Авторские права</a:t>
            </a:r>
          </a:p>
        </p:txBody>
      </p:sp>
      <p:sp>
        <p:nvSpPr>
          <p:cNvPr id="962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8738A-9AF8-479D-9121-87F73B9C352A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6260" name="Прямоугольник 3"/>
          <p:cNvSpPr>
            <a:spLocks noChangeArrowheads="1"/>
          </p:cNvSpPr>
          <p:nvPr/>
        </p:nvSpPr>
        <p:spPr bwMode="auto">
          <a:xfrm>
            <a:off x="369888" y="781050"/>
            <a:ext cx="8491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Условия использования материала (</a:t>
            </a:r>
            <a:r>
              <a:rPr lang="en-US" altLang="ru-RU" sz="2400" i="1">
                <a:solidFill>
                  <a:srgbClr val="000000"/>
                </a:solidFill>
              </a:rPr>
              <a:t>terms of use</a:t>
            </a:r>
            <a:r>
              <a:rPr lang="ru-RU" altLang="ru-RU" sz="2400">
                <a:solidFill>
                  <a:srgbClr val="000000"/>
                </a:solidFill>
              </a:rPr>
              <a:t>)</a:t>
            </a:r>
            <a:r>
              <a:rPr lang="en-US" altLang="ru-RU" sz="2400">
                <a:solidFill>
                  <a:srgbClr val="000000"/>
                </a:solidFill>
              </a:rPr>
              <a:t>?</a:t>
            </a:r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888" y="1228725"/>
            <a:ext cx="8491537" cy="3570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Можно без разрешения</a:t>
            </a:r>
            <a:r>
              <a:rPr lang="ru-RU" sz="2400" dirty="0">
                <a:solidFill>
                  <a:srgbClr val="000000"/>
                </a:solidFill>
              </a:rPr>
              <a:t>: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размещать гиперссылки на другие сайты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использовать бесплатную графику</a:t>
            </a:r>
          </a:p>
          <a:p>
            <a:pPr marL="185738" indent="-185738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Нельзя без разрешения</a:t>
            </a:r>
            <a:r>
              <a:rPr lang="ru-RU" sz="2400" dirty="0">
                <a:solidFill>
                  <a:srgbClr val="000000"/>
                </a:solidFill>
              </a:rPr>
              <a:t>: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копировать содержание других сайтов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объединять информацию из разных источников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изменять чужой текст или изображение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размещать любые изображения с других сайтов, о которых явно не написано, что они бесплатные</a:t>
            </a:r>
          </a:p>
        </p:txBody>
      </p:sp>
    </p:spTree>
    <p:extLst>
      <p:ext uri="{BB962C8B-B14F-4D97-AF65-F5344CB8AC3E}">
        <p14:creationId xmlns:p14="http://schemas.microsoft.com/office/powerpoint/2010/main" val="352916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Авторские права</a:t>
            </a:r>
          </a:p>
        </p:txBody>
      </p:sp>
      <p:sp>
        <p:nvSpPr>
          <p:cNvPr id="972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FFECC4-09CB-4095-900B-0D690C0E16F0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9888" y="819150"/>
            <a:ext cx="8637587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</a:rPr>
              <a:t>ГК РФ, часть 4, ст. 1274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Можно без разрешения</a:t>
            </a:r>
            <a:r>
              <a:rPr lang="ru-RU" sz="2400" dirty="0">
                <a:solidFill>
                  <a:srgbClr val="000000"/>
                </a:solidFill>
              </a:rPr>
              <a:t>: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</a:rPr>
              <a:t>цитировать</a:t>
            </a:r>
            <a:r>
              <a:rPr lang="ru-RU" sz="2400" dirty="0">
                <a:solidFill>
                  <a:srgbClr val="000000"/>
                </a:solidFill>
              </a:rPr>
              <a:t> произведения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использовать произведения и отрывки </a:t>
            </a:r>
            <a:r>
              <a:rPr lang="ru-RU" sz="2400" b="1" dirty="0">
                <a:solidFill>
                  <a:srgbClr val="000000"/>
                </a:solidFill>
              </a:rPr>
              <a:t>в учебных целях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использовать произведения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для создания пародий и карикатур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537075" y="457200"/>
            <a:ext cx="2874963" cy="920750"/>
          </a:xfrm>
          <a:prstGeom prst="wedgeRoundRectCallout">
            <a:avLst>
              <a:gd name="adj1" fmla="val -66081"/>
              <a:gd name="adj2" fmla="val 53750"/>
              <a:gd name="adj3" fmla="val 16667"/>
            </a:avLst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со ссылкой на автора и источник!</a:t>
            </a:r>
          </a:p>
        </p:txBody>
      </p:sp>
    </p:spTree>
    <p:extLst>
      <p:ext uri="{BB962C8B-B14F-4D97-AF65-F5344CB8AC3E}">
        <p14:creationId xmlns:p14="http://schemas.microsoft.com/office/powerpoint/2010/main" val="17477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Незаконный доступ к информации</a:t>
            </a:r>
          </a:p>
        </p:txBody>
      </p:sp>
      <p:sp>
        <p:nvSpPr>
          <p:cNvPr id="983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2CB3C-1FF0-4CE8-9622-7ADDDEEEA64D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8938" y="855663"/>
            <a:ext cx="8453437" cy="8318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… уничтожение, блокирование, модификация либо копирование компьютерной информации.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988" y="2489200"/>
            <a:ext cx="7345362" cy="1262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kern="0" dirty="0">
                <a:solidFill>
                  <a:srgbClr val="333399"/>
                </a:solidFill>
              </a:rPr>
              <a:t>УК РФ с. 272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штраф до </a:t>
            </a:r>
            <a:r>
              <a:rPr lang="ru-RU" sz="2400" b="1" kern="0" dirty="0">
                <a:solidFill>
                  <a:srgbClr val="000000"/>
                </a:solidFill>
              </a:rPr>
              <a:t>500 тыс. рублей</a:t>
            </a: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лишение свободы </a:t>
            </a:r>
            <a:r>
              <a:rPr lang="ru-RU" sz="2400" b="1" kern="0" dirty="0">
                <a:solidFill>
                  <a:srgbClr val="000000"/>
                </a:solidFill>
              </a:rPr>
              <a:t>до 7 лет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988" y="1692275"/>
            <a:ext cx="7345362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взлом страницы в социальной сети</a:t>
            </a:r>
            <a:endParaRPr lang="ru-RU" sz="2400" b="1" kern="0" dirty="0">
              <a:solidFill>
                <a:srgbClr val="000000"/>
              </a:solidFill>
            </a:endParaRPr>
          </a:p>
          <a:p>
            <a:pPr marL="360363" indent="-1857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</a:rPr>
              <a:t>взлом сайта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6197600" y="2146300"/>
            <a:ext cx="504825" cy="25717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2600" y="1831975"/>
            <a:ext cx="1700213" cy="831850"/>
          </a:xfrm>
          <a:prstGeom prst="rect">
            <a:avLst/>
          </a:prstGeom>
          <a:solidFill>
            <a:srgbClr val="333399"/>
          </a:solidFill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FFFFFF"/>
                </a:solidFill>
              </a:rPr>
              <a:t>отдел «К»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solidFill>
                  <a:srgbClr val="FFFFFF"/>
                </a:solidFill>
              </a:rPr>
              <a:t>полиции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Экран (4:3)</PresentationFormat>
  <Paragraphs>117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Компьютерные сети</vt:lpstr>
      <vt:lpstr>Организация личных данных</vt:lpstr>
      <vt:lpstr>Нетикет – сетевой этикет</vt:lpstr>
      <vt:lpstr>Нетикет – сетевой этикет</vt:lpstr>
      <vt:lpstr>Нетикет – сетевой этикет</vt:lpstr>
      <vt:lpstr>Интернет: юридические проблемы</vt:lpstr>
      <vt:lpstr>Авторские права</vt:lpstr>
      <vt:lpstr>Авторские права</vt:lpstr>
      <vt:lpstr>Незаконный доступ к информации</vt:lpstr>
      <vt:lpstr>Конец фильма</vt:lpstr>
      <vt:lpstr>Источники иллюстраций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</dc:title>
  <dc:creator>Оля</dc:creator>
  <cp:lastModifiedBy>Оля</cp:lastModifiedBy>
  <cp:revision>1</cp:revision>
  <dcterms:created xsi:type="dcterms:W3CDTF">2020-04-22T06:52:29Z</dcterms:created>
  <dcterms:modified xsi:type="dcterms:W3CDTF">2020-04-22T06:53:06Z</dcterms:modified>
</cp:coreProperties>
</file>