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6" r:id="rId11"/>
    <p:sldId id="277" r:id="rId12"/>
    <p:sldId id="266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9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0" d="100"/>
        <a:sy n="180" d="100"/>
      </p:scale>
      <p:origin x="0" y="427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872538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B2F4E-8CE9-4A16-9256-A4AE0E271047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475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8740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     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251" y="1760561"/>
            <a:ext cx="8652679" cy="1487606"/>
          </a:xfrm>
        </p:spPr>
        <p:txBody>
          <a:bodyPr/>
          <a:lstStyle>
            <a:lvl1pPr>
              <a:defRPr sz="7200" b="1">
                <a:solidFill>
                  <a:srgbClr val="333399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48520" y="4626591"/>
            <a:ext cx="7608626" cy="1380698"/>
          </a:xfrm>
        </p:spPr>
        <p:txBody>
          <a:bodyPr/>
          <a:lstStyle>
            <a:lvl1pPr marL="0" indent="0" algn="ctr">
              <a:buNone/>
              <a:defRPr sz="4000" b="1">
                <a:latin typeface="+mj-lt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59597-087C-4A8F-AFD8-788FA5045E26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20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62567-E876-4D81-9C81-816097EEDB93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631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55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099577C-1661-4CF5-A7D7-CC58635E4499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93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760538"/>
            <a:ext cx="8653462" cy="14874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Программирование на языке </a:t>
            </a:r>
            <a:r>
              <a:rPr lang="en-US" sz="6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Python</a:t>
            </a:r>
            <a:endParaRPr lang="ru-RU" sz="60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717032"/>
            <a:ext cx="6473825" cy="1381125"/>
          </a:xfrm>
        </p:spPr>
        <p:txBody>
          <a:bodyPr/>
          <a:lstStyle/>
          <a:p>
            <a:pPr marL="1257300" indent="-1257300" eaLnBrk="1" hangingPunct="1">
              <a:lnSpc>
                <a:spcPct val="90000"/>
              </a:lnSpc>
              <a:defRPr/>
            </a:pPr>
            <a:r>
              <a:rPr lang="ru-RU" dirty="0" smtClean="0">
                <a:solidFill>
                  <a:srgbClr val="000000"/>
                </a:solidFill>
              </a:rPr>
              <a:t>§ 62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r>
              <a:rPr lang="ru-RU" dirty="0" smtClean="0">
                <a:solidFill>
                  <a:srgbClr val="000000"/>
                </a:solidFill>
              </a:rPr>
              <a:t> Массивы</a:t>
            </a:r>
          </a:p>
        </p:txBody>
      </p:sp>
      <p:sp>
        <p:nvSpPr>
          <p:cNvPr id="7172" name="Номер слайда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AC18266-AFC8-4F7B-9356-06652606446B}" type="slidenum">
              <a:rPr lang="ru-RU" altLang="ru-RU" smtClean="0">
                <a:solidFill>
                  <a:srgbClr val="000000"/>
                </a:solidFill>
              </a:rPr>
              <a:pPr/>
              <a:t>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383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Заполнение случайными числами</a:t>
            </a:r>
          </a:p>
        </p:txBody>
      </p:sp>
      <p:sp>
        <p:nvSpPr>
          <p:cNvPr id="1945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9B0DAE1-53FA-4B0D-AEBE-92126877DBF5}" type="slidenum">
              <a:rPr lang="ru-RU" altLang="ru-RU" smtClean="0">
                <a:solidFill>
                  <a:srgbClr val="000000"/>
                </a:solidFill>
              </a:rPr>
              <a:pPr/>
              <a:t>10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71488" y="3727450"/>
            <a:ext cx="6994525" cy="1816100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randint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N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[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randint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        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x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(N)]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49400" y="4591050"/>
            <a:ext cx="34210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randint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100</a:t>
            </a:r>
            <a:r>
              <a:rPr lang="en-US" altLang="ru-RU" sz="28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6521450" y="3709988"/>
            <a:ext cx="2051050" cy="985837"/>
          </a:xfrm>
          <a:prstGeom prst="wedgeRoundRectCallout">
            <a:avLst>
              <a:gd name="adj1" fmla="val -124514"/>
              <a:gd name="adj2" fmla="val 5686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случайные числа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</a:rPr>
              <a:t>[20,100]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71488" y="963613"/>
            <a:ext cx="6994525" cy="224631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randint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N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]*N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(N):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 A[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randint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6075" y="3255963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</p:spTree>
    <p:extLst>
      <p:ext uri="{BB962C8B-B14F-4D97-AF65-F5344CB8AC3E}">
        <p14:creationId xmlns:p14="http://schemas.microsoft.com/office/powerpoint/2010/main" val="1428042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Запишите в тетради: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B62567-E876-4D81-9C81-816097EEDB93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82441" y="908720"/>
            <a:ext cx="6994525" cy="1815882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600075" indent="-514350" algn="just" fontAlgn="base">
              <a:spcBef>
                <a:spcPct val="0"/>
              </a:spcBef>
              <a:buAutoNum type="arabicPeriod"/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Ввести массив с клавиатуры:</a:t>
            </a:r>
          </a:p>
          <a:p>
            <a:pPr marL="85725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5 чисел			28 чисел</a:t>
            </a:r>
          </a:p>
          <a:p>
            <a:pPr marL="85725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15 чисел         40 чисел</a:t>
            </a:r>
          </a:p>
          <a:p>
            <a:pPr marL="85725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chemeClr val="tx2"/>
                </a:solidFill>
                <a:latin typeface="Courier New"/>
                <a:ea typeface="Times New Roman"/>
              </a:rPr>
              <a:t>11 чисел         23 числа  </a:t>
            </a:r>
            <a:endParaRPr lang="ru-RU" sz="2800" b="1" dirty="0">
              <a:solidFill>
                <a:schemeClr val="tx2"/>
              </a:solidFill>
              <a:latin typeface="Courier New"/>
              <a:ea typeface="Times New Roman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83568" y="3402579"/>
            <a:ext cx="8338032" cy="2246769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2.Заполнить массив случайным образом: 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-20…+20             -7 …+17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-15…+16             +5 …+</a:t>
            </a:r>
            <a:r>
              <a:rPr lang="ru-RU" sz="2800" b="1" dirty="0">
                <a:solidFill>
                  <a:srgbClr val="0000FF"/>
                </a:solidFill>
                <a:latin typeface="Courier New"/>
                <a:ea typeface="Times New Roman"/>
              </a:rPr>
              <a:t>20 </a:t>
            </a:r>
            <a:endParaRPr lang="ru-RU" sz="2800" b="1" dirty="0" smtClean="0">
              <a:solidFill>
                <a:srgbClr val="0000FF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-10</a:t>
            </a:r>
            <a:r>
              <a:rPr lang="ru-RU" sz="2800" b="1" dirty="0">
                <a:solidFill>
                  <a:srgbClr val="0000FF"/>
                </a:solidFill>
                <a:latin typeface="Courier New"/>
                <a:ea typeface="Times New Roman"/>
              </a:rPr>
              <a:t>…+</a:t>
            </a:r>
            <a:r>
              <a:rPr lang="ru-RU" sz="2800" b="1" dirty="0" smtClean="0">
                <a:solidFill>
                  <a:srgbClr val="0000FF"/>
                </a:solidFill>
                <a:latin typeface="Courier New"/>
                <a:ea typeface="Times New Roman"/>
              </a:rPr>
              <a:t>20             +6 …+13</a:t>
            </a:r>
            <a:endParaRPr lang="ru-RU" sz="2800" b="1" dirty="0">
              <a:solidFill>
                <a:srgbClr val="0000FF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endParaRPr lang="ru-RU" sz="2800" b="1" dirty="0">
              <a:solidFill>
                <a:schemeClr val="tx2"/>
              </a:solidFill>
              <a:latin typeface="Courier New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726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Вывод массива на экран</a:t>
            </a:r>
          </a:p>
        </p:txBody>
      </p:sp>
      <p:sp>
        <p:nvSpPr>
          <p:cNvPr id="1638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11C9572-D059-4004-B575-D4BCA8CAD2A8}" type="slidenum">
              <a:rPr lang="ru-RU" altLang="ru-RU" smtClean="0">
                <a:solidFill>
                  <a:srgbClr val="000000"/>
                </a:solidFill>
              </a:rPr>
              <a:pPr/>
              <a:t>12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Как список: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7725" y="1209675"/>
            <a:ext cx="2497138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 A )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411538" y="1236663"/>
            <a:ext cx="3063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[1, 2, 3, 4, 5]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346075" y="1687513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В строчку через пробел:</a:t>
            </a: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847725" y="2220913"/>
            <a:ext cx="4983163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(N):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A[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], end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 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907088" y="2570163"/>
            <a:ext cx="2020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1 2 3 4 5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46075" y="3043238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847725" y="3479800"/>
            <a:ext cx="4983163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  <a:ea typeface="Times New Roman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400" b="1" dirty="0" err="1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: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( x, end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C00000"/>
                </a:solidFill>
                <a:latin typeface="Courier New"/>
                <a:ea typeface="Times New Roman"/>
              </a:rPr>
              <a:t>" "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 )</a:t>
            </a:r>
            <a:endParaRPr lang="ru-RU" sz="24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5907088" y="3840163"/>
            <a:ext cx="20208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1 2 3 4 5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46075" y="4338638"/>
            <a:ext cx="45862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847725" y="4762500"/>
            <a:ext cx="2497138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*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A )</a:t>
            </a:r>
          </a:p>
        </p:txBody>
      </p:sp>
      <p:sp>
        <p:nvSpPr>
          <p:cNvPr id="27" name="Rectangle 5"/>
          <p:cNvSpPr>
            <a:spLocks noChangeArrowheads="1"/>
          </p:cNvSpPr>
          <p:nvPr/>
        </p:nvSpPr>
        <p:spPr bwMode="auto">
          <a:xfrm>
            <a:off x="4364038" y="4762500"/>
            <a:ext cx="4295775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print</a:t>
            </a:r>
            <a:r>
              <a:rPr lang="ru-RU" sz="24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en-US" sz="24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4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</a:p>
        </p:txBody>
      </p:sp>
      <p:sp>
        <p:nvSpPr>
          <p:cNvPr id="28" name="Двойная стрелка влево/вправо 27"/>
          <p:cNvSpPr>
            <a:spLocks noChangeArrowheads="1"/>
          </p:cNvSpPr>
          <p:nvPr/>
        </p:nvSpPr>
        <p:spPr bwMode="auto">
          <a:xfrm>
            <a:off x="3581400" y="4891088"/>
            <a:ext cx="522288" cy="250825"/>
          </a:xfrm>
          <a:prstGeom prst="leftRightArrow">
            <a:avLst>
              <a:gd name="adj1" fmla="val 50000"/>
              <a:gd name="adj2" fmla="val 49888"/>
            </a:avLst>
          </a:prstGeom>
          <a:solidFill>
            <a:srgbClr val="0000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32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 bldLvl="2"/>
      <p:bldP spid="16" grpId="0" build="p" animBg="1"/>
      <p:bldP spid="17" grpId="0" build="p" bldLvl="2"/>
      <p:bldP spid="18" grpId="0" build="p" bldLvl="2"/>
      <p:bldP spid="19" grpId="0" build="p" animBg="1"/>
      <p:bldP spid="20" grpId="0" build="p" bldLvl="2"/>
      <p:bldP spid="25" grpId="0" build="p" bldLvl="2"/>
      <p:bldP spid="26" grpId="0" build="p" animBg="1"/>
      <p:bldP spid="27" grpId="0" build="p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Как обработать все элементы массива?</a:t>
            </a:r>
          </a:p>
        </p:txBody>
      </p:sp>
      <p:sp>
        <p:nvSpPr>
          <p:cNvPr id="1741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592B16A-D3E7-4774-BD02-4C74A69738F8}" type="slidenum">
              <a:rPr lang="ru-RU" altLang="ru-RU" smtClean="0">
                <a:solidFill>
                  <a:srgbClr val="000000"/>
                </a:solidFill>
              </a:rPr>
              <a:pPr/>
              <a:t>13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Создание массива</a:t>
            </a:r>
            <a:r>
              <a:rPr lang="ru-RU" altLang="ru-RU" sz="220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2200" b="1">
              <a:solidFill>
                <a:srgbClr val="3333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1600" b="1">
              <a:solidFill>
                <a:srgbClr val="3333FF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1600" b="1">
              <a:solidFill>
                <a:srgbClr val="3333FF"/>
              </a:solidFill>
            </a:endParaRPr>
          </a:p>
          <a:p>
            <a:pPr fontAlgn="base">
              <a:spcBef>
                <a:spcPts val="120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Обработка</a:t>
            </a:r>
            <a:r>
              <a:rPr lang="ru-RU" altLang="ru-RU" sz="2200">
                <a:solidFill>
                  <a:srgbClr val="000000"/>
                </a:solidFill>
              </a:rPr>
              <a:t>: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847725" y="1209675"/>
            <a:ext cx="3192463" cy="7715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200" b="1" dirty="0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pt-BR" sz="2200" b="1" dirty="0">
                <a:solidFill>
                  <a:srgbClr val="000000"/>
                </a:solidFill>
              </a:rPr>
              <a:t> </a:t>
            </a:r>
            <a:r>
              <a:rPr lang="pt-BR" sz="22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pt-BR" sz="2200" b="1" dirty="0">
                <a:solidFill>
                  <a:srgbClr val="000000"/>
                </a:solidFill>
              </a:rPr>
              <a:t> </a:t>
            </a:r>
            <a:r>
              <a:rPr lang="pt-BR" sz="2200" b="1" dirty="0">
                <a:solidFill>
                  <a:srgbClr val="0095FF"/>
                </a:solidFill>
                <a:latin typeface="Courier New" pitchFamily="49" charset="0"/>
              </a:rPr>
              <a:t>5</a:t>
            </a:r>
            <a:endParaRPr lang="pt-BR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200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ru-RU" sz="2200" b="1" dirty="0">
                <a:solidFill>
                  <a:srgbClr val="000000"/>
                </a:solidFill>
              </a:rPr>
              <a:t> </a:t>
            </a:r>
            <a:r>
              <a:rPr lang="ru-RU" sz="22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ru-RU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0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]*</a:t>
            </a:r>
            <a:r>
              <a:rPr lang="pt-BR" sz="2200" b="1" dirty="0">
                <a:solidFill>
                  <a:srgbClr val="000000"/>
                </a:solidFill>
                <a:latin typeface="Courier New" pitchFamily="49" charset="0"/>
              </a:rPr>
              <a:t>N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836613" y="2562225"/>
            <a:ext cx="3216275" cy="17875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A[0]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A[1]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A[2]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A[3]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A[4]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4813" y="4592638"/>
            <a:ext cx="8485187" cy="1014412"/>
            <a:chOff x="338" y="3641"/>
            <a:chExt cx="5345" cy="639"/>
          </a:xfrm>
        </p:grpSpPr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632" y="3708"/>
              <a:ext cx="5051" cy="572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ru-RU" sz="2400">
                  <a:solidFill>
                    <a:srgbClr val="000000"/>
                  </a:solidFill>
                </a:rPr>
                <a:t>  </a:t>
              </a:r>
              <a:r>
                <a:rPr lang="en-US" sz="2400">
                  <a:solidFill>
                    <a:srgbClr val="000000"/>
                  </a:solidFill>
                </a:rPr>
                <a:t>1) </a:t>
              </a:r>
              <a:r>
                <a:rPr lang="ru-RU" sz="2400">
                  <a:solidFill>
                    <a:srgbClr val="000000"/>
                  </a:solidFill>
                </a:rPr>
                <a:t>если </a:t>
              </a:r>
              <a:r>
                <a:rPr lang="en-US" sz="2400">
                  <a:solidFill>
                    <a:srgbClr val="000000"/>
                  </a:solidFill>
                </a:rPr>
                <a:t>N </a:t>
              </a:r>
              <a:r>
                <a:rPr lang="ru-RU" sz="2400">
                  <a:solidFill>
                    <a:srgbClr val="000000"/>
                  </a:solidFill>
                </a:rPr>
                <a:t>велико (1000, 1000000)?</a:t>
              </a:r>
            </a:p>
            <a:p>
              <a:pPr eaLnBrk="0" fontAlgn="base" hangingPunct="0">
                <a:spcBef>
                  <a:spcPts val="600"/>
                </a:spcBef>
                <a:spcAft>
                  <a:spcPct val="0"/>
                </a:spcAft>
                <a:defRPr/>
              </a:pPr>
              <a:r>
                <a:rPr lang="ru-RU" sz="2400">
                  <a:solidFill>
                    <a:srgbClr val="000000"/>
                  </a:solidFill>
                </a:rPr>
                <a:t>  2) при изменении </a:t>
              </a:r>
              <a:r>
                <a:rPr lang="en-US" sz="2400">
                  <a:solidFill>
                    <a:srgbClr val="000000"/>
                  </a:solidFill>
                </a:rPr>
                <a:t>N </a:t>
              </a:r>
              <a:r>
                <a:rPr lang="ru-RU" sz="2400">
                  <a:solidFill>
                    <a:srgbClr val="000000"/>
                  </a:solidFill>
                </a:rPr>
                <a:t>программа не должна меняться!</a:t>
              </a:r>
            </a:p>
          </p:txBody>
        </p:sp>
        <p:sp>
          <p:nvSpPr>
            <p:cNvPr id="17417" name="Oval 8"/>
            <p:cNvSpPr>
              <a:spLocks noChangeArrowheads="1"/>
            </p:cNvSpPr>
            <p:nvPr/>
          </p:nvSpPr>
          <p:spPr bwMode="auto">
            <a:xfrm>
              <a:off x="338" y="3641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 b="1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 b="1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7784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Как обработать все элементы массива?</a:t>
            </a:r>
          </a:p>
        </p:txBody>
      </p:sp>
      <p:sp>
        <p:nvSpPr>
          <p:cNvPr id="1843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B95682B5-AFC5-4821-B101-BE35F76A5EE1}" type="slidenum">
              <a:rPr lang="ru-RU" altLang="ru-RU" smtClean="0">
                <a:solidFill>
                  <a:srgbClr val="000000"/>
                </a:solidFill>
              </a:rPr>
              <a:pPr/>
              <a:t>14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38115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333399"/>
                </a:solidFill>
              </a:rPr>
              <a:t>Обработка с переменной: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490538" y="1292225"/>
            <a:ext cx="3214687" cy="34798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0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;</a:t>
            </a:r>
            <a:endParaRPr lang="ru-RU" sz="2200" b="1" dirty="0">
              <a:solidFill>
                <a:srgbClr val="00B0F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rgbClr val="00B0F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rgbClr val="00B0F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  <a:endParaRPr lang="es-ES" sz="2200" b="1" dirty="0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85775" y="4794250"/>
            <a:ext cx="3228975" cy="43021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13" name="Скругленный прямоугольник 12"/>
          <p:cNvSpPr>
            <a:spLocks noChangeArrowheads="1"/>
          </p:cNvSpPr>
          <p:nvPr/>
        </p:nvSpPr>
        <p:spPr bwMode="auto">
          <a:xfrm>
            <a:off x="355600" y="1674813"/>
            <a:ext cx="3494088" cy="693737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4408488" y="795338"/>
            <a:ext cx="3811587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Обработка в цикле: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475163" y="1292225"/>
            <a:ext cx="4129087" cy="144938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while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&lt;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N: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  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200" b="1" dirty="0">
                <a:solidFill>
                  <a:srgbClr val="000000"/>
                </a:solidFill>
              </a:rPr>
              <a:t> </a:t>
            </a:r>
            <a:r>
              <a:rPr lang="en-US" sz="2200" b="1" dirty="0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200" b="1" dirty="0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16" name="Стрелка вправо 15"/>
          <p:cNvSpPr>
            <a:spLocks noChangeArrowheads="1"/>
          </p:cNvSpPr>
          <p:nvPr/>
        </p:nvSpPr>
        <p:spPr bwMode="auto">
          <a:xfrm>
            <a:off x="3965575" y="1925638"/>
            <a:ext cx="385763" cy="211137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bg1">
              <a:lumMod val="65000"/>
            </a:schemeClr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4408488" y="2813050"/>
            <a:ext cx="3811587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Цикл с переменной:</a:t>
            </a:r>
          </a:p>
        </p:txBody>
      </p: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4475163" y="3271838"/>
            <a:ext cx="4129087" cy="7715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for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</a:rPr>
              <a:t>  </a:t>
            </a:r>
            <a:r>
              <a:rPr lang="en-US" sz="2200" b="1" dirty="0">
                <a:solidFill>
                  <a:srgbClr val="0000FF"/>
                </a:solidFill>
                <a:latin typeface="Courier New" pitchFamily="49" charset="0"/>
              </a:rPr>
              <a:t>in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2200" b="1" dirty="0">
                <a:solidFill>
                  <a:srgbClr val="0070C0"/>
                </a:solidFill>
                <a:latin typeface="Courier New" pitchFamily="49" charset="0"/>
              </a:rPr>
              <a:t>range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</a:rPr>
              <a:t>(N)</a:t>
            </a:r>
            <a:r>
              <a:rPr lang="en-US" sz="2200" b="1" dirty="0">
                <a:solidFill>
                  <a:srgbClr val="000000"/>
                </a:solidFill>
              </a:rPr>
              <a:t>: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  # </a:t>
            </a:r>
            <a:r>
              <a:rPr lang="ru-RU" sz="2200" b="1" dirty="0">
                <a:solidFill>
                  <a:srgbClr val="008000"/>
                </a:solidFill>
                <a:latin typeface="Courier New" pitchFamily="49" charset="0"/>
              </a:rPr>
              <a:t>обработать 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A[</a:t>
            </a:r>
            <a:r>
              <a:rPr lang="en-US" sz="2200" b="1" dirty="0" err="1">
                <a:solidFill>
                  <a:srgbClr val="008000"/>
                </a:solidFill>
                <a:latin typeface="Courier New" pitchFamily="49" charset="0"/>
              </a:rPr>
              <a:t>i</a:t>
            </a:r>
            <a:r>
              <a:rPr lang="en-US" sz="2200" b="1" dirty="0">
                <a:solidFill>
                  <a:srgbClr val="008000"/>
                </a:solidFill>
                <a:latin typeface="Courier New" pitchFamily="49" charset="0"/>
              </a:rPr>
              <a:t>]</a:t>
            </a:r>
          </a:p>
        </p:txBody>
      </p:sp>
      <p:sp>
        <p:nvSpPr>
          <p:cNvPr id="19" name="Стрелка вправо 18"/>
          <p:cNvSpPr>
            <a:spLocks noChangeArrowheads="1"/>
          </p:cNvSpPr>
          <p:nvPr/>
        </p:nvSpPr>
        <p:spPr bwMode="auto">
          <a:xfrm rot="5400000">
            <a:off x="7690644" y="2882107"/>
            <a:ext cx="384175" cy="211137"/>
          </a:xfrm>
          <a:prstGeom prst="rightArrow">
            <a:avLst>
              <a:gd name="adj1" fmla="val 50000"/>
              <a:gd name="adj2" fmla="val 50038"/>
            </a:avLst>
          </a:prstGeom>
          <a:solidFill>
            <a:schemeClr val="bg1">
              <a:lumMod val="65000"/>
            </a:schemeClr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b="1">
              <a:solidFill>
                <a:srgbClr val="000000"/>
              </a:solidFill>
            </a:endParaRPr>
          </a:p>
        </p:txBody>
      </p:sp>
      <p:sp useBgFill="1">
        <p:nvSpPr>
          <p:cNvPr id="20" name="Rectangle 5"/>
          <p:cNvSpPr>
            <a:spLocks noChangeArrowheads="1"/>
          </p:cNvSpPr>
          <p:nvPr/>
        </p:nvSpPr>
        <p:spPr bwMode="auto">
          <a:xfrm>
            <a:off x="3621087" y="5224463"/>
            <a:ext cx="4983163" cy="833178"/>
          </a:xfrm>
          <a:prstGeom prst="rect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Courier New"/>
                <a:ea typeface="Times New Roman"/>
              </a:rPr>
              <a:t>Запишите: удвоить все нечетные элементы</a:t>
            </a:r>
            <a:endParaRPr lang="ru-RU" sz="2400" b="1" dirty="0">
              <a:solidFill>
                <a:srgbClr val="FF0000"/>
              </a:solidFill>
              <a:latin typeface="Courier New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6098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12" grpId="0" animBg="1"/>
      <p:bldP spid="13" grpId="0" animBg="1"/>
      <p:bldP spid="14" grpId="0" build="p" bldLvl="2"/>
      <p:bldP spid="15" grpId="0" build="p" animBg="1"/>
      <p:bldP spid="16" grpId="0" animBg="1"/>
      <p:bldP spid="17" grpId="0" build="p" bldLvl="2"/>
      <p:bldP spid="18" grpId="0" build="p" animBg="1"/>
      <p:bldP spid="19" grpId="0" animBg="1"/>
      <p:bldP spid="20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Перебор элементов</a:t>
            </a:r>
          </a:p>
        </p:txBody>
      </p:sp>
      <p:sp>
        <p:nvSpPr>
          <p:cNvPr id="2048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7810E20-A03E-42D4-B65C-7E2BE8517706}" type="slidenum">
              <a:rPr lang="ru-RU" altLang="ru-RU" smtClean="0">
                <a:solidFill>
                  <a:srgbClr val="000000"/>
                </a:solidFill>
              </a:rPr>
              <a:pPr/>
              <a:t>15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396875" y="809625"/>
            <a:ext cx="5945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Общая схема</a:t>
            </a:r>
            <a:r>
              <a:rPr lang="en-US" altLang="ru-RU" sz="2400" b="1">
                <a:solidFill>
                  <a:srgbClr val="333399"/>
                </a:solidFill>
              </a:rPr>
              <a:t> (</a:t>
            </a:r>
            <a:r>
              <a:rPr lang="ru-RU" altLang="ru-RU" sz="2400" b="1">
                <a:solidFill>
                  <a:srgbClr val="333399"/>
                </a:solidFill>
              </a:rPr>
              <a:t>можно изменять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A[i]</a:t>
            </a:r>
            <a:r>
              <a:rPr lang="en-US" altLang="ru-RU" sz="2400" b="1">
                <a:solidFill>
                  <a:srgbClr val="333399"/>
                </a:solidFill>
              </a:rPr>
              <a:t>)</a:t>
            </a:r>
            <a:r>
              <a:rPr lang="ru-RU" altLang="ru-RU" sz="2400" b="1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719138" y="1300163"/>
            <a:ext cx="6089650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(N)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  ...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400" b="1">
                <a:solidFill>
                  <a:srgbClr val="008000"/>
                </a:solidFill>
                <a:latin typeface="Courier New" pitchFamily="49" charset="0"/>
              </a:rPr>
              <a:t>сделать что-то с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</a:rPr>
              <a:t>A[i]</a:t>
            </a:r>
            <a:endParaRPr lang="ru-RU" sz="2400" b="1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96875" y="3452813"/>
            <a:ext cx="48736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Если не нужно изменять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A[i]</a:t>
            </a:r>
            <a:r>
              <a:rPr lang="ru-RU" altLang="ru-RU" sz="2400" b="1">
                <a:solidFill>
                  <a:srgbClr val="333399"/>
                </a:solidFill>
              </a:rPr>
              <a:t>: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9138" y="3943350"/>
            <a:ext cx="6089650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  ...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</a:rPr>
              <a:t># </a:t>
            </a:r>
            <a:r>
              <a:rPr lang="ru-RU" sz="2400" b="1">
                <a:solidFill>
                  <a:srgbClr val="008000"/>
                </a:solidFill>
                <a:latin typeface="Courier New" pitchFamily="49" charset="0"/>
              </a:rPr>
              <a:t>сделать что-то с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</a:rPr>
              <a:t>x</a:t>
            </a:r>
            <a:endParaRPr lang="ru-RU" sz="2400" b="1">
              <a:solidFill>
                <a:srgbClr val="008000"/>
              </a:solidFill>
              <a:latin typeface="Courier New" pitchFamily="49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719138" y="2413000"/>
            <a:ext cx="6089650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(N)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  A[i]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+=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</a:rPr>
              <a:t>1</a:t>
            </a:r>
            <a:endParaRPr lang="ru-RU" sz="2400" b="1">
              <a:solidFill>
                <a:srgbClr val="00B0F0"/>
              </a:solidFill>
              <a:latin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890713" y="4811713"/>
            <a:ext cx="5162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 = A[0], A[1], ..., A[N-1]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719138" y="5380038"/>
            <a:ext cx="6089650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3333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: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179388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</a:rPr>
              <a:t>print</a:t>
            </a:r>
            <a:r>
              <a:rPr lang="en-US" sz="24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( x )</a:t>
            </a:r>
            <a:endParaRPr lang="ru-RU" sz="2400" b="1">
              <a:solidFill>
                <a:srgbClr val="008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00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build="p" animBg="1"/>
      <p:bldP spid="12" grpId="0" build="p" animBg="1"/>
      <p:bldP spid="13" grpId="0"/>
      <p:bldP spid="14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Подсчёт количества нужных элементов</a:t>
            </a:r>
          </a:p>
        </p:txBody>
      </p:sp>
      <p:sp>
        <p:nvSpPr>
          <p:cNvPr id="2150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6AC68F2-7694-4079-BF45-E5AED8842FCC}" type="slidenum">
              <a:rPr lang="ru-RU" altLang="ru-RU" smtClean="0">
                <a:solidFill>
                  <a:srgbClr val="000000"/>
                </a:solidFill>
              </a:rPr>
              <a:pPr/>
              <a:t>16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1508" name="Прямоугольник 7"/>
          <p:cNvSpPr>
            <a:spLocks noChangeArrowheads="1"/>
          </p:cNvSpPr>
          <p:nvPr/>
        </p:nvSpPr>
        <p:spPr bwMode="auto">
          <a:xfrm>
            <a:off x="396875" y="892175"/>
            <a:ext cx="8534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0363" indent="-36036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i="1">
                <a:solidFill>
                  <a:srgbClr val="000000"/>
                </a:solidFill>
              </a:rPr>
              <a:t>Задача</a:t>
            </a:r>
            <a:r>
              <a:rPr lang="ru-RU" altLang="ru-RU" sz="2400">
                <a:solidFill>
                  <a:srgbClr val="000000"/>
                </a:solidFill>
              </a:rPr>
              <a:t>. В массиве записаны данные о росте баскетболистов. Сколько из них имеет рост больше </a:t>
            </a:r>
            <a:br>
              <a:rPr lang="ru-RU" altLang="ru-RU" sz="2400">
                <a:solidFill>
                  <a:srgbClr val="000000"/>
                </a:solidFill>
              </a:rPr>
            </a:br>
            <a:r>
              <a:rPr lang="ru-RU" altLang="ru-RU" sz="2400">
                <a:solidFill>
                  <a:srgbClr val="000000"/>
                </a:solidFill>
              </a:rPr>
              <a:t>180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см, но меньше 190 см?</a:t>
            </a:r>
            <a:r>
              <a:rPr lang="en-US" altLang="ru-RU" sz="2400">
                <a:solidFill>
                  <a:srgbClr val="000000"/>
                </a:solidFill>
              </a:rPr>
              <a:t> </a:t>
            </a:r>
            <a:endParaRPr lang="ru-RU" altLang="ru-RU" sz="140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19138" y="3078163"/>
            <a:ext cx="6707187" cy="1573212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count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</a:t>
            </a: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and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count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758825" y="2168525"/>
            <a:ext cx="3213100" cy="663575"/>
            <a:chOff x="433" y="3902"/>
            <a:chExt cx="2024" cy="418"/>
          </a:xfrm>
        </p:grpSpPr>
        <p:sp>
          <p:nvSpPr>
            <p:cNvPr id="12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7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>
                  <a:solidFill>
                    <a:srgbClr val="000000"/>
                  </a:solidFill>
                </a:rPr>
                <a:t>  Как решать?</a:t>
              </a:r>
            </a:p>
          </p:txBody>
        </p:sp>
        <p:sp>
          <p:nvSpPr>
            <p:cNvPr id="21514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18439" name="Скругленный прямоугольник 9"/>
          <p:cNvSpPr>
            <a:spLocks noChangeArrowheads="1"/>
          </p:cNvSpPr>
          <p:nvPr/>
        </p:nvSpPr>
        <p:spPr bwMode="auto">
          <a:xfrm>
            <a:off x="1709738" y="3851275"/>
            <a:ext cx="3130550" cy="376238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FF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1" name="AutoShape 59"/>
          <p:cNvSpPr>
            <a:spLocks noChangeArrowheads="1"/>
          </p:cNvSpPr>
          <p:nvPr/>
        </p:nvSpPr>
        <p:spPr bwMode="auto">
          <a:xfrm>
            <a:off x="3549650" y="2840038"/>
            <a:ext cx="2979738" cy="785812"/>
          </a:xfrm>
          <a:prstGeom prst="wedgeRoundRectCallout">
            <a:avLst>
              <a:gd name="adj1" fmla="val -35247"/>
              <a:gd name="adj2" fmla="val 8787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dirty="0">
                <a:solidFill>
                  <a:srgbClr val="000000"/>
                </a:solidFill>
                <a:cs typeface="Courier New" pitchFamily="49" charset="0"/>
              </a:rPr>
              <a:t>Python: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180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 x &lt;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190</a:t>
            </a:r>
            <a:endParaRPr lang="ru-RU" sz="2000" b="1" dirty="0">
              <a:solidFill>
                <a:srgbClr val="00B0F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44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1843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Сумма элементов массива</a:t>
            </a:r>
          </a:p>
        </p:txBody>
      </p:sp>
      <p:sp>
        <p:nvSpPr>
          <p:cNvPr id="2253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6BA1797-95EE-49D4-ACEE-82275C395D2E}" type="slidenum">
              <a:rPr lang="ru-RU" altLang="ru-RU" smtClean="0">
                <a:solidFill>
                  <a:srgbClr val="000000"/>
                </a:solidFill>
              </a:rPr>
              <a:pPr/>
              <a:t>17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9138" y="904875"/>
            <a:ext cx="7286625" cy="19415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summa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i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summa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summa )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9138" y="3278188"/>
            <a:ext cx="7286625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7175" name="Прямоугольник 3"/>
          <p:cNvSpPr>
            <a:spLocks noChangeArrowheads="1"/>
          </p:cNvSpPr>
          <p:nvPr/>
        </p:nvSpPr>
        <p:spPr bwMode="auto">
          <a:xfrm>
            <a:off x="396875" y="2835275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</p:spTree>
    <p:extLst>
      <p:ext uri="{BB962C8B-B14F-4D97-AF65-F5344CB8AC3E}">
        <p14:creationId xmlns:p14="http://schemas.microsoft.com/office/powerpoint/2010/main" val="337743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717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Перебор элементов</a:t>
            </a:r>
          </a:p>
        </p:txBody>
      </p:sp>
      <p:sp>
        <p:nvSpPr>
          <p:cNvPr id="2355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9151A2B-BC46-4F8D-93B7-748138DF62CC}" type="slidenum">
              <a:rPr lang="ru-RU" altLang="ru-RU" smtClean="0">
                <a:solidFill>
                  <a:srgbClr val="000000"/>
                </a:solidFill>
              </a:rPr>
              <a:pPr/>
              <a:t>18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3556" name="Прямоугольник 3"/>
          <p:cNvSpPr>
            <a:spLocks noChangeArrowheads="1"/>
          </p:cNvSpPr>
          <p:nvPr/>
        </p:nvSpPr>
        <p:spPr bwMode="auto">
          <a:xfrm>
            <a:off x="396875" y="806450"/>
            <a:ext cx="42529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Среднее арифметическое:</a:t>
            </a: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19138" y="1303338"/>
            <a:ext cx="7286625" cy="26797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count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summa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i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count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solidFill>
                  <a:srgbClr val="00B0F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sz="2400" b="1" dirty="0">
              <a:solidFill>
                <a:srgbClr val="00B0F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summa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+=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summa/count )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5654675" y="2860675"/>
            <a:ext cx="2900363" cy="1014413"/>
          </a:xfrm>
          <a:prstGeom prst="wedgeRoundRectCallout">
            <a:avLst>
              <a:gd name="adj1" fmla="val -83296"/>
              <a:gd name="adj2" fmla="val 2822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>
                <a:solidFill>
                  <a:srgbClr val="000000"/>
                </a:solidFill>
              </a:rPr>
              <a:t>среднее арифметическое</a:t>
            </a: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396875" y="4051300"/>
            <a:ext cx="1422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19138" y="4525963"/>
            <a:ext cx="7286625" cy="12017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B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 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 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180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en-US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190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2075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 dirty="0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sum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(B)/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len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(B) )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4092575" y="4594225"/>
            <a:ext cx="327025" cy="35083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round/>
                <a:headEnd/>
                <a:tailEnd type="triangle" w="lg" len="lg"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2" name="AutoShape 59"/>
          <p:cNvSpPr>
            <a:spLocks noChangeArrowheads="1"/>
          </p:cNvSpPr>
          <p:nvPr/>
        </p:nvSpPr>
        <p:spPr bwMode="auto">
          <a:xfrm>
            <a:off x="4460875" y="4064000"/>
            <a:ext cx="2955925" cy="627063"/>
          </a:xfrm>
          <a:prstGeom prst="wedgeRoundRectCallout">
            <a:avLst>
              <a:gd name="adj1" fmla="val -47638"/>
              <a:gd name="adj2" fmla="val 9112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>
                <a:solidFill>
                  <a:srgbClr val="000000"/>
                </a:solidFill>
              </a:rPr>
              <a:t>отбираем нужные</a:t>
            </a:r>
            <a:endParaRPr lang="ru-RU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90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animBg="1"/>
      <p:bldP spid="10" grpId="0"/>
      <p:bldP spid="11" grpId="0" build="p" animBg="1"/>
      <p:bldP spid="9" grpId="0" animBg="1"/>
      <p:bldP spid="1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2457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501B793-6D8D-49A7-9024-33418F0308B0}" type="slidenum">
              <a:rPr lang="ru-RU" altLang="ru-RU" smtClean="0">
                <a:solidFill>
                  <a:srgbClr val="000000"/>
                </a:solidFill>
              </a:rPr>
              <a:pPr/>
              <a:t>19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FF"/>
                </a:solidFill>
              </a:rPr>
              <a:t>«</a:t>
            </a:r>
            <a:r>
              <a:rPr lang="en-US" altLang="ru-RU" sz="2200" b="1">
                <a:solidFill>
                  <a:srgbClr val="3333FF"/>
                </a:solidFill>
              </a:rPr>
              <a:t>A</a:t>
            </a:r>
            <a:r>
              <a:rPr lang="ru-RU" altLang="ru-RU" sz="2200" b="1">
                <a:solidFill>
                  <a:srgbClr val="3333FF"/>
                </a:solidFill>
              </a:rPr>
              <a:t>»: </a:t>
            </a:r>
            <a:r>
              <a:rPr lang="ru-RU" altLang="ru-RU" sz="2200">
                <a:solidFill>
                  <a:srgbClr val="000000"/>
                </a:solidFill>
              </a:rPr>
              <a:t>Заполните массив случайными числами в интервале [0,100] и найдите среднее арифметическое его значений. </a:t>
            </a:r>
            <a:endParaRPr lang="en-US" altLang="ru-RU" sz="22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     Пример</a:t>
            </a:r>
            <a:r>
              <a:rPr lang="ru-RU" altLang="ru-RU" sz="2200" b="1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       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Массив: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1 2 3 4 5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altLang="ru-RU" sz="16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Среднее арифметическое 3.000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69888" y="3081338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FF"/>
                </a:solidFill>
              </a:rPr>
              <a:t>«</a:t>
            </a:r>
            <a:r>
              <a:rPr lang="en-US" altLang="ru-RU" sz="2200" b="1">
                <a:solidFill>
                  <a:srgbClr val="3333FF"/>
                </a:solidFill>
              </a:rPr>
              <a:t>B</a:t>
            </a:r>
            <a:r>
              <a:rPr lang="ru-RU" altLang="ru-RU" sz="2200" b="1">
                <a:solidFill>
                  <a:srgbClr val="3333FF"/>
                </a:solidFill>
              </a:rPr>
              <a:t>»: </a:t>
            </a:r>
            <a:r>
              <a:rPr lang="ru-RU" altLang="ru-RU" sz="2200">
                <a:solidFill>
                  <a:srgbClr val="000000"/>
                </a:solidFill>
              </a:rPr>
              <a:t>Заполните массив случайными числами в интервале [0,100] и подсчитайте отдельно среднее значение всех элементов, которые &lt;50, и среднее значение всех элементов, которые ≥50. </a:t>
            </a:r>
            <a:endParaRPr lang="en-US" altLang="ru-RU" sz="220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333399"/>
                </a:solidFill>
              </a:rPr>
              <a:t>     Пример</a:t>
            </a:r>
            <a:r>
              <a:rPr lang="ru-RU" altLang="ru-RU" sz="2200" b="1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Массив: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3 2 52 4 60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Ср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 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арифм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элементов [0,50): 3.000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Ср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арифм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.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элементов [50,100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]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: 56.000</a:t>
            </a:r>
          </a:p>
        </p:txBody>
      </p:sp>
    </p:spTree>
    <p:extLst>
      <p:ext uri="{BB962C8B-B14F-4D97-AF65-F5344CB8AC3E}">
        <p14:creationId xmlns:p14="http://schemas.microsoft.com/office/powerpoint/2010/main" val="374784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массив?</a:t>
            </a:r>
          </a:p>
        </p:txBody>
      </p:sp>
      <p:sp>
        <p:nvSpPr>
          <p:cNvPr id="8195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1E9AD62-3AB9-457C-9741-70E8B3C43E74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4175" y="1778000"/>
            <a:ext cx="8423275" cy="1570038"/>
          </a:xfrm>
          <a:prstGeom prst="rect">
            <a:avLst/>
          </a:prstGeom>
          <a:solidFill>
            <a:srgbClr val="E6E6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58775" indent="-358775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000000"/>
                </a:solidFill>
              </a:rPr>
              <a:t>Массив</a:t>
            </a:r>
            <a:r>
              <a:rPr lang="ru-RU" sz="2400" dirty="0">
                <a:solidFill>
                  <a:srgbClr val="000000"/>
                </a:solidFill>
              </a:rPr>
              <a:t> – это группа переменных одного типа, расположенных в памяти рядом (в соседних ячейках) и имеющих общее имя. Каждая ячейка в массиве имеет уникальный номер</a:t>
            </a:r>
            <a:r>
              <a:rPr lang="en-US" sz="2400" dirty="0">
                <a:solidFill>
                  <a:srgbClr val="000000"/>
                </a:solidFill>
              </a:rPr>
              <a:t> (</a:t>
            </a:r>
            <a:r>
              <a:rPr lang="ru-RU" sz="2400" dirty="0">
                <a:solidFill>
                  <a:srgbClr val="000000"/>
                </a:solidFill>
              </a:rPr>
              <a:t>индекс).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41325" y="3354388"/>
            <a:ext cx="68849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333399"/>
                </a:solidFill>
                <a:cs typeface="Times New Roman" pitchFamily="18" charset="0"/>
              </a:rPr>
              <a:t>Надо</a:t>
            </a: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:</a:t>
            </a:r>
          </a:p>
        </p:txBody>
      </p:sp>
      <p:grpSp>
        <p:nvGrpSpPr>
          <p:cNvPr id="8198" name="Group 55"/>
          <p:cNvGrpSpPr>
            <a:grpSpLocks/>
          </p:cNvGrpSpPr>
          <p:nvPr/>
        </p:nvGrpSpPr>
        <p:grpSpPr bwMode="auto">
          <a:xfrm>
            <a:off x="1836738" y="900113"/>
            <a:ext cx="5470525" cy="663575"/>
            <a:chOff x="433" y="3902"/>
            <a:chExt cx="3445" cy="418"/>
          </a:xfrm>
        </p:grpSpPr>
        <p:sp>
          <p:nvSpPr>
            <p:cNvPr id="11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3151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Как ввести 10000 переменных?</a:t>
              </a:r>
            </a:p>
          </p:txBody>
        </p:sp>
        <p:sp>
          <p:nvSpPr>
            <p:cNvPr id="8201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647700" y="3778250"/>
            <a:ext cx="7199313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выделять память</a:t>
            </a:r>
            <a:endParaRPr lang="ru-RU" altLang="ru-RU" sz="280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записывать данные в нужную ячейку</a:t>
            </a:r>
            <a:endParaRPr lang="ru-RU" altLang="ru-RU" sz="2800">
              <a:solidFill>
                <a:srgbClr val="000000"/>
              </a:solidFill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800">
                <a:solidFill>
                  <a:srgbClr val="000000"/>
                </a:solidFill>
                <a:cs typeface="Times New Roman" pitchFamily="18" charset="0"/>
              </a:rPr>
              <a:t>читать данные из ячейки</a:t>
            </a:r>
            <a:endParaRPr lang="ru-RU" altLang="ru-RU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0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build="p"/>
      <p:bldP spid="10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Задачи</a:t>
            </a:r>
          </a:p>
        </p:txBody>
      </p:sp>
      <p:sp>
        <p:nvSpPr>
          <p:cNvPr id="2560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4097EB6-C98F-4882-970F-8CDA6CC12F37}" type="slidenum">
              <a:rPr lang="ru-RU" altLang="ru-RU" smtClean="0">
                <a:solidFill>
                  <a:srgbClr val="000000"/>
                </a:solidFill>
              </a:rPr>
              <a:pPr/>
              <a:t>20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5604" name="Text Box 5"/>
          <p:cNvSpPr txBox="1">
            <a:spLocks noChangeArrowheads="1"/>
          </p:cNvSpPr>
          <p:nvPr/>
        </p:nvSpPr>
        <p:spPr bwMode="auto">
          <a:xfrm>
            <a:off x="369888" y="809625"/>
            <a:ext cx="84201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0238" indent="-630238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200" b="1" dirty="0">
                <a:solidFill>
                  <a:srgbClr val="3333FF"/>
                </a:solidFill>
              </a:rPr>
              <a:t>«</a:t>
            </a:r>
            <a:r>
              <a:rPr lang="en-US" altLang="ru-RU" sz="2200" b="1" dirty="0">
                <a:solidFill>
                  <a:srgbClr val="3333FF"/>
                </a:solidFill>
              </a:rPr>
              <a:t>C</a:t>
            </a:r>
            <a:r>
              <a:rPr lang="ru-RU" altLang="ru-RU" sz="2200" b="1" dirty="0">
                <a:solidFill>
                  <a:srgbClr val="3333FF"/>
                </a:solidFill>
              </a:rPr>
              <a:t>»: </a:t>
            </a:r>
            <a:r>
              <a:rPr lang="ru-RU" altLang="ru-RU" sz="2200" dirty="0">
                <a:solidFill>
                  <a:srgbClr val="000000"/>
                </a:solidFill>
              </a:rPr>
              <a:t>Заполните массив из N элементов случайными числами в интервале [1,N] так, чтобы в массив обязательно вошли все числа от 1 до N (постройте случайную перестановку). </a:t>
            </a:r>
            <a:endParaRPr lang="en-US" altLang="ru-RU" sz="2200" dirty="0">
              <a:solidFill>
                <a:srgbClr val="000000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 dirty="0">
                <a:solidFill>
                  <a:srgbClr val="333399"/>
                </a:solidFill>
              </a:rPr>
              <a:t>     </a:t>
            </a:r>
            <a:r>
              <a:rPr lang="ru-RU" altLang="ru-RU" sz="2200" b="1" dirty="0">
                <a:solidFill>
                  <a:srgbClr val="333399"/>
                </a:solidFill>
              </a:rPr>
              <a:t>Пример</a:t>
            </a:r>
            <a:r>
              <a:rPr lang="ru-RU" altLang="ru-RU" sz="2200" b="1" dirty="0">
                <a:solidFill>
                  <a:srgbClr val="000000"/>
                </a:solidFill>
              </a:rPr>
              <a:t>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ru-RU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Массив: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3</a:t>
            </a:r>
            <a:r>
              <a:rPr lang="ru-RU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2 </a:t>
            </a:r>
            <a:r>
              <a:rPr lang="en-US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ru-RU" altLang="ru-RU" sz="22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4 5</a:t>
            </a:r>
          </a:p>
        </p:txBody>
      </p: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5744162" y="1901885"/>
            <a:ext cx="3213100" cy="663575"/>
            <a:chOff x="433" y="3902"/>
            <a:chExt cx="2024" cy="418"/>
          </a:xfrm>
        </p:grpSpPr>
        <p:sp>
          <p:nvSpPr>
            <p:cNvPr id="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7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>
                  <a:solidFill>
                    <a:srgbClr val="000000"/>
                  </a:solidFill>
                </a:rPr>
                <a:t>  Как решать?</a:t>
              </a:r>
            </a:p>
          </p:txBody>
        </p:sp>
        <p:sp>
          <p:nvSpPr>
            <p:cNvPr id="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 dirty="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91344" y="3061767"/>
            <a:ext cx="8424936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600"/>
              </a:spcBef>
            </a:pPr>
            <a:r>
              <a:rPr lang="ru-RU" sz="2400" b="1" dirty="0" smtClean="0">
                <a:solidFill>
                  <a:srgbClr val="0049C0"/>
                </a:solidFill>
                <a:latin typeface="Calibri"/>
                <a:ea typeface="Times New Roman"/>
              </a:rPr>
              <a:t>«</a:t>
            </a:r>
            <a:r>
              <a:rPr lang="en-US" sz="2400" b="1" dirty="0" smtClean="0">
                <a:solidFill>
                  <a:srgbClr val="0049C0"/>
                </a:solidFill>
                <a:latin typeface="Calibri"/>
                <a:ea typeface="Times New Roman"/>
              </a:rPr>
              <a:t>D</a:t>
            </a:r>
            <a:r>
              <a:rPr lang="ru-RU" sz="2400" b="1" dirty="0" smtClean="0">
                <a:solidFill>
                  <a:srgbClr val="0049C0"/>
                </a:solidFill>
                <a:latin typeface="Calibri"/>
                <a:ea typeface="Times New Roman"/>
              </a:rPr>
              <a:t>»</a:t>
            </a:r>
            <a:r>
              <a:rPr lang="en-US" sz="2400" b="1" dirty="0" smtClean="0">
                <a:solidFill>
                  <a:srgbClr val="0049C0"/>
                </a:solidFill>
                <a:latin typeface="Calibri"/>
                <a:ea typeface="Times New Roman"/>
              </a:rPr>
              <a:t> </a:t>
            </a:r>
            <a:r>
              <a:rPr lang="ru-RU" sz="2000" dirty="0" smtClean="0">
                <a:latin typeface="+mj-lt"/>
                <a:ea typeface="Times New Roman"/>
              </a:rPr>
              <a:t>Введите </a:t>
            </a:r>
            <a:r>
              <a:rPr lang="ru-RU" sz="2000" dirty="0">
                <a:latin typeface="+mj-lt"/>
                <a:ea typeface="Times New Roman"/>
              </a:rPr>
              <a:t>с клавиатуры числа </a:t>
            </a:r>
            <a:r>
              <a:rPr lang="en-US" sz="2000" dirty="0">
                <a:latin typeface="+mj-lt"/>
                <a:ea typeface="Times New Roman"/>
              </a:rPr>
              <a:t>X</a:t>
            </a:r>
            <a:r>
              <a:rPr lang="ru-RU" sz="2000" dirty="0">
                <a:latin typeface="+mj-lt"/>
                <a:ea typeface="Times New Roman"/>
              </a:rPr>
              <a:t> и </a:t>
            </a:r>
            <a:r>
              <a:rPr lang="en-US" sz="2000" dirty="0">
                <a:latin typeface="+mj-lt"/>
                <a:ea typeface="Times New Roman"/>
              </a:rPr>
              <a:t>D </a:t>
            </a:r>
            <a:r>
              <a:rPr lang="ru-RU" sz="2000" dirty="0">
                <a:latin typeface="+mj-lt"/>
                <a:ea typeface="Times New Roman"/>
              </a:rPr>
              <a:t>и заполните массив элементами арифметической прогрессии с начальным элементом </a:t>
            </a:r>
            <a:r>
              <a:rPr lang="en-US" sz="2000" dirty="0">
                <a:latin typeface="+mj-lt"/>
                <a:ea typeface="Times New Roman"/>
              </a:rPr>
              <a:t>X</a:t>
            </a:r>
            <a:r>
              <a:rPr lang="ru-RU" sz="2000" dirty="0">
                <a:latin typeface="+mj-lt"/>
                <a:ea typeface="Times New Roman"/>
              </a:rPr>
              <a:t> и разностью </a:t>
            </a:r>
            <a:r>
              <a:rPr lang="en-US" sz="2000" dirty="0">
                <a:latin typeface="+mj-lt"/>
                <a:ea typeface="Times New Roman"/>
              </a:rPr>
              <a:t>D,  </a:t>
            </a:r>
            <a:r>
              <a:rPr lang="en-US" sz="2000" dirty="0" err="1">
                <a:latin typeface="+mj-lt"/>
                <a:ea typeface="Times New Roman"/>
              </a:rPr>
              <a:t>начиная</a:t>
            </a:r>
            <a:r>
              <a:rPr lang="en-US" sz="2000" dirty="0">
                <a:latin typeface="+mj-lt"/>
                <a:ea typeface="Times New Roman"/>
              </a:rPr>
              <a:t> с </a:t>
            </a:r>
            <a:r>
              <a:rPr lang="en-US" sz="2000" dirty="0" err="1">
                <a:latin typeface="+mj-lt"/>
                <a:ea typeface="Times New Roman"/>
              </a:rPr>
              <a:t>послед</a:t>
            </a:r>
            <a:r>
              <a:rPr lang="ru-RU" sz="2000" dirty="0">
                <a:latin typeface="+mj-lt"/>
                <a:ea typeface="Times New Roman"/>
              </a:rPr>
              <a:t>него элемента. Не </a:t>
            </a:r>
            <a:r>
              <a:rPr lang="ru-RU" sz="2000" dirty="0" smtClean="0">
                <a:latin typeface="+mj-lt"/>
                <a:ea typeface="Times New Roman"/>
              </a:rPr>
              <a:t>использу</a:t>
            </a:r>
            <a:r>
              <a:rPr lang="ru-RU" sz="2000" dirty="0">
                <a:latin typeface="+mj-lt"/>
                <a:ea typeface="Times New Roman"/>
              </a:rPr>
              <a:t>й</a:t>
            </a:r>
            <a:r>
              <a:rPr lang="ru-RU" sz="2000" dirty="0" smtClean="0">
                <a:latin typeface="+mj-lt"/>
                <a:ea typeface="Times New Roman"/>
              </a:rPr>
              <a:t>те </a:t>
            </a:r>
            <a:r>
              <a:rPr lang="ru-RU" sz="2000" dirty="0">
                <a:latin typeface="+mj-lt"/>
                <a:ea typeface="Times New Roman"/>
              </a:rPr>
              <a:t>встроенные функции.</a:t>
            </a:r>
          </a:p>
          <a:p>
            <a:pPr marL="228600">
              <a:spcBef>
                <a:spcPts val="600"/>
              </a:spcBef>
            </a:pPr>
            <a:r>
              <a:rPr lang="ru-RU" sz="2400" dirty="0">
                <a:latin typeface="Calibri"/>
                <a:ea typeface="Times New Roman"/>
              </a:rPr>
              <a:t>Пример:</a:t>
            </a:r>
          </a:p>
          <a:p>
            <a:r>
              <a:rPr lang="ru-RU" sz="2400" dirty="0">
                <a:latin typeface="Courier New"/>
                <a:ea typeface="Times New Roman"/>
              </a:rPr>
              <a:t>Введите </a:t>
            </a:r>
            <a:r>
              <a:rPr lang="en-US" sz="2400" dirty="0">
                <a:latin typeface="Courier New"/>
                <a:ea typeface="Times New Roman"/>
              </a:rPr>
              <a:t>X </a:t>
            </a:r>
            <a:r>
              <a:rPr lang="ru-RU" sz="2400" dirty="0">
                <a:latin typeface="Courier New"/>
                <a:ea typeface="Times New Roman"/>
              </a:rPr>
              <a:t>и </a:t>
            </a:r>
            <a:r>
              <a:rPr lang="en-US" sz="2400" dirty="0">
                <a:latin typeface="Courier New"/>
                <a:ea typeface="Times New Roman"/>
              </a:rPr>
              <a:t>D</a:t>
            </a:r>
            <a:r>
              <a:rPr lang="ru-RU" sz="2400" dirty="0">
                <a:latin typeface="Courier New"/>
                <a:ea typeface="Times New Roman"/>
              </a:rPr>
              <a:t>:</a:t>
            </a:r>
            <a:endParaRPr lang="ru-RU" sz="2400" dirty="0">
              <a:latin typeface="Calibri"/>
              <a:ea typeface="Times New Roman"/>
            </a:endParaRPr>
          </a:p>
          <a:p>
            <a:r>
              <a:rPr lang="ru-RU" sz="2400" dirty="0">
                <a:solidFill>
                  <a:srgbClr val="FF0000"/>
                </a:solidFill>
                <a:latin typeface="Courier New"/>
                <a:ea typeface="Times New Roman"/>
              </a:rPr>
              <a:t>7 2</a:t>
            </a:r>
            <a:endParaRPr lang="ru-RU" sz="2400" dirty="0">
              <a:latin typeface="Calibri"/>
              <a:ea typeface="Times New Roman"/>
            </a:endParaRPr>
          </a:p>
          <a:p>
            <a:r>
              <a:rPr lang="ru-RU" sz="2400" dirty="0">
                <a:latin typeface="Courier New"/>
                <a:ea typeface="Times New Roman"/>
              </a:rPr>
              <a:t>Массив:</a:t>
            </a:r>
            <a:endParaRPr lang="ru-RU" sz="2400" dirty="0">
              <a:latin typeface="Calibri"/>
              <a:ea typeface="Times New Roman"/>
            </a:endParaRPr>
          </a:p>
          <a:p>
            <a:r>
              <a:rPr lang="ru-RU" sz="2400" dirty="0">
                <a:solidFill>
                  <a:srgbClr val="000000"/>
                </a:solidFill>
                <a:latin typeface="Courier New"/>
                <a:ea typeface="Times New Roman"/>
              </a:rPr>
              <a:t>15 13 11 9 7</a:t>
            </a:r>
            <a:endParaRPr lang="ru-RU" sz="2400" dirty="0">
              <a:effectLst/>
              <a:latin typeface="Calibri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206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Что такое массив?</a:t>
            </a:r>
          </a:p>
        </p:txBody>
      </p:sp>
      <p:sp>
        <p:nvSpPr>
          <p:cNvPr id="921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584A5F19-617A-45CC-8621-8BEDB7D6FEC8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6118225" y="1400175"/>
            <a:ext cx="673100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000">
              <a:solidFill>
                <a:srgbClr val="000000"/>
              </a:solidFill>
              <a:latin typeface="Times New Roman" pitchFamily="18" charset="0"/>
            </a:endParaRPr>
          </a:p>
        </p:txBody>
      </p:sp>
      <p:graphicFrame>
        <p:nvGraphicFramePr>
          <p:cNvPr id="5" name="Group 65"/>
          <p:cNvGraphicFramePr>
            <a:graphicFrameLocks noGrp="1"/>
          </p:cNvGraphicFramePr>
          <p:nvPr/>
        </p:nvGraphicFramePr>
        <p:xfrm>
          <a:off x="1228725" y="2566988"/>
          <a:ext cx="6096000" cy="520700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15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25</a:t>
                      </a:r>
                    </a:p>
                  </a:txBody>
                  <a:tcPr marL="90000" marR="90000" marT="46834" marB="468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FF66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Group 52"/>
          <p:cNvGraphicFramePr>
            <a:graphicFrameLocks noGrp="1"/>
          </p:cNvGraphicFramePr>
          <p:nvPr/>
        </p:nvGraphicFramePr>
        <p:xfrm>
          <a:off x="1249363" y="2160588"/>
          <a:ext cx="6096000" cy="506412"/>
        </p:xfrm>
        <a:graphic>
          <a:graphicData uri="http://schemas.openxmlformats.org/drawingml/2006/table">
            <a:tbl>
              <a:tblPr/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06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Oval 53"/>
          <p:cNvSpPr>
            <a:spLocks noChangeArrowheads="1"/>
          </p:cNvSpPr>
          <p:nvPr/>
        </p:nvSpPr>
        <p:spPr bwMode="auto">
          <a:xfrm>
            <a:off x="825500" y="2028825"/>
            <a:ext cx="6880225" cy="1566863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8" name="Rectangle 54"/>
          <p:cNvSpPr>
            <a:spLocks noChangeArrowheads="1"/>
          </p:cNvSpPr>
          <p:nvPr/>
        </p:nvSpPr>
        <p:spPr bwMode="auto">
          <a:xfrm>
            <a:off x="693738" y="1701800"/>
            <a:ext cx="522287" cy="4889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0000"/>
                </a:solidFill>
              </a:rPr>
              <a:t>A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9" name="Rectangle 55"/>
          <p:cNvSpPr>
            <a:spLocks noChangeArrowheads="1"/>
          </p:cNvSpPr>
          <p:nvPr/>
        </p:nvSpPr>
        <p:spPr bwMode="auto">
          <a:xfrm>
            <a:off x="1371600" y="1706563"/>
            <a:ext cx="12906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>
                <a:solidFill>
                  <a:srgbClr val="000000"/>
                </a:solidFill>
              </a:rPr>
              <a:t>массив</a:t>
            </a: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auto">
          <a:xfrm>
            <a:off x="3775075" y="1982788"/>
            <a:ext cx="892175" cy="53340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1" name="Rectangle 56"/>
          <p:cNvSpPr>
            <a:spLocks noChangeArrowheads="1"/>
          </p:cNvSpPr>
          <p:nvPr/>
        </p:nvSpPr>
        <p:spPr bwMode="auto">
          <a:xfrm>
            <a:off x="3557588" y="2441575"/>
            <a:ext cx="1404937" cy="773113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600">
                <a:solidFill>
                  <a:srgbClr val="000000"/>
                </a:solidFill>
              </a:rPr>
              <a:t>15</a:t>
            </a:r>
          </a:p>
        </p:txBody>
      </p:sp>
      <p:sp>
        <p:nvSpPr>
          <p:cNvPr id="12" name="AutoShape 59"/>
          <p:cNvSpPr>
            <a:spLocks noChangeArrowheads="1"/>
          </p:cNvSpPr>
          <p:nvPr/>
        </p:nvSpPr>
        <p:spPr bwMode="auto">
          <a:xfrm>
            <a:off x="6426200" y="1047750"/>
            <a:ext cx="2459038" cy="998538"/>
          </a:xfrm>
          <a:prstGeom prst="wedgeRoundRectCallout">
            <a:avLst>
              <a:gd name="adj1" fmla="val -121403"/>
              <a:gd name="adj2" fmla="val 45866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>
                <a:solidFill>
                  <a:srgbClr val="000000"/>
                </a:solidFill>
              </a:rPr>
              <a:t>НОМЕР </a:t>
            </a:r>
            <a:r>
              <a:rPr lang="ru-RU">
                <a:solidFill>
                  <a:srgbClr val="000000"/>
                </a:solidFill>
              </a:rPr>
              <a:t/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элемента массива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000000"/>
                </a:solidFill>
              </a:rPr>
              <a:t>(ИНДЕКС)</a:t>
            </a:r>
          </a:p>
        </p:txBody>
      </p:sp>
      <p:sp>
        <p:nvSpPr>
          <p:cNvPr id="13" name="AutoShape 60"/>
          <p:cNvSpPr>
            <a:spLocks noChangeArrowheads="1"/>
          </p:cNvSpPr>
          <p:nvPr/>
        </p:nvSpPr>
        <p:spPr bwMode="auto">
          <a:xfrm>
            <a:off x="1279525" y="3714750"/>
            <a:ext cx="1036638" cy="476250"/>
          </a:xfrm>
          <a:prstGeom prst="wedgeRoundRectCallout">
            <a:avLst>
              <a:gd name="adj1" fmla="val 4213"/>
              <a:gd name="adj2" fmla="val -171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4" name="AutoShape 61"/>
          <p:cNvSpPr>
            <a:spLocks noChangeArrowheads="1"/>
          </p:cNvSpPr>
          <p:nvPr/>
        </p:nvSpPr>
        <p:spPr bwMode="auto">
          <a:xfrm>
            <a:off x="2495550" y="3714750"/>
            <a:ext cx="1036638" cy="476250"/>
          </a:xfrm>
          <a:prstGeom prst="wedgeRoundRectCallout">
            <a:avLst>
              <a:gd name="adj1" fmla="val 3597"/>
              <a:gd name="adj2" fmla="val -185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5" name="AutoShape 62"/>
          <p:cNvSpPr>
            <a:spLocks noChangeArrowheads="1"/>
          </p:cNvSpPr>
          <p:nvPr/>
        </p:nvSpPr>
        <p:spPr bwMode="auto">
          <a:xfrm>
            <a:off x="3711575" y="3714750"/>
            <a:ext cx="1036638" cy="476250"/>
          </a:xfrm>
          <a:prstGeom prst="wedgeRoundRectCallout">
            <a:avLst>
              <a:gd name="adj1" fmla="val 7731"/>
              <a:gd name="adj2" fmla="val -17833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6" name="AutoShape 63"/>
          <p:cNvSpPr>
            <a:spLocks noChangeArrowheads="1"/>
          </p:cNvSpPr>
          <p:nvPr/>
        </p:nvSpPr>
        <p:spPr bwMode="auto">
          <a:xfrm>
            <a:off x="4927600" y="3714750"/>
            <a:ext cx="1036638" cy="476250"/>
          </a:xfrm>
          <a:prstGeom prst="wedgeRoundRectCallout">
            <a:avLst>
              <a:gd name="adj1" fmla="val 1454"/>
              <a:gd name="adj2" fmla="val -182667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</a:rPr>
              <a:t>3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7" name="AutoShape 64"/>
          <p:cNvSpPr>
            <a:spLocks noChangeArrowheads="1"/>
          </p:cNvSpPr>
          <p:nvPr/>
        </p:nvSpPr>
        <p:spPr bwMode="auto">
          <a:xfrm>
            <a:off x="6145213" y="3714750"/>
            <a:ext cx="1036637" cy="476250"/>
          </a:xfrm>
          <a:prstGeom prst="wedgeRoundRectCallout">
            <a:avLst>
              <a:gd name="adj1" fmla="val 1454"/>
              <a:gd name="adj2" fmla="val -18500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</a:rPr>
              <a:t>]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18" name="AutoShape 57"/>
          <p:cNvSpPr>
            <a:spLocks noChangeArrowheads="1"/>
          </p:cNvSpPr>
          <p:nvPr/>
        </p:nvSpPr>
        <p:spPr bwMode="auto">
          <a:xfrm>
            <a:off x="3335338" y="3629025"/>
            <a:ext cx="2352675" cy="714375"/>
          </a:xfrm>
          <a:prstGeom prst="wedgeRoundRectCallout">
            <a:avLst>
              <a:gd name="adj1" fmla="val -18218"/>
              <a:gd name="adj2" fmla="val -12488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>
                <a:solidFill>
                  <a:srgbClr val="000000"/>
                </a:solidFill>
              </a:rPr>
              <a:t>ЗНАЧЕНИЕ</a:t>
            </a:r>
            <a:r>
              <a:rPr lang="ru-RU">
                <a:solidFill>
                  <a:srgbClr val="000000"/>
                </a:solidFill>
              </a:rPr>
              <a:t> элемента массива</a:t>
            </a:r>
          </a:p>
        </p:txBody>
      </p:sp>
      <p:sp>
        <p:nvSpPr>
          <p:cNvPr id="19" name="Rectangle 66"/>
          <p:cNvSpPr>
            <a:spLocks noChangeArrowheads="1"/>
          </p:cNvSpPr>
          <p:nvPr/>
        </p:nvSpPr>
        <p:spPr bwMode="auto">
          <a:xfrm>
            <a:off x="1822450" y="5197475"/>
            <a:ext cx="1687513" cy="112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4000" b="1">
                <a:solidFill>
                  <a:srgbClr val="000000"/>
                </a:solidFill>
                <a:latin typeface="Courier New" pitchFamily="49" charset="0"/>
              </a:rPr>
              <a:t>A[2]</a:t>
            </a:r>
            <a:endParaRPr lang="ru-RU" altLang="ru-RU" sz="4000" b="1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20" name="AutoShape 67"/>
          <p:cNvSpPr>
            <a:spLocks noChangeArrowheads="1"/>
          </p:cNvSpPr>
          <p:nvPr/>
        </p:nvSpPr>
        <p:spPr bwMode="auto">
          <a:xfrm>
            <a:off x="4765675" y="4579938"/>
            <a:ext cx="2840038" cy="801687"/>
          </a:xfrm>
          <a:prstGeom prst="wedgeRoundRectCallout">
            <a:avLst>
              <a:gd name="adj1" fmla="val -116352"/>
              <a:gd name="adj2" fmla="val 89801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>
                <a:solidFill>
                  <a:srgbClr val="000000"/>
                </a:solidFill>
              </a:rPr>
              <a:t>НОМЕР (ИНДЕКС) </a:t>
            </a:r>
            <a:r>
              <a:rPr lang="ru-RU">
                <a:solidFill>
                  <a:srgbClr val="000000"/>
                </a:solidFill>
              </a:rPr>
              <a:t/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элемента массива</a:t>
            </a:r>
            <a:r>
              <a:rPr lang="en-US">
                <a:solidFill>
                  <a:srgbClr val="000000"/>
                </a:solidFill>
              </a:rPr>
              <a:t>: 2</a:t>
            </a:r>
            <a:endParaRPr lang="ru-RU">
              <a:solidFill>
                <a:srgbClr val="000000"/>
              </a:solidFill>
            </a:endParaRPr>
          </a:p>
        </p:txBody>
      </p:sp>
      <p:sp>
        <p:nvSpPr>
          <p:cNvPr id="21" name="AutoShape 68"/>
          <p:cNvSpPr>
            <a:spLocks noChangeArrowheads="1"/>
          </p:cNvSpPr>
          <p:nvPr/>
        </p:nvSpPr>
        <p:spPr bwMode="auto">
          <a:xfrm>
            <a:off x="4781550" y="5656263"/>
            <a:ext cx="2941638" cy="714375"/>
          </a:xfrm>
          <a:prstGeom prst="wedgeRoundRectCallout">
            <a:avLst>
              <a:gd name="adj1" fmla="val -95770"/>
              <a:gd name="adj2" fmla="val -1287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000" dirty="0">
                <a:solidFill>
                  <a:srgbClr val="000000"/>
                </a:solidFill>
              </a:rPr>
              <a:t>ЗНАЧЕНИЕ</a:t>
            </a:r>
            <a:r>
              <a:rPr lang="ru-RU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/>
            </a:r>
            <a:br>
              <a:rPr lang="en-US" dirty="0">
                <a:solidFill>
                  <a:srgbClr val="000000"/>
                </a:solidFill>
              </a:rPr>
            </a:br>
            <a:r>
              <a:rPr lang="ru-RU" dirty="0">
                <a:solidFill>
                  <a:srgbClr val="000000"/>
                </a:solidFill>
              </a:rPr>
              <a:t>элемента массива</a:t>
            </a:r>
            <a:r>
              <a:rPr lang="en-US" dirty="0">
                <a:solidFill>
                  <a:srgbClr val="000000"/>
                </a:solidFill>
              </a:rPr>
              <a:t>: 1</a:t>
            </a:r>
            <a:r>
              <a:rPr lang="ru-RU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 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2" name="Oval 69"/>
          <p:cNvSpPr>
            <a:spLocks noChangeArrowheads="1"/>
          </p:cNvSpPr>
          <p:nvPr/>
        </p:nvSpPr>
        <p:spPr bwMode="auto">
          <a:xfrm>
            <a:off x="1838325" y="5186363"/>
            <a:ext cx="1654175" cy="11430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b="1">
              <a:solidFill>
                <a:srgbClr val="000000"/>
              </a:solidFill>
            </a:endParaRPr>
          </a:p>
        </p:txBody>
      </p:sp>
      <p:sp>
        <p:nvSpPr>
          <p:cNvPr id="23" name="Oval 70"/>
          <p:cNvSpPr>
            <a:spLocks noChangeArrowheads="1"/>
          </p:cNvSpPr>
          <p:nvPr/>
        </p:nvSpPr>
        <p:spPr bwMode="auto">
          <a:xfrm>
            <a:off x="2546350" y="5459413"/>
            <a:ext cx="511175" cy="611187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b="1">
              <a:solidFill>
                <a:srgbClr val="000000"/>
              </a:solidFill>
            </a:endParaRPr>
          </a:p>
        </p:txBody>
      </p:sp>
      <p:grpSp>
        <p:nvGrpSpPr>
          <p:cNvPr id="9258" name="Group 55"/>
          <p:cNvGrpSpPr>
            <a:grpSpLocks/>
          </p:cNvGrpSpPr>
          <p:nvPr/>
        </p:nvGrpSpPr>
        <p:grpSpPr bwMode="auto">
          <a:xfrm>
            <a:off x="358775" y="900113"/>
            <a:ext cx="3676650" cy="663575"/>
            <a:chOff x="433" y="3902"/>
            <a:chExt cx="2316" cy="418"/>
          </a:xfrm>
        </p:grpSpPr>
        <p:sp>
          <p:nvSpPr>
            <p:cNvPr id="25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022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Массив = </a:t>
              </a:r>
              <a:r>
                <a:rPr lang="ru-RU" sz="2400" b="1" dirty="0">
                  <a:solidFill>
                    <a:srgbClr val="000000"/>
                  </a:solidFill>
                </a:rPr>
                <a:t>таблица</a:t>
              </a:r>
              <a:r>
                <a:rPr lang="ru-RU" sz="2400" dirty="0">
                  <a:solidFill>
                    <a:srgbClr val="000000"/>
                  </a:solidFill>
                </a:rPr>
                <a:t>!</a:t>
              </a:r>
            </a:p>
          </p:txBody>
        </p:sp>
        <p:sp>
          <p:nvSpPr>
            <p:cNvPr id="9260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sz="4400">
                  <a:solidFill>
                    <a:srgbClr val="FFFFFF"/>
                  </a:solidFill>
                  <a:latin typeface="Arial Black" pitchFamily="34" charset="0"/>
                </a:rPr>
                <a:t>!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4488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9" grpId="0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8" grpId="1" animBg="1"/>
      <p:bldP spid="19" grpId="0"/>
      <p:bldP spid="20" grpId="0" animBg="1"/>
      <p:bldP spid="21" grpId="0" animBg="1"/>
      <p:bldP spid="22" grpId="0" animBg="1"/>
      <p:bldP spid="23" grpId="0" animBg="1"/>
      <p:bldP spid="23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Массивы в </a:t>
            </a:r>
            <a:r>
              <a:rPr lang="en-US" altLang="ru-RU" smtClean="0"/>
              <a:t>Python</a:t>
            </a:r>
            <a:r>
              <a:rPr lang="ru-RU" altLang="ru-RU" smtClean="0"/>
              <a:t>:</a:t>
            </a:r>
            <a:r>
              <a:rPr lang="en-US" altLang="ru-RU" smtClean="0"/>
              <a:t> </a:t>
            </a:r>
            <a:r>
              <a:rPr lang="ru-RU" altLang="ru-RU" smtClean="0">
                <a:solidFill>
                  <a:srgbClr val="333399"/>
                </a:solidFill>
              </a:rPr>
              <a:t>списки</a:t>
            </a:r>
          </a:p>
        </p:txBody>
      </p:sp>
      <p:sp>
        <p:nvSpPr>
          <p:cNvPr id="1024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A844E59E-4ADD-491A-AC64-34C6820A931F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71488" y="968375"/>
            <a:ext cx="4972050" cy="5222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ru-RU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23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5575300" y="2674938"/>
            <a:ext cx="2578100" cy="663575"/>
            <a:chOff x="433" y="3902"/>
            <a:chExt cx="1624" cy="418"/>
          </a:xfrm>
        </p:grpSpPr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3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Что будет?</a:t>
              </a:r>
            </a:p>
          </p:txBody>
        </p:sp>
        <p:sp>
          <p:nvSpPr>
            <p:cNvPr id="10253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471488" y="1646238"/>
            <a:ext cx="4972050" cy="52228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+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4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23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+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117600" y="2201863"/>
            <a:ext cx="3271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23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5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1" name="Rectangle 1"/>
          <p:cNvSpPr>
            <a:spLocks noChangeArrowheads="1"/>
          </p:cNvSpPr>
          <p:nvPr/>
        </p:nvSpPr>
        <p:spPr bwMode="auto">
          <a:xfrm>
            <a:off x="471488" y="2763838"/>
            <a:ext cx="4949825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ru-RU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[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]*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117600" y="3330575"/>
            <a:ext cx="5767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3" name="Rectangle 1"/>
          <p:cNvSpPr>
            <a:spLocks noChangeArrowheads="1"/>
          </p:cNvSpPr>
          <p:nvPr/>
        </p:nvSpPr>
        <p:spPr bwMode="auto">
          <a:xfrm>
            <a:off x="471488" y="3979863"/>
            <a:ext cx="4949825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ru-RU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ru-RU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list</a:t>
            </a:r>
            <a:r>
              <a:rPr lang="ru-RU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ru-RU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) )</a:t>
            </a: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1117600" y="4611688"/>
            <a:ext cx="576738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5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6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7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8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9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15" name="Group 55"/>
          <p:cNvGrpSpPr>
            <a:grpSpLocks/>
          </p:cNvGrpSpPr>
          <p:nvPr/>
        </p:nvGrpSpPr>
        <p:grpSpPr bwMode="auto">
          <a:xfrm>
            <a:off x="5808662" y="3910012"/>
            <a:ext cx="2578100" cy="663575"/>
            <a:chOff x="433" y="3902"/>
            <a:chExt cx="1624" cy="418"/>
          </a:xfrm>
        </p:grpSpPr>
        <p:sp>
          <p:nvSpPr>
            <p:cNvPr id="16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3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Что будет?</a:t>
              </a:r>
            </a:p>
          </p:txBody>
        </p:sp>
        <p:sp>
          <p:nvSpPr>
            <p:cNvPr id="1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300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  <p:bldP spid="21" grpId="0" animBg="1"/>
      <p:bldP spid="22" grpId="0"/>
      <p:bldP spid="23" grpId="0" animBg="1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Генераторы списков</a:t>
            </a:r>
            <a:endParaRPr lang="ru-RU" altLang="ru-RU" smtClean="0">
              <a:solidFill>
                <a:srgbClr val="333399"/>
              </a:solidFill>
            </a:endParaRPr>
          </a:p>
        </p:txBody>
      </p:sp>
      <p:sp>
        <p:nvSpPr>
          <p:cNvPr id="11267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769821-0BD0-4BE6-AEC8-58E2927A7B84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71488" y="968375"/>
            <a:ext cx="6994525" cy="5222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=[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11269" name="Прямоугольник 23"/>
          <p:cNvSpPr>
            <a:spLocks noChangeArrowheads="1"/>
          </p:cNvSpPr>
          <p:nvPr/>
        </p:nvSpPr>
        <p:spPr bwMode="auto">
          <a:xfrm>
            <a:off x="1054100" y="1512888"/>
            <a:ext cx="5765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5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6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7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8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9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71488" y="2097088"/>
            <a:ext cx="6994525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=[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*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 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1054100" y="2643188"/>
            <a:ext cx="70564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0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9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16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25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36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49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64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81</a:t>
            </a:r>
            <a:r>
              <a:rPr lang="ru-RU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426200" y="1609725"/>
            <a:ext cx="2578100" cy="663575"/>
            <a:chOff x="433" y="3902"/>
            <a:chExt cx="1624" cy="418"/>
          </a:xfrm>
        </p:grpSpPr>
        <p:sp>
          <p:nvSpPr>
            <p:cNvPr id="14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330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Что будет?</a:t>
              </a:r>
            </a:p>
          </p:txBody>
        </p:sp>
        <p:sp>
          <p:nvSpPr>
            <p:cNvPr id="11282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11273" name="Прямоугольник 16"/>
          <p:cNvSpPr>
            <a:spLocks noChangeArrowheads="1"/>
          </p:cNvSpPr>
          <p:nvPr/>
        </p:nvSpPr>
        <p:spPr bwMode="auto">
          <a:xfrm>
            <a:off x="1979613" y="965200"/>
            <a:ext cx="4022725" cy="52228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 </a:t>
            </a:r>
            <a:r>
              <a:rPr lang="en-US" altLang="ru-RU" sz="28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altLang="ru-RU" sz="28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479550" y="2095500"/>
            <a:ext cx="8302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i*i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471488" y="3290888"/>
            <a:ext cx="6994525" cy="138588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from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random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FF"/>
                </a:solidFill>
                <a:latin typeface="Courier New"/>
                <a:ea typeface="Times New Roman"/>
              </a:rPr>
              <a:t>import</a:t>
            </a:r>
            <a:r>
              <a:rPr lang="ru-RU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ru-RU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randint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[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randint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        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x </a:t>
            </a:r>
            <a:r>
              <a:rPr lang="en-US" sz="2800" b="1" dirty="0">
                <a:solidFill>
                  <a:srgbClr val="0000FF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range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)]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7" name="Прямоугольник 26"/>
          <p:cNvSpPr>
            <a:spLocks noChangeArrowheads="1"/>
          </p:cNvSpPr>
          <p:nvPr/>
        </p:nvSpPr>
        <p:spPr bwMode="auto">
          <a:xfrm>
            <a:off x="1549400" y="3719513"/>
            <a:ext cx="3421063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randint(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20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</a:t>
            </a:r>
            <a:r>
              <a:rPr lang="en-US" altLang="ru-RU" sz="2800" b="1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100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)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8" name="Rectangle 1"/>
          <p:cNvSpPr>
            <a:spLocks noChangeArrowheads="1"/>
          </p:cNvSpPr>
          <p:nvPr/>
        </p:nvSpPr>
        <p:spPr bwMode="auto">
          <a:xfrm>
            <a:off x="471488" y="4883150"/>
            <a:ext cx="6994525" cy="9540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=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[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for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in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range(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100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 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 </a:t>
            </a:r>
            <a:endParaRPr lang="ru-RU" sz="2800" b="1" dirty="0">
              <a:solidFill>
                <a:srgbClr val="000000"/>
              </a:solidFill>
              <a:latin typeface="Calibri"/>
              <a:ea typeface="Times New Roman"/>
            </a:endParaRP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ru-RU" sz="2800" b="1" dirty="0">
                <a:solidFill>
                  <a:srgbClr val="000099"/>
                </a:solidFill>
                <a:latin typeface="Calibri"/>
                <a:ea typeface="Times New Roman"/>
              </a:rPr>
              <a:t>                                  </a:t>
            </a:r>
            <a:r>
              <a:rPr lang="en-US" sz="2800" b="1" dirty="0">
                <a:solidFill>
                  <a:srgbClr val="000099"/>
                </a:solidFill>
                <a:latin typeface="Courier New"/>
                <a:ea typeface="Times New Roman"/>
              </a:rPr>
              <a:t>if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isPrime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r>
              <a:rPr lang="en-US" sz="2800" b="1" dirty="0">
                <a:solidFill>
                  <a:srgbClr val="000000"/>
                </a:solidFill>
                <a:latin typeface="Calibri"/>
                <a:ea typeface="Times New Roman"/>
              </a:rPr>
              <a:t>  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9" name="Прямоугольник 28"/>
          <p:cNvSpPr>
            <a:spLocks noChangeArrowheads="1"/>
          </p:cNvSpPr>
          <p:nvPr/>
        </p:nvSpPr>
        <p:spPr bwMode="auto">
          <a:xfrm>
            <a:off x="3302000" y="5322888"/>
            <a:ext cx="3013075" cy="5222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if</a:t>
            </a: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isPrime(i)</a:t>
            </a:r>
            <a:r>
              <a:rPr lang="en-US" altLang="ru-RU" sz="28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" name="AutoShape 59"/>
          <p:cNvSpPr>
            <a:spLocks noChangeArrowheads="1"/>
          </p:cNvSpPr>
          <p:nvPr/>
        </p:nvSpPr>
        <p:spPr bwMode="auto">
          <a:xfrm>
            <a:off x="6516216" y="3248818"/>
            <a:ext cx="2051050" cy="735013"/>
          </a:xfrm>
          <a:prstGeom prst="wedgeRoundRectCallout">
            <a:avLst>
              <a:gd name="adj1" fmla="val -124057"/>
              <a:gd name="adj2" fmla="val 59500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случайные числа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31" name="AutoShape 59"/>
          <p:cNvSpPr>
            <a:spLocks noChangeArrowheads="1"/>
          </p:cNvSpPr>
          <p:nvPr/>
        </p:nvSpPr>
        <p:spPr bwMode="auto">
          <a:xfrm>
            <a:off x="1146175" y="5540375"/>
            <a:ext cx="1663700" cy="733425"/>
          </a:xfrm>
          <a:prstGeom prst="wedgeRoundRectCallout">
            <a:avLst>
              <a:gd name="adj1" fmla="val 84546"/>
              <a:gd name="adj2" fmla="val -4324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условие отбора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19" name="AutoShape 59"/>
          <p:cNvSpPr>
            <a:spLocks noChangeArrowheads="1"/>
          </p:cNvSpPr>
          <p:nvPr/>
        </p:nvSpPr>
        <p:spPr bwMode="auto">
          <a:xfrm>
            <a:off x="7236296" y="4243388"/>
            <a:ext cx="2051050" cy="735013"/>
          </a:xfrm>
          <a:prstGeom prst="wedgeRoundRectCallout">
            <a:avLst>
              <a:gd name="adj1" fmla="val -70452"/>
              <a:gd name="adj2" fmla="val 4702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 smtClean="0">
                <a:solidFill>
                  <a:srgbClr val="000000"/>
                </a:solidFill>
              </a:rPr>
              <a:t>на русском: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91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/>
      <p:bldP spid="18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>
                <a:solidFill>
                  <a:schemeClr val="tx1"/>
                </a:solidFill>
              </a:rPr>
              <a:t>Добавление элементов</a:t>
            </a:r>
          </a:p>
        </p:txBody>
      </p:sp>
      <p:sp>
        <p:nvSpPr>
          <p:cNvPr id="1229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B01B8CB-D593-4FC4-90D2-FC9DEC83FD61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39738" y="869950"/>
            <a:ext cx="6994525" cy="13858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x =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5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append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x+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4" name="Прямоугольник 23"/>
          <p:cNvSpPr>
            <a:spLocks noChangeArrowheads="1"/>
          </p:cNvSpPr>
          <p:nvPr/>
        </p:nvSpPr>
        <p:spPr bwMode="auto">
          <a:xfrm>
            <a:off x="4033838" y="1728788"/>
            <a:ext cx="320675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1, 2, 3, 8</a:t>
            </a:r>
            <a:r>
              <a:rPr lang="ru-RU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8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974725" y="1719263"/>
            <a:ext cx="1473200" cy="522287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append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0" name="AutoShape 59"/>
          <p:cNvSpPr>
            <a:spLocks noChangeArrowheads="1"/>
          </p:cNvSpPr>
          <p:nvPr/>
        </p:nvSpPr>
        <p:spPr bwMode="auto">
          <a:xfrm>
            <a:off x="1997075" y="2570163"/>
            <a:ext cx="4748213" cy="808037"/>
          </a:xfrm>
          <a:prstGeom prst="wedgeRoundRectCallout">
            <a:avLst>
              <a:gd name="adj1" fmla="val -46925"/>
              <a:gd name="adj2" fmla="val -10611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marL="182563" indent="-182563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 dirty="0">
                <a:solidFill>
                  <a:srgbClr val="333399"/>
                </a:solidFill>
              </a:rPr>
              <a:t>Метод</a:t>
            </a:r>
            <a:r>
              <a:rPr lang="ru-RU" sz="2400" dirty="0">
                <a:solidFill>
                  <a:srgbClr val="000000"/>
                </a:solidFill>
              </a:rPr>
              <a:t> – операция, которую можно применить к списку.</a:t>
            </a:r>
            <a:endParaRPr lang="ru-RU" sz="2000" dirty="0">
              <a:solidFill>
                <a:srgbClr val="000000"/>
              </a:solidFill>
            </a:endParaRPr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2774950" y="1150938"/>
            <a:ext cx="3921125" cy="1033462"/>
            <a:chOff x="2775472" y="1150620"/>
            <a:chExt cx="3921163" cy="1033182"/>
          </a:xfrm>
        </p:grpSpPr>
        <p:sp>
          <p:nvSpPr>
            <p:cNvPr id="12314" name="Скругленный прямоугольник 18"/>
            <p:cNvSpPr>
              <a:spLocks noChangeArrowheads="1"/>
            </p:cNvSpPr>
            <p:nvPr/>
          </p:nvSpPr>
          <p:spPr bwMode="auto">
            <a:xfrm>
              <a:off x="2775472" y="1796527"/>
              <a:ext cx="796066" cy="387275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2315" name="Полилиния 19"/>
            <p:cNvSpPr>
              <a:spLocks/>
            </p:cNvSpPr>
            <p:nvPr/>
          </p:nvSpPr>
          <p:spPr bwMode="auto">
            <a:xfrm>
              <a:off x="3383280" y="1150620"/>
              <a:ext cx="607060" cy="647700"/>
            </a:xfrm>
            <a:custGeom>
              <a:avLst/>
              <a:gdLst>
                <a:gd name="T0" fmla="*/ 152400 w 607060"/>
                <a:gd name="T1" fmla="*/ 647700 h 647700"/>
                <a:gd name="T2" fmla="*/ 0 w 607060"/>
                <a:gd name="T3" fmla="*/ 0 h 647700"/>
                <a:gd name="T4" fmla="*/ 0 60000 65536"/>
                <a:gd name="T5" fmla="*/ 0 60000 65536"/>
                <a:gd name="T6" fmla="*/ 0 w 607060"/>
                <a:gd name="T7" fmla="*/ 0 h 647700"/>
                <a:gd name="T8" fmla="*/ 607060 w 607060"/>
                <a:gd name="T9" fmla="*/ 647700 h 64770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607060" h="647700">
                  <a:moveTo>
                    <a:pt x="152400" y="647700"/>
                  </a:moveTo>
                  <a:cubicBezTo>
                    <a:pt x="452120" y="386080"/>
                    <a:pt x="607060" y="2540"/>
                    <a:pt x="0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16" name="Полилиния 46"/>
            <p:cNvSpPr>
              <a:spLocks/>
            </p:cNvSpPr>
            <p:nvPr/>
          </p:nvSpPr>
          <p:spPr bwMode="auto">
            <a:xfrm>
              <a:off x="3541133" y="1475892"/>
              <a:ext cx="3155502" cy="395492"/>
            </a:xfrm>
            <a:custGeom>
              <a:avLst/>
              <a:gdLst>
                <a:gd name="T0" fmla="*/ 0 w 3155502"/>
                <a:gd name="T1" fmla="*/ 319254 h 395492"/>
                <a:gd name="T2" fmla="*/ 3155502 w 3155502"/>
                <a:gd name="T3" fmla="*/ 395492 h 395492"/>
                <a:gd name="T4" fmla="*/ 0 60000 65536"/>
                <a:gd name="T5" fmla="*/ 0 60000 65536"/>
                <a:gd name="T6" fmla="*/ 0 w 3155502"/>
                <a:gd name="T7" fmla="*/ 0 h 395492"/>
                <a:gd name="T8" fmla="*/ 3155502 w 3155502"/>
                <a:gd name="T9" fmla="*/ 395492 h 39549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3155502" h="395492">
                  <a:moveTo>
                    <a:pt x="0" y="319254"/>
                  </a:moveTo>
                  <a:cubicBezTo>
                    <a:pt x="299720" y="57634"/>
                    <a:pt x="2482402" y="0"/>
                    <a:pt x="3155502" y="395492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439738" y="3871913"/>
            <a:ext cx="8424862" cy="954087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insert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35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23" name="Прямоугольник 22"/>
          <p:cNvSpPr>
            <a:spLocks noChangeArrowheads="1"/>
          </p:cNvSpPr>
          <p:nvPr/>
        </p:nvSpPr>
        <p:spPr bwMode="auto">
          <a:xfrm>
            <a:off x="4529138" y="4298950"/>
            <a:ext cx="42052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</a:t>
            </a:r>
            <a:r>
              <a:rPr lang="ru-RU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1, 35, 2, 3</a:t>
            </a:r>
            <a:r>
              <a:rPr lang="ru-RU" altLang="ru-RU" sz="28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endParaRPr lang="ru-RU" altLang="ru-RU">
              <a:solidFill>
                <a:srgbClr val="008000"/>
              </a:solidFill>
            </a:endParaRPr>
          </a:p>
        </p:txBody>
      </p:sp>
      <p:sp>
        <p:nvSpPr>
          <p:cNvPr id="25" name="Прямоугольник 24"/>
          <p:cNvSpPr>
            <a:spLocks noChangeArrowheads="1"/>
          </p:cNvSpPr>
          <p:nvPr/>
        </p:nvSpPr>
        <p:spPr bwMode="auto">
          <a:xfrm>
            <a:off x="974725" y="4300538"/>
            <a:ext cx="1473200" cy="5238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8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insert</a:t>
            </a:r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3" name="Группа 32"/>
          <p:cNvGrpSpPr>
            <a:grpSpLocks/>
          </p:cNvGrpSpPr>
          <p:nvPr/>
        </p:nvGrpSpPr>
        <p:grpSpPr bwMode="auto">
          <a:xfrm>
            <a:off x="2135188" y="3068638"/>
            <a:ext cx="4040187" cy="1674812"/>
            <a:chOff x="1619025" y="518458"/>
            <a:chExt cx="4039496" cy="1676102"/>
          </a:xfrm>
        </p:grpSpPr>
        <p:sp>
          <p:nvSpPr>
            <p:cNvPr id="12311" name="Скругленный прямоугольник 33"/>
            <p:cNvSpPr>
              <a:spLocks noChangeArrowheads="1"/>
            </p:cNvSpPr>
            <p:nvPr/>
          </p:nvSpPr>
          <p:spPr bwMode="auto">
            <a:xfrm>
              <a:off x="2850776" y="1807285"/>
              <a:ext cx="645458" cy="387275"/>
            </a:xfrm>
            <a:prstGeom prst="roundRect">
              <a:avLst>
                <a:gd name="adj" fmla="val 16667"/>
              </a:avLst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2312" name="Полилиния 34"/>
            <p:cNvSpPr>
              <a:spLocks/>
            </p:cNvSpPr>
            <p:nvPr/>
          </p:nvSpPr>
          <p:spPr bwMode="auto">
            <a:xfrm>
              <a:off x="1619025" y="518458"/>
              <a:ext cx="1581673" cy="1290619"/>
            </a:xfrm>
            <a:custGeom>
              <a:avLst/>
              <a:gdLst>
                <a:gd name="T0" fmla="*/ 1518621 w 1581673"/>
                <a:gd name="T1" fmla="*/ 1290619 h 1290619"/>
                <a:gd name="T2" fmla="*/ 0 w 1581673"/>
                <a:gd name="T3" fmla="*/ 922618 h 1290619"/>
                <a:gd name="T4" fmla="*/ 0 60000 65536"/>
                <a:gd name="T5" fmla="*/ 0 60000 65536"/>
                <a:gd name="T6" fmla="*/ 0 w 1581673"/>
                <a:gd name="T7" fmla="*/ 0 h 1290619"/>
                <a:gd name="T8" fmla="*/ 1581673 w 1581673"/>
                <a:gd name="T9" fmla="*/ 1290619 h 1290619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81673" h="1290619">
                  <a:moveTo>
                    <a:pt x="1518621" y="1290619"/>
                  </a:moveTo>
                  <a:cubicBezTo>
                    <a:pt x="1581673" y="362025"/>
                    <a:pt x="36905" y="0"/>
                    <a:pt x="0" y="922618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2313" name="Полилиния 37"/>
            <p:cNvSpPr>
              <a:spLocks/>
            </p:cNvSpPr>
            <p:nvPr/>
          </p:nvSpPr>
          <p:spPr bwMode="auto">
            <a:xfrm flipH="1">
              <a:off x="3284057" y="1117152"/>
              <a:ext cx="2374464" cy="732716"/>
            </a:xfrm>
            <a:custGeom>
              <a:avLst/>
              <a:gdLst>
                <a:gd name="T0" fmla="*/ 3544426 w 1590689"/>
                <a:gd name="T1" fmla="*/ 691926 h 732716"/>
                <a:gd name="T2" fmla="*/ 0 w 1590689"/>
                <a:gd name="T3" fmla="*/ 732716 h 732716"/>
                <a:gd name="T4" fmla="*/ 0 60000 65536"/>
                <a:gd name="T5" fmla="*/ 0 60000 65536"/>
                <a:gd name="T6" fmla="*/ 0 w 1590689"/>
                <a:gd name="T7" fmla="*/ 0 h 732716"/>
                <a:gd name="T8" fmla="*/ 1590689 w 1590689"/>
                <a:gd name="T9" fmla="*/ 732716 h 73271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590689" h="732716">
                  <a:moveTo>
                    <a:pt x="1590689" y="691926"/>
                  </a:moveTo>
                  <a:cubicBezTo>
                    <a:pt x="1134858" y="0"/>
                    <a:pt x="426067" y="57524"/>
                    <a:pt x="0" y="732716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4" name="Группа 39"/>
          <p:cNvGrpSpPr>
            <a:grpSpLocks/>
          </p:cNvGrpSpPr>
          <p:nvPr/>
        </p:nvGrpSpPr>
        <p:grpSpPr bwMode="auto">
          <a:xfrm>
            <a:off x="2732088" y="4378325"/>
            <a:ext cx="4121150" cy="1366838"/>
            <a:chOff x="2732443" y="4507455"/>
            <a:chExt cx="4120178" cy="1366219"/>
          </a:xfrm>
        </p:grpSpPr>
        <p:sp>
          <p:nvSpPr>
            <p:cNvPr id="32" name="AutoShape 59"/>
            <p:cNvSpPr>
              <a:spLocks noChangeArrowheads="1"/>
            </p:cNvSpPr>
            <p:nvPr/>
          </p:nvSpPr>
          <p:spPr bwMode="auto">
            <a:xfrm>
              <a:off x="5514674" y="5066002"/>
              <a:ext cx="1337947" cy="452233"/>
            </a:xfrm>
            <a:prstGeom prst="wedgeRoundRectCallout">
              <a:avLst>
                <a:gd name="adj1" fmla="val -3492"/>
                <a:gd name="adj2" fmla="val -98980"/>
                <a:gd name="adj3" fmla="val 16667"/>
              </a:avLst>
            </a:prstGeom>
            <a:solidFill>
              <a:srgbClr val="E6E6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90000" tIns="46800" rIns="90000" bIns="46800" anchor="ctr"/>
            <a:lstStyle/>
            <a:p>
              <a:pPr marL="182563" indent="-182563" algn="ctr" fontAlgn="base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8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A[1]</a:t>
              </a:r>
              <a:endParaRPr lang="ru-RU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endParaRPr>
            </a:p>
          </p:txBody>
        </p:sp>
        <p:sp>
          <p:nvSpPr>
            <p:cNvPr id="12309" name="Овал 36"/>
            <p:cNvSpPr>
              <a:spLocks noChangeArrowheads="1"/>
            </p:cNvSpPr>
            <p:nvPr/>
          </p:nvSpPr>
          <p:spPr bwMode="auto">
            <a:xfrm>
              <a:off x="2732443" y="4507455"/>
              <a:ext cx="398033" cy="398033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2310" name="Полилиния 38"/>
            <p:cNvSpPr>
              <a:spLocks/>
            </p:cNvSpPr>
            <p:nvPr/>
          </p:nvSpPr>
          <p:spPr bwMode="auto">
            <a:xfrm flipH="1" flipV="1">
              <a:off x="3016910" y="4889544"/>
              <a:ext cx="3235075" cy="984130"/>
            </a:xfrm>
            <a:custGeom>
              <a:avLst/>
              <a:gdLst>
                <a:gd name="T0" fmla="*/ 4829083 w 2167225"/>
                <a:gd name="T1" fmla="*/ 1399733 h 691926"/>
                <a:gd name="T2" fmla="*/ 0 w 2167225"/>
                <a:gd name="T3" fmla="*/ 701916 h 691926"/>
                <a:gd name="T4" fmla="*/ 0 60000 65536"/>
                <a:gd name="T5" fmla="*/ 0 60000 65536"/>
                <a:gd name="T6" fmla="*/ 0 w 2167225"/>
                <a:gd name="T7" fmla="*/ 0 h 691926"/>
                <a:gd name="T8" fmla="*/ 2167225 w 2167225"/>
                <a:gd name="T9" fmla="*/ 691926 h 6919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167225" h="691926">
                  <a:moveTo>
                    <a:pt x="2167225" y="691926"/>
                  </a:moveTo>
                  <a:cubicBezTo>
                    <a:pt x="1711394" y="0"/>
                    <a:pt x="137799" y="42397"/>
                    <a:pt x="0" y="346976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498475" y="4976813"/>
            <a:ext cx="2395538" cy="663575"/>
            <a:chOff x="433" y="3902"/>
            <a:chExt cx="1509" cy="418"/>
          </a:xfrm>
        </p:grpSpPr>
        <p:sp>
          <p:nvSpPr>
            <p:cNvPr id="42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215" cy="291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r>
                <a:rPr lang="ru-RU" sz="2400" dirty="0">
                  <a:solidFill>
                    <a:srgbClr val="000000"/>
                  </a:solidFill>
                </a:rPr>
                <a:t>  В начало?</a:t>
              </a:r>
            </a:p>
          </p:txBody>
        </p:sp>
        <p:sp>
          <p:nvSpPr>
            <p:cNvPr id="12307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ru-RU" sz="4400">
                  <a:solidFill>
                    <a:srgbClr val="FFFFFF"/>
                  </a:solidFill>
                  <a:latin typeface="Arial Black" pitchFamily="34" charset="0"/>
                </a:rPr>
                <a:t>?</a:t>
              </a:r>
              <a:endParaRPr lang="ru-RU" altLang="ru-RU" sz="4400">
                <a:solidFill>
                  <a:srgbClr val="FFFFFF"/>
                </a:solidFill>
                <a:latin typeface="Arial Black" pitchFamily="34" charset="0"/>
              </a:endParaRPr>
            </a:p>
          </p:txBody>
        </p:sp>
      </p:grpSp>
      <p:sp>
        <p:nvSpPr>
          <p:cNvPr id="44" name="Rectangle 1"/>
          <p:cNvSpPr>
            <a:spLocks noChangeArrowheads="1"/>
          </p:cNvSpPr>
          <p:nvPr/>
        </p:nvSpPr>
        <p:spPr bwMode="auto">
          <a:xfrm>
            <a:off x="503238" y="5754688"/>
            <a:ext cx="4122737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insert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ru-RU" sz="2800" b="1" dirty="0">
                <a:solidFill>
                  <a:srgbClr val="00B0F0"/>
                </a:solidFill>
                <a:latin typeface="Courier New"/>
                <a:ea typeface="Times New Roman"/>
              </a:rPr>
              <a:t>90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45" name="Rectangle 1"/>
          <p:cNvSpPr>
            <a:spLocks noChangeArrowheads="1"/>
          </p:cNvSpPr>
          <p:nvPr/>
        </p:nvSpPr>
        <p:spPr bwMode="auto">
          <a:xfrm>
            <a:off x="5291138" y="5754688"/>
            <a:ext cx="3454400" cy="523875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90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 + A</a:t>
            </a:r>
            <a:endParaRPr lang="ru-RU" sz="2800" b="1" dirty="0">
              <a:solidFill>
                <a:srgbClr val="000000"/>
              </a:solidFill>
              <a:latin typeface="Courier New"/>
              <a:ea typeface="Times New Roman"/>
            </a:endParaRPr>
          </a:p>
        </p:txBody>
      </p:sp>
      <p:sp>
        <p:nvSpPr>
          <p:cNvPr id="46" name="AutoShape 59"/>
          <p:cNvSpPr>
            <a:spLocks noChangeArrowheads="1"/>
          </p:cNvSpPr>
          <p:nvPr/>
        </p:nvSpPr>
        <p:spPr bwMode="auto">
          <a:xfrm>
            <a:off x="4665663" y="903288"/>
            <a:ext cx="2381250" cy="515937"/>
          </a:xfrm>
          <a:prstGeom prst="wedgeRoundRectCallout">
            <a:avLst>
              <a:gd name="adj1" fmla="val -88040"/>
              <a:gd name="adj2" fmla="val 3331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в конец списка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21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8" grpId="0" animBg="1"/>
      <p:bldP spid="30" grpId="0" animBg="1"/>
      <p:bldP spid="22" grpId="0" animBg="1"/>
      <p:bldP spid="23" grpId="0"/>
      <p:bldP spid="25" grpId="0" animBg="1"/>
      <p:bldP spid="44" grpId="0" animBg="1"/>
      <p:bldP spid="45" grpId="0" animBg="1"/>
      <p:bldP spid="4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Удаление элементов</a:t>
            </a:r>
          </a:p>
        </p:txBody>
      </p:sp>
      <p:sp>
        <p:nvSpPr>
          <p:cNvPr id="13315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967D5E0-29EB-4941-8519-3DD15CDE3ADB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39738" y="920750"/>
            <a:ext cx="8323262" cy="9540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x = A.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pop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) 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# x = 2</a:t>
            </a:r>
            <a:r>
              <a:rPr lang="ru-RU" sz="2800" b="1" dirty="0">
                <a:solidFill>
                  <a:srgbClr val="008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A = [1, 3]</a:t>
            </a:r>
            <a:endParaRPr lang="ru-RU" sz="2800" b="1" dirty="0">
              <a:solidFill>
                <a:srgbClr val="008000"/>
              </a:solidFill>
              <a:latin typeface="Courier New"/>
              <a:ea typeface="Times New Roman"/>
            </a:endParaRPr>
          </a:p>
        </p:txBody>
      </p:sp>
      <p:sp>
        <p:nvSpPr>
          <p:cNvPr id="5" name="AutoShape 59"/>
          <p:cNvSpPr>
            <a:spLocks noChangeArrowheads="1"/>
          </p:cNvSpPr>
          <p:nvPr/>
        </p:nvSpPr>
        <p:spPr bwMode="auto">
          <a:xfrm>
            <a:off x="1717675" y="2125663"/>
            <a:ext cx="2424113" cy="603250"/>
          </a:xfrm>
          <a:prstGeom prst="wedgeRoundRectCallout">
            <a:avLst>
              <a:gd name="adj1" fmla="val -30089"/>
              <a:gd name="adj2" fmla="val -105579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marL="182563" indent="-182563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удалить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A[1]</a:t>
            </a:r>
            <a:endParaRPr lang="ru-RU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3318" name="Группа 5"/>
          <p:cNvGrpSpPr>
            <a:grpSpLocks/>
          </p:cNvGrpSpPr>
          <p:nvPr/>
        </p:nvGrpSpPr>
        <p:grpSpPr bwMode="auto">
          <a:xfrm>
            <a:off x="2959100" y="1395413"/>
            <a:ext cx="657225" cy="890587"/>
            <a:chOff x="2732443" y="4507455"/>
            <a:chExt cx="658259" cy="891679"/>
          </a:xfrm>
        </p:grpSpPr>
        <p:sp>
          <p:nvSpPr>
            <p:cNvPr id="13323" name="Овал 7"/>
            <p:cNvSpPr>
              <a:spLocks noChangeArrowheads="1"/>
            </p:cNvSpPr>
            <p:nvPr/>
          </p:nvSpPr>
          <p:spPr bwMode="auto">
            <a:xfrm>
              <a:off x="2732443" y="4507455"/>
              <a:ext cx="398033" cy="398033"/>
            </a:xfrm>
            <a:prstGeom prst="ellipse">
              <a:avLst/>
            </a:prstGeom>
            <a:noFill/>
            <a:ln w="12700" algn="ctr">
              <a:solidFill>
                <a:srgbClr val="FF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13324" name="Полилиния 8"/>
            <p:cNvSpPr>
              <a:spLocks/>
            </p:cNvSpPr>
            <p:nvPr/>
          </p:nvSpPr>
          <p:spPr bwMode="auto">
            <a:xfrm flipH="1" flipV="1">
              <a:off x="3016910" y="4889544"/>
              <a:ext cx="373792" cy="509590"/>
            </a:xfrm>
            <a:custGeom>
              <a:avLst/>
              <a:gdLst>
                <a:gd name="T0" fmla="*/ 557969 w 250409"/>
                <a:gd name="T1" fmla="*/ 724794 h 358284"/>
                <a:gd name="T2" fmla="*/ 0 w 250409"/>
                <a:gd name="T3" fmla="*/ 0 h 358284"/>
                <a:gd name="T4" fmla="*/ 0 60000 65536"/>
                <a:gd name="T5" fmla="*/ 0 60000 65536"/>
                <a:gd name="T6" fmla="*/ 0 w 250409"/>
                <a:gd name="T7" fmla="*/ 0 h 358284"/>
                <a:gd name="T8" fmla="*/ 250409 w 250409"/>
                <a:gd name="T9" fmla="*/ 358284 h 358284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50409" h="358284">
                  <a:moveTo>
                    <a:pt x="250409" y="358284"/>
                  </a:moveTo>
                  <a:cubicBezTo>
                    <a:pt x="129277" y="286626"/>
                    <a:pt x="29867" y="234460"/>
                    <a:pt x="0" y="0"/>
                  </a:cubicBezTo>
                </a:path>
              </a:pathLst>
            </a:cu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39738" y="2889250"/>
            <a:ext cx="8323262" cy="9540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x = A.</a:t>
            </a:r>
            <a:r>
              <a:rPr lang="en-US" sz="2800" b="1" dirty="0">
                <a:solidFill>
                  <a:srgbClr val="0070C0"/>
                </a:solidFill>
                <a:latin typeface="Courier New"/>
                <a:ea typeface="Times New Roman"/>
              </a:rPr>
              <a:t>pop</a:t>
            </a:r>
            <a:r>
              <a:rPr lang="en-US" sz="1400" b="1" dirty="0">
                <a:solidFill>
                  <a:srgbClr val="0070C0"/>
                </a:solidFill>
                <a:latin typeface="Courier New"/>
                <a:ea typeface="Times New Roman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() 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# x = </a:t>
            </a:r>
            <a:r>
              <a:rPr lang="ru-RU" sz="2800" b="1" dirty="0">
                <a:solidFill>
                  <a:srgbClr val="008000"/>
                </a:solidFill>
                <a:latin typeface="Courier New"/>
                <a:ea typeface="Times New Roman"/>
              </a:rPr>
              <a:t>3,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A = [1, 2]</a:t>
            </a:r>
            <a:endParaRPr lang="ru-RU" sz="2800" b="1" dirty="0">
              <a:solidFill>
                <a:srgbClr val="008000"/>
              </a:solidFill>
              <a:latin typeface="Courier New"/>
              <a:ea typeface="Times New Roman"/>
            </a:endParaRPr>
          </a:p>
        </p:txBody>
      </p:sp>
      <p:sp>
        <p:nvSpPr>
          <p:cNvPr id="11" name="AutoShape 59"/>
          <p:cNvSpPr>
            <a:spLocks noChangeArrowheads="1"/>
          </p:cNvSpPr>
          <p:nvPr/>
        </p:nvSpPr>
        <p:spPr bwMode="auto">
          <a:xfrm>
            <a:off x="1579563" y="4081463"/>
            <a:ext cx="3335337" cy="603250"/>
          </a:xfrm>
          <a:prstGeom prst="wedgeRoundRectCallout">
            <a:avLst>
              <a:gd name="adj1" fmla="val -11051"/>
              <a:gd name="adj2" fmla="val -111903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marL="182563" indent="-182563"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удалить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последний</a:t>
            </a:r>
            <a:endParaRPr lang="ru-RU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"/>
          <p:cNvSpPr>
            <a:spLocks noChangeArrowheads="1"/>
          </p:cNvSpPr>
          <p:nvPr/>
        </p:nvSpPr>
        <p:spPr bwMode="auto">
          <a:xfrm>
            <a:off x="439738" y="4806950"/>
            <a:ext cx="8323262" cy="954088"/>
          </a:xfrm>
          <a:prstGeom prst="rect">
            <a:avLst/>
          </a:prstGeom>
          <a:solidFill>
            <a:srgbClr val="FFFF99"/>
          </a:solidFill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A = [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11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29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37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,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45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]</a:t>
            </a:r>
          </a:p>
          <a:p>
            <a:pPr marL="179388" indent="-93663" algn="just" fontAlgn="base">
              <a:spcBef>
                <a:spcPct val="0"/>
              </a:spcBef>
              <a:defRPr/>
            </a:pPr>
            <a:r>
              <a:rPr lang="en-US" sz="2800" b="1" dirty="0" err="1">
                <a:solidFill>
                  <a:srgbClr val="000000"/>
                </a:solidFill>
                <a:latin typeface="Courier New"/>
                <a:ea typeface="Times New Roman"/>
              </a:rPr>
              <a:t>A.</a:t>
            </a:r>
            <a:r>
              <a:rPr lang="en-US" sz="2800" b="1" dirty="0" err="1">
                <a:solidFill>
                  <a:srgbClr val="0070C0"/>
                </a:solidFill>
                <a:latin typeface="Courier New"/>
                <a:ea typeface="Times New Roman"/>
              </a:rPr>
              <a:t>remove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( </a:t>
            </a:r>
            <a:r>
              <a:rPr lang="en-US" sz="2800" b="1" dirty="0">
                <a:solidFill>
                  <a:srgbClr val="00B0F0"/>
                </a:solidFill>
                <a:latin typeface="Courier New"/>
                <a:ea typeface="Times New Roman"/>
              </a:rPr>
              <a:t>37</a:t>
            </a:r>
            <a:r>
              <a:rPr lang="en-US" sz="2800" b="1" dirty="0">
                <a:solidFill>
                  <a:srgbClr val="000000"/>
                </a:solidFill>
                <a:latin typeface="Courier New"/>
                <a:ea typeface="Times New Roman"/>
              </a:rPr>
              <a:t> )  </a:t>
            </a:r>
            <a:r>
              <a:rPr lang="en-US" sz="2800" b="1" dirty="0">
                <a:solidFill>
                  <a:srgbClr val="008000"/>
                </a:solidFill>
                <a:latin typeface="Courier New"/>
                <a:ea typeface="Times New Roman"/>
              </a:rPr>
              <a:t># A = [11, 29, 45]</a:t>
            </a:r>
            <a:endParaRPr lang="ru-RU" sz="2800" b="1" dirty="0">
              <a:solidFill>
                <a:srgbClr val="008000"/>
              </a:solidFill>
              <a:latin typeface="Courier New"/>
              <a:ea typeface="Times New Roman"/>
            </a:endParaRPr>
          </a:p>
        </p:txBody>
      </p:sp>
      <p:sp>
        <p:nvSpPr>
          <p:cNvPr id="16" name="Умножение 15"/>
          <p:cNvSpPr/>
          <p:nvPr/>
        </p:nvSpPr>
        <p:spPr bwMode="auto">
          <a:xfrm>
            <a:off x="3162300" y="4597400"/>
            <a:ext cx="952500" cy="952500"/>
          </a:xfrm>
          <a:prstGeom prst="mathMultiply">
            <a:avLst>
              <a:gd name="adj1" fmla="val 6713"/>
            </a:avLst>
          </a:prstGeom>
          <a:solidFill>
            <a:srgbClr val="FF0000">
              <a:alpha val="53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33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Ввод массива с клавиатуры</a:t>
            </a:r>
          </a:p>
        </p:txBody>
      </p:sp>
      <p:sp>
        <p:nvSpPr>
          <p:cNvPr id="14339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B0FAAD6-E1B2-4450-AB73-BC2FF4FDB3EB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Создание массива: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2400" b="1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2400" b="1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 sz="1200" b="1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Ввод с клавиатуры: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7725" y="1209675"/>
            <a:ext cx="3511550" cy="83343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>
                <a:solidFill>
                  <a:srgbClr val="000000"/>
                </a:solidFill>
                <a:latin typeface="Courier New" pitchFamily="49" charset="0"/>
              </a:rPr>
              <a:t>N</a:t>
            </a:r>
            <a:r>
              <a:rPr lang="pt-BR" sz="2400" b="1">
                <a:solidFill>
                  <a:srgbClr val="000000"/>
                </a:solidFill>
              </a:rPr>
              <a:t> </a:t>
            </a:r>
            <a:r>
              <a:rPr lang="pt-BR" sz="24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pt-BR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95FF"/>
                </a:solidFill>
                <a:latin typeface="Courier New" pitchFamily="49" charset="0"/>
              </a:rPr>
              <a:t>10</a:t>
            </a:r>
            <a:endParaRPr lang="pt-BR" sz="2400" b="1">
              <a:solidFill>
                <a:srgbClr val="000000"/>
              </a:solidFill>
              <a:latin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b="1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ru-RU" sz="2400" b="1">
                <a:solidFill>
                  <a:srgbClr val="000000"/>
                </a:solidFill>
              </a:rPr>
              <a:t> 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ru-RU" sz="2400" b="1">
                <a:solidFill>
                  <a:srgbClr val="000000"/>
                </a:solidFill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[</a:t>
            </a:r>
            <a:r>
              <a:rPr lang="en-US" sz="2400" b="1">
                <a:solidFill>
                  <a:srgbClr val="00B0F0"/>
                </a:solidFill>
                <a:latin typeface="Courier New" pitchFamily="49" charset="0"/>
              </a:rPr>
              <a:t>0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</a:rPr>
              <a:t>]*</a:t>
            </a:r>
            <a:r>
              <a:rPr lang="pt-BR" sz="2400" b="1">
                <a:solidFill>
                  <a:srgbClr val="000000"/>
                </a:solidFill>
                <a:latin typeface="Courier New" pitchFamily="49" charset="0"/>
              </a:rPr>
              <a:t>N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36613" y="2559050"/>
            <a:ext cx="5638800" cy="1571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 </a:t>
            </a:r>
            <a:r>
              <a:rPr lang="ru-RU" sz="2400" b="1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range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(N):</a:t>
            </a: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print</a:t>
            </a:r>
            <a:r>
              <a:rPr lang="en-US" sz="2400" b="1">
                <a:solidFill>
                  <a:srgbClr val="0070C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"A["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i, </a:t>
            </a:r>
            <a:r>
              <a:rPr lang="en-US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"]="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sep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end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)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A[i]</a:t>
            </a:r>
            <a:r>
              <a:rPr 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</a:t>
            </a:r>
            <a:r>
              <a:rPr 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 )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004050" y="2509838"/>
            <a:ext cx="11303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</a:rPr>
              <a:t>0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endParaRPr lang="en-U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</a:rPr>
              <a:t>1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</a:rPr>
              <a:t>2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endParaRPr lang="en-U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</a:rPr>
              <a:t>3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A[</a:t>
            </a:r>
            <a:r>
              <a:rPr lang="ru-RU" altLang="ru-RU" sz="2200" b="1">
                <a:solidFill>
                  <a:srgbClr val="000000"/>
                </a:solidFill>
                <a:latin typeface="Courier New" pitchFamily="49" charset="0"/>
              </a:rPr>
              <a:t>4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]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r>
              <a:rPr lang="en-US" altLang="ru-RU" sz="2200" b="1">
                <a:solidFill>
                  <a:srgbClr val="000000"/>
                </a:solidFill>
                <a:latin typeface="Courier New" pitchFamily="49" charset="0"/>
              </a:rPr>
              <a:t>=</a:t>
            </a:r>
            <a:r>
              <a:rPr lang="en-US" altLang="ru-RU" sz="2200" b="1">
                <a:solidFill>
                  <a:srgbClr val="000000"/>
                </a:solidFill>
              </a:rPr>
              <a:t> 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002588" y="2519363"/>
            <a:ext cx="576262" cy="198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FF0000"/>
                </a:solidFill>
                <a:latin typeface="Courier New" pitchFamily="49" charset="0"/>
              </a:rPr>
              <a:t>5</a:t>
            </a: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FF0000"/>
                </a:solidFill>
                <a:latin typeface="Courier New" pitchFamily="49" charset="0"/>
              </a:rPr>
              <a:t>12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FF0000"/>
                </a:solidFill>
                <a:latin typeface="Courier New" pitchFamily="49" charset="0"/>
              </a:rPr>
              <a:t>34</a:t>
            </a: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FF0000"/>
                </a:solidFill>
                <a:latin typeface="Courier New" pitchFamily="49" charset="0"/>
              </a:rPr>
              <a:t>56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  <a:p>
            <a:pPr fontAlgn="base">
              <a:spcBef>
                <a:spcPct val="15000"/>
              </a:spcBef>
              <a:spcAft>
                <a:spcPct val="0"/>
              </a:spcAft>
            </a:pPr>
            <a:r>
              <a:rPr lang="en-US" altLang="ru-RU" sz="2200" b="1">
                <a:solidFill>
                  <a:srgbClr val="FF0000"/>
                </a:solidFill>
                <a:latin typeface="Courier New" pitchFamily="49" charset="0"/>
              </a:rPr>
              <a:t>13</a:t>
            </a:r>
            <a:endParaRPr lang="es-ES" altLang="ru-RU" sz="2200" b="1">
              <a:solidFill>
                <a:srgbClr val="FF0000"/>
              </a:solidFill>
              <a:latin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708025" y="4427538"/>
            <a:ext cx="1428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sep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708025" y="4868863"/>
            <a:ext cx="16129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end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solidFill>
                  <a:srgbClr val="C00000"/>
                </a:solidFill>
                <a:latin typeface="Courier New" pitchFamily="49" charset="0"/>
                <a:cs typeface="Times New Roman" pitchFamily="18" charset="0"/>
              </a:rPr>
              <a:t>""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6" name="AutoShape 59"/>
          <p:cNvSpPr>
            <a:spLocks noChangeArrowheads="1"/>
          </p:cNvSpPr>
          <p:nvPr/>
        </p:nvSpPr>
        <p:spPr bwMode="auto">
          <a:xfrm>
            <a:off x="3381375" y="4335463"/>
            <a:ext cx="2546350" cy="733425"/>
          </a:xfrm>
          <a:prstGeom prst="wedgeRoundRectCallout">
            <a:avLst>
              <a:gd name="adj1" fmla="val -99575"/>
              <a:gd name="adj2" fmla="val -3944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не разделять элементы</a:t>
            </a:r>
            <a:endParaRPr lang="ru-RU" sz="2000" dirty="0">
              <a:solidFill>
                <a:srgbClr val="000000"/>
              </a:solidFill>
            </a:endParaRPr>
          </a:p>
        </p:txBody>
      </p:sp>
      <p:sp>
        <p:nvSpPr>
          <p:cNvPr id="17" name="AutoShape 59"/>
          <p:cNvSpPr>
            <a:spLocks noChangeArrowheads="1"/>
          </p:cNvSpPr>
          <p:nvPr/>
        </p:nvSpPr>
        <p:spPr bwMode="auto">
          <a:xfrm>
            <a:off x="3381375" y="5314950"/>
            <a:ext cx="3019425" cy="733425"/>
          </a:xfrm>
          <a:prstGeom prst="wedgeRoundRectCallout">
            <a:avLst>
              <a:gd name="adj1" fmla="val -89548"/>
              <a:gd name="adj2" fmla="val -7426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не переходить на новую строку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6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7" grpId="0" build="p" animBg="1"/>
      <p:bldP spid="8" grpId="0" build="p"/>
      <p:bldP spid="9" grpId="0" build="p"/>
      <p:bldP spid="13" grpId="0"/>
      <p:bldP spid="14" grpId="0"/>
      <p:bldP spid="16" grpId="0" animBg="1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Ввод массива с клавиатуры</a:t>
            </a:r>
          </a:p>
        </p:txBody>
      </p:sp>
      <p:sp>
        <p:nvSpPr>
          <p:cNvPr id="1536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90CDB7D-C6A5-4528-B23D-4E3A0A9B5851}" type="slidenum">
              <a:rPr lang="ru-RU" altLang="ru-RU" smtClean="0">
                <a:solidFill>
                  <a:srgbClr val="000000"/>
                </a:solidFill>
              </a:rPr>
              <a:pPr/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46075" y="795338"/>
            <a:ext cx="45862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Ввод без подсказок: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2400" b="1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ru-RU" sz="2400" b="1">
              <a:solidFill>
                <a:srgbClr val="333399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Ввод в одной строке: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47725" y="1252538"/>
            <a:ext cx="7737475" cy="463550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889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 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())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 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i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range(N) ]</a:t>
            </a:r>
            <a:endParaRPr lang="ru-RU" sz="24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2125" y="2408238"/>
            <a:ext cx="7823200" cy="1571625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data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</a:t>
            </a:r>
            <a:r>
              <a:rPr 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"1 2 3 4 5"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data.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split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["1","2","3","4","5"]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 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(x)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for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x </a:t>
            </a:r>
            <a:r>
              <a:rPr lang="en-US" sz="2400" b="1">
                <a:solidFill>
                  <a:srgbClr val="0000CC"/>
                </a:solidFill>
                <a:latin typeface="Courier New" pitchFamily="49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s </a:t>
            </a:r>
            <a:r>
              <a:rPr lang="en-US" sz="240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] </a:t>
            </a: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                                       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[1,2,3,4,5]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15367" name="Прямоугольник 14"/>
          <p:cNvSpPr>
            <a:spLocks noChangeArrowheads="1"/>
          </p:cNvSpPr>
          <p:nvPr/>
        </p:nvSpPr>
        <p:spPr bwMode="auto">
          <a:xfrm>
            <a:off x="2043113" y="1241425"/>
            <a:ext cx="237807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alt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())</a:t>
            </a: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404938" y="3127375"/>
            <a:ext cx="1349375" cy="4619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ru-RU" sz="2400" b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int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(x) </a:t>
            </a:r>
            <a:endParaRPr lang="ru-RU" altLang="ru-RU">
              <a:solidFill>
                <a:srgbClr val="000000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346075" y="4016375"/>
            <a:ext cx="2286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>
                <a:solidFill>
                  <a:srgbClr val="333399"/>
                </a:solidFill>
              </a:rPr>
              <a:t>или так:</a:t>
            </a:r>
          </a:p>
        </p:txBody>
      </p:sp>
      <p:sp>
        <p:nvSpPr>
          <p:cNvPr id="20" name="Rectangle 6"/>
          <p:cNvSpPr>
            <a:spLocks noChangeArrowheads="1"/>
          </p:cNvSpPr>
          <p:nvPr/>
        </p:nvSpPr>
        <p:spPr bwMode="auto">
          <a:xfrm>
            <a:off x="492125" y="4538663"/>
            <a:ext cx="8426450" cy="833437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s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input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().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split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()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["1","2","3","4","5"]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list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map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int</a:t>
            </a:r>
            <a:r>
              <a:rPr lang="en-US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s) )</a:t>
            </a:r>
            <a:r>
              <a:rPr lang="en-US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   </a:t>
            </a:r>
            <a:r>
              <a:rPr lang="en-US" sz="2400" b="1">
                <a:solidFill>
                  <a:srgbClr val="008000"/>
                </a:solidFill>
                <a:latin typeface="Courier New" pitchFamily="49" charset="0"/>
                <a:cs typeface="Times New Roman" pitchFamily="18" charset="0"/>
              </a:rPr>
              <a:t># [1,2,3,4,5]</a:t>
            </a:r>
            <a:endParaRPr lang="ru-RU" sz="2400" b="1">
              <a:solidFill>
                <a:srgbClr val="008000"/>
              </a:solidFill>
              <a:latin typeface="Courier New" pitchFamily="49" charset="0"/>
              <a:cs typeface="Times New Roman" pitchFamily="18" charset="0"/>
            </a:endParaRPr>
          </a:p>
        </p:txBody>
      </p:sp>
      <p:sp>
        <p:nvSpPr>
          <p:cNvPr id="21" name="AutoShape 59"/>
          <p:cNvSpPr>
            <a:spLocks noChangeArrowheads="1"/>
          </p:cNvSpPr>
          <p:nvPr/>
        </p:nvSpPr>
        <p:spPr bwMode="auto">
          <a:xfrm>
            <a:off x="4198938" y="5657850"/>
            <a:ext cx="3019425" cy="735013"/>
          </a:xfrm>
          <a:prstGeom prst="wedgeRoundRectCallout">
            <a:avLst>
              <a:gd name="adj1" fmla="val -81352"/>
              <a:gd name="adj2" fmla="val -8012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применить 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ru-RU" sz="2400" dirty="0">
                <a:solidFill>
                  <a:srgbClr val="000000"/>
                </a:solidFill>
              </a:rPr>
              <a:t>ко всем элементам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</a:t>
            </a:r>
            <a:endParaRPr lang="ru-RU" sz="20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Левая фигурная скобка 21"/>
          <p:cNvSpPr>
            <a:spLocks/>
          </p:cNvSpPr>
          <p:nvPr/>
        </p:nvSpPr>
        <p:spPr bwMode="auto">
          <a:xfrm rot="-5400000">
            <a:off x="3114675" y="4545013"/>
            <a:ext cx="155575" cy="1876425"/>
          </a:xfrm>
          <a:prstGeom prst="leftBrace">
            <a:avLst>
              <a:gd name="adj1" fmla="val 5913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23" name="AutoShape 59"/>
          <p:cNvSpPr>
            <a:spLocks noChangeArrowheads="1"/>
          </p:cNvSpPr>
          <p:nvPr/>
        </p:nvSpPr>
        <p:spPr bwMode="auto">
          <a:xfrm>
            <a:off x="574675" y="5657850"/>
            <a:ext cx="1812925" cy="735013"/>
          </a:xfrm>
          <a:prstGeom prst="wedgeRoundRectCallout">
            <a:avLst>
              <a:gd name="adj1" fmla="val 8781"/>
              <a:gd name="adj2" fmla="val -109425"/>
              <a:gd name="adj3" fmla="val 16667"/>
            </a:avLst>
          </a:prstGeom>
          <a:solidFill>
            <a:srgbClr val="E6E6FF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sz="2400" dirty="0">
                <a:solidFill>
                  <a:srgbClr val="000000"/>
                </a:solidFill>
              </a:rPr>
              <a:t>построить список</a:t>
            </a:r>
            <a:endParaRPr lang="ru-RU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07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  <p:bldP spid="7" grpId="0" build="p" animBg="1"/>
      <p:bldP spid="18" grpId="0" animBg="1"/>
      <p:bldP spid="19" grpId="0"/>
      <p:bldP spid="20" grpId="0" build="p" animBg="1"/>
      <p:bldP spid="21" grpId="0" animBg="1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Другая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1469</Words>
  <Application>Microsoft Office PowerPoint</Application>
  <PresentationFormat>Экран (4:3)</PresentationFormat>
  <Paragraphs>304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Оформление по умолчанию</vt:lpstr>
      <vt:lpstr>Программирование на языке Python</vt:lpstr>
      <vt:lpstr>Что такое массив?</vt:lpstr>
      <vt:lpstr>Что такое массив?</vt:lpstr>
      <vt:lpstr>Массивы в Python: списки</vt:lpstr>
      <vt:lpstr>Генераторы списков</vt:lpstr>
      <vt:lpstr>Добавление элементов</vt:lpstr>
      <vt:lpstr>Удаление элементов</vt:lpstr>
      <vt:lpstr>Ввод массива с клавиатуры</vt:lpstr>
      <vt:lpstr>Ввод массива с клавиатуры</vt:lpstr>
      <vt:lpstr>Заполнение случайными числами</vt:lpstr>
      <vt:lpstr>Запишите в тетради:</vt:lpstr>
      <vt:lpstr>Вывод массива на экран</vt:lpstr>
      <vt:lpstr>Как обработать все элементы массива?</vt:lpstr>
      <vt:lpstr>Как обработать все элементы массива?</vt:lpstr>
      <vt:lpstr>Перебор элементов</vt:lpstr>
      <vt:lpstr>Подсчёт количества нужных элементов</vt:lpstr>
      <vt:lpstr>Сумма элементов массива</vt:lpstr>
      <vt:lpstr>Перебор элементов</vt:lpstr>
      <vt:lpstr>Задачи</vt:lpstr>
      <vt:lpstr>Задачи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Программирование на языке Python</dc:title>
  <dc:creator>Оля</dc:creator>
  <cp:lastModifiedBy>Оля</cp:lastModifiedBy>
  <cp:revision>8</cp:revision>
  <dcterms:created xsi:type="dcterms:W3CDTF">2020-04-28T15:52:06Z</dcterms:created>
  <dcterms:modified xsi:type="dcterms:W3CDTF">2020-04-29T13:24:48Z</dcterms:modified>
</cp:coreProperties>
</file>