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77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86" r:id="rId23"/>
    <p:sldId id="285" r:id="rId24"/>
    <p:sldId id="279" r:id="rId25"/>
    <p:sldId id="280" r:id="rId26"/>
    <p:sldId id="281" r:id="rId27"/>
    <p:sldId id="282" r:id="rId28"/>
    <p:sldId id="287" r:id="rId29"/>
    <p:sldId id="283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4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7253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2F4E-8CE9-4A16-9256-A4AE0E27104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740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59597-087C-4A8F-AFD8-788FA5045E2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0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62567-E876-4D81-9C81-816097EEDB9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3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9577C-1661-4CF5-A7D7-CC58635E449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717032"/>
            <a:ext cx="64738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62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Массивы</a:t>
            </a: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C18266-AFC8-4F7B-9356-06652606446B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Заполнение случайными числами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B0DAE1-53FA-4B0D-AEBE-92126877DBF5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3727450"/>
            <a:ext cx="6994525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(N)]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49400" y="4591050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6521450" y="3709988"/>
            <a:ext cx="2051050" cy="985837"/>
          </a:xfrm>
          <a:prstGeom prst="wedgeRoundRectCallout">
            <a:avLst>
              <a:gd name="adj1" fmla="val -124514"/>
              <a:gd name="adj2" fmla="val 5686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случайные числа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[20,100]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1488" y="963613"/>
            <a:ext cx="6994525" cy="22463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]*N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(N):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 A[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6075" y="3255963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</p:spTree>
    <p:extLst>
      <p:ext uri="{BB962C8B-B14F-4D97-AF65-F5344CB8AC3E}">
        <p14:creationId xmlns:p14="http://schemas.microsoft.com/office/powerpoint/2010/main" val="142804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в тетради: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2567-E876-4D81-9C81-816097EEDB93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2441" y="908720"/>
            <a:ext cx="6994525" cy="181588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600075" indent="-514350" algn="just" fontAlgn="base">
              <a:spcBef>
                <a:spcPct val="0"/>
              </a:spcBef>
              <a:buAutoNum type="arabicPeriod"/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Ввести массив с клавиатуры:</a:t>
            </a:r>
          </a:p>
          <a:p>
            <a:pPr marL="85725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5 чисел			28 чисел</a:t>
            </a:r>
          </a:p>
          <a:p>
            <a:pPr marL="85725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15 чисел         40 чисел</a:t>
            </a:r>
          </a:p>
          <a:p>
            <a:pPr marL="85725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11 чисел         23 числа  </a:t>
            </a:r>
            <a:endParaRPr lang="ru-RU" sz="2800" b="1" dirty="0">
              <a:solidFill>
                <a:schemeClr val="tx2"/>
              </a:solidFill>
              <a:latin typeface="Courier New"/>
              <a:ea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3402579"/>
            <a:ext cx="8338032" cy="2246769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2.Заполнить массив случайным образом: 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-20…+20             -7 …+17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-15…+16             +5 …+</a:t>
            </a:r>
            <a:r>
              <a:rPr lang="ru-RU" sz="2800" b="1" dirty="0">
                <a:solidFill>
                  <a:srgbClr val="0000FF"/>
                </a:solidFill>
                <a:latin typeface="Courier New"/>
                <a:ea typeface="Times New Roman"/>
              </a:rPr>
              <a:t>20 </a:t>
            </a:r>
            <a:endParaRPr lang="ru-RU" sz="2800" b="1" dirty="0" smtClean="0">
              <a:solidFill>
                <a:srgbClr val="0000FF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-10</a:t>
            </a:r>
            <a:r>
              <a:rPr lang="ru-RU" sz="2800" b="1" dirty="0">
                <a:solidFill>
                  <a:srgbClr val="0000FF"/>
                </a:solidFill>
                <a:latin typeface="Courier New"/>
                <a:ea typeface="Times New Roman"/>
              </a:rPr>
              <a:t>…+</a:t>
            </a: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20             +6 …+13</a:t>
            </a:r>
            <a:endParaRPr lang="ru-RU" sz="2800" b="1" dirty="0">
              <a:solidFill>
                <a:srgbClr val="0000FF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endParaRPr lang="ru-RU" sz="2800" b="1" dirty="0">
              <a:solidFill>
                <a:schemeClr val="tx2"/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72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Вывод массива на экран</a:t>
            </a: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1C9572-D059-4004-B575-D4BCA8CAD2A8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Как список: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09675"/>
            <a:ext cx="24971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 A 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411538" y="1236663"/>
            <a:ext cx="306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2, 3, 4, 5]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46075" y="1687513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 строчку через пробел: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847725" y="2220913"/>
            <a:ext cx="4983163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(N):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A[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], end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 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907088" y="2570163"/>
            <a:ext cx="2020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1 2 3 4 5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46075" y="30432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847725" y="3479800"/>
            <a:ext cx="4983163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x, end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 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907088" y="3840163"/>
            <a:ext cx="2020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1 2 3 4 5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6075" y="43386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847725" y="4762500"/>
            <a:ext cx="24971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A )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64038" y="4762500"/>
            <a:ext cx="429577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</p:txBody>
      </p:sp>
      <p:sp>
        <p:nvSpPr>
          <p:cNvPr id="28" name="Двойная стрелка влево/вправо 27"/>
          <p:cNvSpPr>
            <a:spLocks noChangeArrowheads="1"/>
          </p:cNvSpPr>
          <p:nvPr/>
        </p:nvSpPr>
        <p:spPr bwMode="auto">
          <a:xfrm>
            <a:off x="3581400" y="4891088"/>
            <a:ext cx="522288" cy="250825"/>
          </a:xfrm>
          <a:prstGeom prst="leftRightArrow">
            <a:avLst>
              <a:gd name="adj1" fmla="val 50000"/>
              <a:gd name="adj2" fmla="val 4988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2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16" grpId="0" build="p" animBg="1"/>
      <p:bldP spid="17" grpId="0" build="p" bldLvl="2"/>
      <p:bldP spid="18" grpId="0" build="p" bldLvl="2"/>
      <p:bldP spid="19" grpId="0" build="p" animBg="1"/>
      <p:bldP spid="20" grpId="0" build="p" bldLvl="2"/>
      <p:bldP spid="25" grpId="0" build="p" bldLvl="2"/>
      <p:bldP spid="26" grpId="0" build="p" animBg="1"/>
      <p:bldP spid="27" grpId="0" build="p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обработать все элементы массива?</a:t>
            </a: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92B16A-D3E7-4774-BD02-4C74A69738F8}" type="slidenum">
              <a:rPr lang="ru-RU" altLang="ru-RU" smtClean="0">
                <a:solidFill>
                  <a:srgbClr val="000000"/>
                </a:solidFill>
              </a:rPr>
              <a:pPr/>
              <a:t>13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Создание массива</a:t>
            </a:r>
            <a:r>
              <a:rPr lang="ru-RU" altLang="ru-RU" sz="220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200" b="1">
              <a:solidFill>
                <a:srgbClr val="3333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1600" b="1">
              <a:solidFill>
                <a:srgbClr val="3333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1600" b="1">
              <a:solidFill>
                <a:srgbClr val="3333FF"/>
              </a:solidFill>
            </a:endParaRPr>
          </a:p>
          <a:p>
            <a:pPr fontAlgn="base">
              <a:spcBef>
                <a:spcPts val="120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Обработка</a:t>
            </a:r>
            <a:r>
              <a:rPr lang="ru-RU" altLang="ru-RU" sz="22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47725" y="1209675"/>
            <a:ext cx="3192463" cy="771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</a:rPr>
              <a:t> </a:t>
            </a: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pt-BR" sz="2200" b="1" dirty="0">
                <a:solidFill>
                  <a:srgbClr val="000000"/>
                </a:solidFill>
              </a:rPr>
              <a:t> </a:t>
            </a:r>
            <a:r>
              <a:rPr lang="pt-BR" sz="2200" b="1" dirty="0">
                <a:solidFill>
                  <a:srgbClr val="0095FF"/>
                </a:solidFill>
                <a:latin typeface="Courier New" pitchFamily="49" charset="0"/>
              </a:rPr>
              <a:t>5</a:t>
            </a:r>
            <a:endParaRPr lang="pt-B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ru-RU" sz="2200" b="1" dirty="0">
                <a:solidFill>
                  <a:srgbClr val="000000"/>
                </a:solidFill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ru-RU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]*</a:t>
            </a: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6613" y="2562225"/>
            <a:ext cx="3216275" cy="1787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A[0]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A[1]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A[2]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A[3]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A[4]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4813" y="4592638"/>
            <a:ext cx="8485187" cy="1014412"/>
            <a:chOff x="338" y="3641"/>
            <a:chExt cx="5345" cy="639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32" y="3708"/>
              <a:ext cx="5051" cy="57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</a:t>
              </a:r>
              <a:r>
                <a:rPr lang="en-US" sz="2400">
                  <a:solidFill>
                    <a:srgbClr val="000000"/>
                  </a:solidFill>
                </a:rPr>
                <a:t>1) </a:t>
              </a:r>
              <a:r>
                <a:rPr lang="ru-RU" sz="2400">
                  <a:solidFill>
                    <a:srgbClr val="000000"/>
                  </a:solidFill>
                </a:rPr>
                <a:t>если </a:t>
              </a:r>
              <a:r>
                <a:rPr lang="en-US" sz="2400">
                  <a:solidFill>
                    <a:srgbClr val="000000"/>
                  </a:solidFill>
                </a:rPr>
                <a:t>N </a:t>
              </a:r>
              <a:r>
                <a:rPr lang="ru-RU" sz="2400">
                  <a:solidFill>
                    <a:srgbClr val="000000"/>
                  </a:solidFill>
                </a:rPr>
                <a:t>велико (1000, 1000000)?</a:t>
              </a:r>
            </a:p>
            <a:p>
              <a:pPr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2) при изменении </a:t>
              </a:r>
              <a:r>
                <a:rPr lang="en-US" sz="2400">
                  <a:solidFill>
                    <a:srgbClr val="000000"/>
                  </a:solidFill>
                </a:rPr>
                <a:t>N </a:t>
              </a:r>
              <a:r>
                <a:rPr lang="ru-RU" sz="2400">
                  <a:solidFill>
                    <a:srgbClr val="000000"/>
                  </a:solidFill>
                </a:rPr>
                <a:t>программа не должна меняться!</a:t>
              </a:r>
            </a:p>
          </p:txBody>
        </p:sp>
        <p:sp>
          <p:nvSpPr>
            <p:cNvPr id="17417" name="Oval 8"/>
            <p:cNvSpPr>
              <a:spLocks noChangeArrowheads="1"/>
            </p:cNvSpPr>
            <p:nvPr/>
          </p:nvSpPr>
          <p:spPr bwMode="auto">
            <a:xfrm>
              <a:off x="338" y="3641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 b="1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 b="1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78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обработать все элементы массива?</a:t>
            </a:r>
          </a:p>
        </p:txBody>
      </p:sp>
      <p:sp>
        <p:nvSpPr>
          <p:cNvPr id="1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5682B5-AFC5-4821-B101-BE35F76A5EE1}" type="slidenum">
              <a:rPr lang="ru-RU" altLang="ru-RU" smtClean="0">
                <a:solidFill>
                  <a:srgbClr val="000000"/>
                </a:solidFill>
              </a:rPr>
              <a:pPr/>
              <a:t>14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3811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333399"/>
                </a:solidFill>
              </a:rPr>
              <a:t>Обработка с переменной: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0538" y="1292225"/>
            <a:ext cx="3214687" cy="34798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" y="4794250"/>
            <a:ext cx="3228975" cy="4302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55600" y="1674813"/>
            <a:ext cx="3494088" cy="6937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408488" y="795338"/>
            <a:ext cx="38115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Обработка в цикле: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475163" y="1292225"/>
            <a:ext cx="4129087" cy="14493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  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6" name="Стрелка вправо 15"/>
          <p:cNvSpPr>
            <a:spLocks noChangeArrowheads="1"/>
          </p:cNvSpPr>
          <p:nvPr/>
        </p:nvSpPr>
        <p:spPr bwMode="auto">
          <a:xfrm>
            <a:off x="3965575" y="1925638"/>
            <a:ext cx="385763" cy="211137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408488" y="2813050"/>
            <a:ext cx="38115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Цикл с переменной: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475163" y="3271838"/>
            <a:ext cx="4129087" cy="771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(N)</a:t>
            </a:r>
            <a:r>
              <a:rPr lang="en-US" sz="2200" b="1" dirty="0">
                <a:solidFill>
                  <a:srgbClr val="000000"/>
                </a:solidFill>
              </a:rPr>
              <a:t>: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  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7690644" y="2882107"/>
            <a:ext cx="384175" cy="211137"/>
          </a:xfrm>
          <a:prstGeom prst="rightArrow">
            <a:avLst>
              <a:gd name="adj1" fmla="val 50000"/>
              <a:gd name="adj2" fmla="val 50038"/>
            </a:avLst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 useBgFill="1">
        <p:nvSpPr>
          <p:cNvPr id="20" name="Rectangle 5"/>
          <p:cNvSpPr>
            <a:spLocks noChangeArrowheads="1"/>
          </p:cNvSpPr>
          <p:nvPr/>
        </p:nvSpPr>
        <p:spPr bwMode="auto">
          <a:xfrm>
            <a:off x="3621087" y="5224463"/>
            <a:ext cx="4983163" cy="83317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Запишите: удвоить все нечетные элементы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609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 animBg="1"/>
      <p:bldP spid="14" grpId="0" build="p" bldLvl="2"/>
      <p:bldP spid="15" grpId="0" build="p" animBg="1"/>
      <p:bldP spid="16" grpId="0" animBg="1"/>
      <p:bldP spid="17" grpId="0" build="p" bldLvl="2"/>
      <p:bldP spid="18" grpId="0" build="p" animBg="1"/>
      <p:bldP spid="19" grpId="0" animBg="1"/>
      <p:bldP spid="2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Перебор элементов</a:t>
            </a: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810E20-A03E-42D4-B65C-7E2BE8517706}" type="slidenum">
              <a:rPr lang="ru-RU" altLang="ru-RU" smtClean="0">
                <a:solidFill>
                  <a:srgbClr val="000000"/>
                </a:solidFill>
              </a:rPr>
              <a:pPr/>
              <a:t>15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96875" y="809625"/>
            <a:ext cx="5945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Общая схема</a:t>
            </a:r>
            <a:r>
              <a:rPr lang="en-US" altLang="ru-RU" sz="2400" b="1">
                <a:solidFill>
                  <a:srgbClr val="333399"/>
                </a:solidFill>
              </a:rPr>
              <a:t> (</a:t>
            </a:r>
            <a:r>
              <a:rPr lang="ru-RU" altLang="ru-RU" sz="2400" b="1">
                <a:solidFill>
                  <a:srgbClr val="333399"/>
                </a:solidFill>
              </a:rPr>
              <a:t>можно изменять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r>
              <a:rPr lang="en-US" altLang="ru-RU" sz="2400" b="1">
                <a:solidFill>
                  <a:srgbClr val="333399"/>
                </a:solidFill>
              </a:rPr>
              <a:t>)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9138" y="1300163"/>
            <a:ext cx="60896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(N)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...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>
                <a:solidFill>
                  <a:srgbClr val="008000"/>
                </a:solidFill>
                <a:latin typeface="Courier New" pitchFamily="49" charset="0"/>
              </a:rPr>
              <a:t>сделать что-то с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A[i]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96875" y="3452813"/>
            <a:ext cx="487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Если не нужно изменять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3943350"/>
            <a:ext cx="60896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...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>
                <a:solidFill>
                  <a:srgbClr val="008000"/>
                </a:solidFill>
                <a:latin typeface="Courier New" pitchFamily="49" charset="0"/>
              </a:rPr>
              <a:t>сделать что-то с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x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9138" y="2413000"/>
            <a:ext cx="60896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(N)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A[i]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400" b="1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90713" y="4811713"/>
            <a:ext cx="516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= A[0], A[1], ..., A[N-1]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19138" y="5380038"/>
            <a:ext cx="60896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( x )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0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 animBg="1"/>
      <p:bldP spid="12" grpId="0" build="p" animBg="1"/>
      <p:bldP spid="13" grpId="0"/>
      <p:bldP spid="1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Подсчёт количества нужных элементов</a:t>
            </a: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AC68F2-7694-4079-BF45-E5AED8842FCC}" type="slidenum">
              <a:rPr lang="ru-RU" altLang="ru-RU" smtClean="0">
                <a:solidFill>
                  <a:srgbClr val="000000"/>
                </a:solidFill>
              </a:rPr>
              <a:pPr/>
              <a:t>16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396875" y="892175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В массиве записаны данные о росте баскетболистов. Сколько из них имеет рост больше </a:t>
            </a:r>
            <a:br>
              <a:rPr lang="ru-RU" altLang="ru-RU" sz="2400">
                <a:solidFill>
                  <a:srgbClr val="000000"/>
                </a:solidFill>
              </a:rPr>
            </a:br>
            <a:r>
              <a:rPr lang="ru-RU" altLang="ru-RU" sz="2400">
                <a:solidFill>
                  <a:srgbClr val="000000"/>
                </a:solidFill>
              </a:rPr>
              <a:t>180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см, но меньше 190 см?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9138" y="3078163"/>
            <a:ext cx="6707187" cy="15732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58825" y="2168525"/>
            <a:ext cx="3213100" cy="663575"/>
            <a:chOff x="433" y="3902"/>
            <a:chExt cx="2024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Как решать?</a:t>
              </a:r>
            </a:p>
          </p:txBody>
        </p:sp>
        <p:sp>
          <p:nvSpPr>
            <p:cNvPr id="21514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8439" name="Скругленный прямоугольник 9"/>
          <p:cNvSpPr>
            <a:spLocks noChangeArrowheads="1"/>
          </p:cNvSpPr>
          <p:nvPr/>
        </p:nvSpPr>
        <p:spPr bwMode="auto">
          <a:xfrm>
            <a:off x="1709738" y="3851275"/>
            <a:ext cx="3130550" cy="37623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3549650" y="2840038"/>
            <a:ext cx="2979738" cy="785812"/>
          </a:xfrm>
          <a:prstGeom prst="wedgeRoundRectCallout">
            <a:avLst>
              <a:gd name="adj1" fmla="val -35247"/>
              <a:gd name="adj2" fmla="val 8787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Python: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180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x &lt;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190</a:t>
            </a:r>
            <a:endParaRPr lang="ru-RU" sz="20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843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Сумма элементов массива</a:t>
            </a: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BA1797-95EE-49D4-ACEE-82275C395D2E}" type="slidenum">
              <a:rPr lang="ru-RU" altLang="ru-RU" smtClean="0">
                <a:solidFill>
                  <a:srgbClr val="000000"/>
                </a:solidFill>
              </a:rPr>
              <a:pPr/>
              <a:t>17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904875"/>
            <a:ext cx="7286625" cy="19415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summa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summa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3278188"/>
            <a:ext cx="728662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175" name="Прямоугольник 3"/>
          <p:cNvSpPr>
            <a:spLocks noChangeArrowheads="1"/>
          </p:cNvSpPr>
          <p:nvPr/>
        </p:nvSpPr>
        <p:spPr bwMode="auto">
          <a:xfrm>
            <a:off x="396875" y="28352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</p:spTree>
    <p:extLst>
      <p:ext uri="{BB962C8B-B14F-4D97-AF65-F5344CB8AC3E}">
        <p14:creationId xmlns:p14="http://schemas.microsoft.com/office/powerpoint/2010/main" val="33774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71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Перебор элементов</a:t>
            </a:r>
          </a:p>
        </p:txBody>
      </p:sp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151A2B-BC46-4F8D-93B7-748138DF62CC}" type="slidenum">
              <a:rPr lang="ru-RU" altLang="ru-RU" smtClean="0">
                <a:solidFill>
                  <a:srgbClr val="000000"/>
                </a:solidFill>
              </a:rPr>
              <a:pPr/>
              <a:t>18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396875" y="806450"/>
            <a:ext cx="425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Среднее арифметическое: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1303338"/>
            <a:ext cx="7286625" cy="26797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summa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summa/count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5654675" y="2860675"/>
            <a:ext cx="2900363" cy="1014413"/>
          </a:xfrm>
          <a:prstGeom prst="wedgeRoundRectCallout">
            <a:avLst>
              <a:gd name="adj1" fmla="val -83296"/>
              <a:gd name="adj2" fmla="val 2822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>
                <a:solidFill>
                  <a:srgbClr val="000000"/>
                </a:solidFill>
              </a:rPr>
              <a:t>среднее арифметическое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96875" y="4051300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4525963"/>
            <a:ext cx="7286625" cy="12017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 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(B)/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(B)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092575" y="4594225"/>
            <a:ext cx="327025" cy="3508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4460875" y="4064000"/>
            <a:ext cx="2955925" cy="627063"/>
          </a:xfrm>
          <a:prstGeom prst="wedgeRoundRectCallout">
            <a:avLst>
              <a:gd name="adj1" fmla="val -47638"/>
              <a:gd name="adj2" fmla="val 9112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>
                <a:solidFill>
                  <a:srgbClr val="000000"/>
                </a:solidFill>
              </a:rPr>
              <a:t>отбираем нужные</a:t>
            </a:r>
            <a:endParaRPr lang="ru-RU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10" grpId="0"/>
      <p:bldP spid="11" grpId="0" build="p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01B793-6D8D-49A7-9024-33418F0308B0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FF"/>
                </a:solidFill>
              </a:rPr>
              <a:t>«</a:t>
            </a:r>
            <a:r>
              <a:rPr lang="en-US" altLang="ru-RU" sz="2200" b="1">
                <a:solidFill>
                  <a:srgbClr val="3333FF"/>
                </a:solidFill>
              </a:rPr>
              <a:t>A</a:t>
            </a:r>
            <a:r>
              <a:rPr lang="ru-RU" altLang="ru-RU" sz="2200" b="1">
                <a:solidFill>
                  <a:srgbClr val="3333FF"/>
                </a:solidFill>
              </a:rPr>
              <a:t>»: </a:t>
            </a:r>
            <a:r>
              <a:rPr lang="ru-RU" altLang="ru-RU" sz="2200">
                <a:solidFill>
                  <a:srgbClr val="000000"/>
                </a:solidFill>
              </a:rPr>
              <a:t>Заполните массив случайными числами в интервале [0,100] и найдите среднее арифметическое его значений. </a:t>
            </a:r>
            <a:endParaRPr lang="en-US" altLang="ru-RU" sz="2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     Пример</a:t>
            </a:r>
            <a:r>
              <a:rPr lang="ru-RU" altLang="ru-RU" sz="2200" b="1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       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Массив: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1 2 3 4 5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altLang="ru-RU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Среднее арифметическое 3.000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69888" y="3081338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FF"/>
                </a:solidFill>
              </a:rPr>
              <a:t>«</a:t>
            </a:r>
            <a:r>
              <a:rPr lang="en-US" altLang="ru-RU" sz="2200" b="1">
                <a:solidFill>
                  <a:srgbClr val="3333FF"/>
                </a:solidFill>
              </a:rPr>
              <a:t>B</a:t>
            </a:r>
            <a:r>
              <a:rPr lang="ru-RU" altLang="ru-RU" sz="2200" b="1">
                <a:solidFill>
                  <a:srgbClr val="3333FF"/>
                </a:solidFill>
              </a:rPr>
              <a:t>»: </a:t>
            </a:r>
            <a:r>
              <a:rPr lang="ru-RU" altLang="ru-RU" sz="2200">
                <a:solidFill>
                  <a:srgbClr val="000000"/>
                </a:solidFill>
              </a:rPr>
              <a:t>Заполните массив случайными числами в интервале [0,100] и подсчитайте отдельно среднее значение всех элементов, которые &lt;50, и среднее значение всех элементов, которые ≥50. </a:t>
            </a:r>
            <a:endParaRPr lang="en-US" altLang="ru-RU" sz="2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     Пример</a:t>
            </a:r>
            <a:r>
              <a:rPr lang="ru-RU" altLang="ru-RU" sz="2200" b="1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Массив: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3 2 52 4 60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Ср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арифм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элементов [0,50): 3.000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Ср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арифм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элементов [50,100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56.000</a:t>
            </a:r>
          </a:p>
        </p:txBody>
      </p:sp>
    </p:spTree>
    <p:extLst>
      <p:ext uri="{BB962C8B-B14F-4D97-AF65-F5344CB8AC3E}">
        <p14:creationId xmlns:p14="http://schemas.microsoft.com/office/powerpoint/2010/main" val="3747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массив?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E9AD62-3AB9-457C-9741-70E8B3C43E74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175" y="1778000"/>
            <a:ext cx="8423275" cy="157003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Массив</a:t>
            </a:r>
            <a:r>
              <a:rPr lang="ru-RU" sz="2400" dirty="0">
                <a:solidFill>
                  <a:srgbClr val="000000"/>
                </a:solidFill>
              </a:rPr>
              <a:t> – это группа переменных одного типа, расположенных в памяти рядом (в соседних ячейках) и имеющих общее имя. Каждая ячейка в массиве имеет уникальный номер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ru-RU" sz="2400" dirty="0">
                <a:solidFill>
                  <a:srgbClr val="000000"/>
                </a:solidFill>
              </a:rPr>
              <a:t>индекс).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1325" y="3354388"/>
            <a:ext cx="6884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333399"/>
                </a:solidFill>
                <a:cs typeface="Times New Roman" pitchFamily="18" charset="0"/>
              </a:rPr>
              <a:t>Надо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</p:txBody>
      </p:sp>
      <p:grpSp>
        <p:nvGrpSpPr>
          <p:cNvPr id="8198" name="Group 55"/>
          <p:cNvGrpSpPr>
            <a:grpSpLocks/>
          </p:cNvGrpSpPr>
          <p:nvPr/>
        </p:nvGrpSpPr>
        <p:grpSpPr bwMode="auto">
          <a:xfrm>
            <a:off x="1836738" y="900113"/>
            <a:ext cx="5470525" cy="663575"/>
            <a:chOff x="433" y="3902"/>
            <a:chExt cx="3445" cy="418"/>
          </a:xfrm>
        </p:grpSpPr>
        <p:sp>
          <p:nvSpPr>
            <p:cNvPr id="1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151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Как ввести 10000 переменных?</a:t>
              </a:r>
            </a:p>
          </p:txBody>
        </p:sp>
        <p:sp>
          <p:nvSpPr>
            <p:cNvPr id="820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47700" y="3778250"/>
            <a:ext cx="71993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выделять память</a:t>
            </a:r>
            <a:endParaRPr lang="ru-RU" altLang="ru-RU" sz="2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записывать данные в нужную ячейку</a:t>
            </a:r>
            <a:endParaRPr lang="ru-RU" altLang="ru-RU" sz="2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читать данные из ячейки</a:t>
            </a:r>
            <a:endParaRPr lang="ru-RU" altLang="ru-RU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097EB6-C98F-4882-970F-8CDA6CC12F37}" type="slidenum">
              <a:rPr lang="ru-RU" altLang="ru-RU" smtClean="0">
                <a:solidFill>
                  <a:srgbClr val="000000"/>
                </a:solidFill>
              </a:rPr>
              <a:pPr/>
              <a:t>20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3333FF"/>
                </a:solidFill>
              </a:rPr>
              <a:t>«</a:t>
            </a:r>
            <a:r>
              <a:rPr lang="en-US" altLang="ru-RU" sz="2200" b="1" dirty="0">
                <a:solidFill>
                  <a:srgbClr val="3333FF"/>
                </a:solidFill>
              </a:rPr>
              <a:t>C</a:t>
            </a:r>
            <a:r>
              <a:rPr lang="ru-RU" altLang="ru-RU" sz="2200" b="1" dirty="0">
                <a:solidFill>
                  <a:srgbClr val="3333FF"/>
                </a:solidFill>
              </a:rPr>
              <a:t>»: </a:t>
            </a:r>
            <a:r>
              <a:rPr lang="ru-RU" altLang="ru-RU" sz="2200" dirty="0">
                <a:solidFill>
                  <a:srgbClr val="000000"/>
                </a:solidFill>
              </a:rPr>
              <a:t>Заполните массив из N элементов случайными числами в интервале [1,N] так, чтобы в массив обязательно вошли все числа от 1 до N (постройте случайную перестановку). </a:t>
            </a:r>
            <a:endParaRPr lang="en-US" altLang="ru-RU" sz="2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>
                <a:solidFill>
                  <a:srgbClr val="333399"/>
                </a:solidFill>
              </a:rPr>
              <a:t>     </a:t>
            </a:r>
            <a:r>
              <a:rPr lang="ru-RU" altLang="ru-RU" sz="2200" b="1" dirty="0">
                <a:solidFill>
                  <a:srgbClr val="333399"/>
                </a:solidFill>
              </a:rPr>
              <a:t>Пример</a:t>
            </a:r>
            <a:r>
              <a:rPr lang="ru-RU" altLang="ru-RU" sz="2200" b="1" dirty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ru-RU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Массив: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3</a:t>
            </a:r>
            <a:r>
              <a:rPr lang="ru-RU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4 5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5744162" y="1901885"/>
            <a:ext cx="3213100" cy="663575"/>
            <a:chOff x="433" y="3902"/>
            <a:chExt cx="2024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Как решать?</a:t>
              </a:r>
            </a:p>
          </p:txBody>
        </p:sp>
        <p:sp>
          <p:nvSpPr>
            <p:cNvPr id="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91344" y="3061767"/>
            <a:ext cx="842493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ru-RU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«</a:t>
            </a:r>
            <a:r>
              <a:rPr lang="en-US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D</a:t>
            </a:r>
            <a:r>
              <a:rPr lang="ru-RU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»</a:t>
            </a:r>
            <a:r>
              <a:rPr lang="en-US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 </a:t>
            </a:r>
            <a:r>
              <a:rPr lang="ru-RU" sz="2000" dirty="0" smtClean="0">
                <a:latin typeface="+mj-lt"/>
                <a:ea typeface="Times New Roman"/>
              </a:rPr>
              <a:t>Введите </a:t>
            </a:r>
            <a:r>
              <a:rPr lang="ru-RU" sz="2000" dirty="0">
                <a:latin typeface="+mj-lt"/>
                <a:ea typeface="Times New Roman"/>
              </a:rPr>
              <a:t>с клавиатуры числа </a:t>
            </a:r>
            <a:r>
              <a:rPr lang="en-US" sz="2000" dirty="0">
                <a:latin typeface="+mj-lt"/>
                <a:ea typeface="Times New Roman"/>
              </a:rPr>
              <a:t>X</a:t>
            </a:r>
            <a:r>
              <a:rPr lang="ru-RU" sz="2000" dirty="0">
                <a:latin typeface="+mj-lt"/>
                <a:ea typeface="Times New Roman"/>
              </a:rPr>
              <a:t> и </a:t>
            </a:r>
            <a:r>
              <a:rPr lang="en-US" sz="2000" dirty="0">
                <a:latin typeface="+mj-lt"/>
                <a:ea typeface="Times New Roman"/>
              </a:rPr>
              <a:t>D </a:t>
            </a:r>
            <a:r>
              <a:rPr lang="ru-RU" sz="2000" dirty="0">
                <a:latin typeface="+mj-lt"/>
                <a:ea typeface="Times New Roman"/>
              </a:rPr>
              <a:t>и заполните массив элементами арифметической прогрессии с начальным элементом </a:t>
            </a:r>
            <a:r>
              <a:rPr lang="en-US" sz="2000" dirty="0">
                <a:latin typeface="+mj-lt"/>
                <a:ea typeface="Times New Roman"/>
              </a:rPr>
              <a:t>X</a:t>
            </a:r>
            <a:r>
              <a:rPr lang="ru-RU" sz="2000" dirty="0">
                <a:latin typeface="+mj-lt"/>
                <a:ea typeface="Times New Roman"/>
              </a:rPr>
              <a:t> и разностью </a:t>
            </a:r>
            <a:r>
              <a:rPr lang="en-US" sz="2000" dirty="0">
                <a:latin typeface="+mj-lt"/>
                <a:ea typeface="Times New Roman"/>
              </a:rPr>
              <a:t>D,  </a:t>
            </a:r>
            <a:r>
              <a:rPr lang="en-US" sz="2000" dirty="0" err="1">
                <a:latin typeface="+mj-lt"/>
                <a:ea typeface="Times New Roman"/>
              </a:rPr>
              <a:t>начиная</a:t>
            </a:r>
            <a:r>
              <a:rPr lang="en-US" sz="2000" dirty="0">
                <a:latin typeface="+mj-lt"/>
                <a:ea typeface="Times New Roman"/>
              </a:rPr>
              <a:t> с </a:t>
            </a:r>
            <a:r>
              <a:rPr lang="en-US" sz="2000" dirty="0" err="1">
                <a:latin typeface="+mj-lt"/>
                <a:ea typeface="Times New Roman"/>
              </a:rPr>
              <a:t>послед</a:t>
            </a:r>
            <a:r>
              <a:rPr lang="ru-RU" sz="2000" dirty="0">
                <a:latin typeface="+mj-lt"/>
                <a:ea typeface="Times New Roman"/>
              </a:rPr>
              <a:t>него элемента. Не </a:t>
            </a:r>
            <a:r>
              <a:rPr lang="ru-RU" sz="2000" dirty="0" smtClean="0">
                <a:latin typeface="+mj-lt"/>
                <a:ea typeface="Times New Roman"/>
              </a:rPr>
              <a:t>использу</a:t>
            </a:r>
            <a:r>
              <a:rPr lang="ru-RU" sz="2000" dirty="0">
                <a:latin typeface="+mj-lt"/>
                <a:ea typeface="Times New Roman"/>
              </a:rPr>
              <a:t>й</a:t>
            </a:r>
            <a:r>
              <a:rPr lang="ru-RU" sz="2000" dirty="0" smtClean="0">
                <a:latin typeface="+mj-lt"/>
                <a:ea typeface="Times New Roman"/>
              </a:rPr>
              <a:t>те </a:t>
            </a:r>
            <a:r>
              <a:rPr lang="ru-RU" sz="2000" dirty="0">
                <a:latin typeface="+mj-lt"/>
                <a:ea typeface="Times New Roman"/>
              </a:rPr>
              <a:t>встроенные функции.</a:t>
            </a:r>
          </a:p>
          <a:p>
            <a:pPr marL="228600">
              <a:spcBef>
                <a:spcPts val="600"/>
              </a:spcBef>
            </a:pPr>
            <a:r>
              <a:rPr lang="ru-RU" sz="2400" dirty="0">
                <a:latin typeface="Calibri"/>
                <a:ea typeface="Times New Roman"/>
              </a:rPr>
              <a:t>Пример:</a:t>
            </a:r>
          </a:p>
          <a:p>
            <a:r>
              <a:rPr lang="ru-RU" sz="2400" dirty="0">
                <a:latin typeface="Courier New"/>
                <a:ea typeface="Times New Roman"/>
              </a:rPr>
              <a:t>Введите </a:t>
            </a:r>
            <a:r>
              <a:rPr lang="en-US" sz="2400" dirty="0">
                <a:latin typeface="Courier New"/>
                <a:ea typeface="Times New Roman"/>
              </a:rPr>
              <a:t>X </a:t>
            </a:r>
            <a:r>
              <a:rPr lang="ru-RU" sz="2400" dirty="0">
                <a:latin typeface="Courier New"/>
                <a:ea typeface="Times New Roman"/>
              </a:rPr>
              <a:t>и </a:t>
            </a:r>
            <a:r>
              <a:rPr lang="en-US" sz="2400" dirty="0">
                <a:latin typeface="Courier New"/>
                <a:ea typeface="Times New Roman"/>
              </a:rPr>
              <a:t>D</a:t>
            </a:r>
            <a:r>
              <a:rPr lang="ru-RU" sz="2400" dirty="0">
                <a:latin typeface="Courier New"/>
                <a:ea typeface="Times New Roman"/>
              </a:rPr>
              <a:t>:</a:t>
            </a:r>
            <a:endParaRPr lang="ru-RU" sz="2400" dirty="0">
              <a:latin typeface="Calibri"/>
              <a:ea typeface="Times New Roman"/>
            </a:endParaRPr>
          </a:p>
          <a:p>
            <a:r>
              <a:rPr lang="ru-RU" sz="2400" dirty="0">
                <a:solidFill>
                  <a:srgbClr val="FF0000"/>
                </a:solidFill>
                <a:latin typeface="Courier New"/>
                <a:ea typeface="Times New Roman"/>
              </a:rPr>
              <a:t>7 2</a:t>
            </a:r>
            <a:endParaRPr lang="ru-RU" sz="2400" dirty="0">
              <a:latin typeface="Calibri"/>
              <a:ea typeface="Times New Roman"/>
            </a:endParaRPr>
          </a:p>
          <a:p>
            <a:r>
              <a:rPr lang="ru-RU" sz="2400" dirty="0">
                <a:latin typeface="Courier New"/>
                <a:ea typeface="Times New Roman"/>
              </a:rPr>
              <a:t>Массив:</a:t>
            </a:r>
            <a:endParaRPr lang="ru-RU" sz="2400" dirty="0">
              <a:latin typeface="Calibri"/>
              <a:ea typeface="Times New Roman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urier New"/>
                <a:ea typeface="Times New Roman"/>
              </a:rPr>
              <a:t>15 13 11 9 7</a:t>
            </a:r>
            <a:endParaRPr lang="ru-RU" sz="2400" dirty="0">
              <a:effectLst/>
              <a:latin typeface="Calibri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2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12.05 Решение задач на массивы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2567-E876-4D81-9C81-816097EEDB93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Массив:</a:t>
            </a:r>
          </a:p>
          <a:p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5 5 3 4 1</a:t>
            </a:r>
          </a:p>
          <a:p>
            <a:r>
              <a:rPr lang="ru-RU" dirty="0">
                <a:latin typeface="Arial Black" panose="020B0A04020102020204" pitchFamily="34" charset="0"/>
              </a:rPr>
              <a:t>Максимальный элемент: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A[1]=5</a:t>
            </a:r>
          </a:p>
          <a:p>
            <a:r>
              <a:rPr lang="ru-RU" dirty="0">
                <a:latin typeface="Arial Black" panose="020B0A04020102020204" pitchFamily="34" charset="0"/>
              </a:rPr>
              <a:t>Второй максимум: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A[2]=5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99792" y="2389371"/>
            <a:ext cx="6264696" cy="30491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428625" indent="-342900" algn="just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Courier New"/>
                <a:ea typeface="Times New Roman"/>
              </a:rPr>
              <a:t>Введите размер массива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</a:p>
          <a:p>
            <a:pPr marL="428625" indent="-34290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Courier New"/>
                <a:ea typeface="Times New Roman"/>
              </a:rPr>
              <a:t>Заполните массив случайными числами</a:t>
            </a:r>
          </a:p>
          <a:p>
            <a:pPr marL="428625" indent="-34290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Courier New"/>
                <a:ea typeface="Times New Roman"/>
              </a:rPr>
              <a:t>Выведите массив</a:t>
            </a:r>
          </a:p>
          <a:p>
            <a:pPr marL="428625" indent="-34290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Courier New"/>
                <a:ea typeface="Times New Roman"/>
              </a:rPr>
              <a:t>Найдите максимум1</a:t>
            </a:r>
          </a:p>
          <a:p>
            <a:pPr marL="428625" indent="-34290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Courier New"/>
                <a:ea typeface="Times New Roman"/>
              </a:rPr>
              <a:t>Найдите максимум2 еще раз, исключив из поиска максимум1</a:t>
            </a:r>
          </a:p>
          <a:p>
            <a:pPr marL="428625" indent="-342900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Courier New"/>
                <a:ea typeface="Times New Roman"/>
              </a:rPr>
              <a:t>Выведите максимумы</a:t>
            </a:r>
          </a:p>
        </p:txBody>
      </p:sp>
    </p:spTree>
    <p:extLst>
      <p:ext uri="{BB962C8B-B14F-4D97-AF65-F5344CB8AC3E}">
        <p14:creationId xmlns:p14="http://schemas.microsoft.com/office/powerpoint/2010/main" val="427648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2567-E876-4D81-9C81-816097EEDB93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1700808"/>
            <a:ext cx="4176464" cy="1202510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M=-10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M2=-10</a:t>
            </a:r>
            <a:endParaRPr lang="ru-RU" sz="2400" b="1" dirty="0" smtClean="0">
              <a:solidFill>
                <a:schemeClr val="tx2">
                  <a:lumMod val="95000"/>
                  <a:lumOff val="5000"/>
                </a:schemeClr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for 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in range </a:t>
            </a: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10</a:t>
            </a: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):</a:t>
            </a:r>
            <a:endParaRPr lang="en-US" sz="2400" b="1" dirty="0">
              <a:solidFill>
                <a:schemeClr val="tx2">
                  <a:lumMod val="95000"/>
                  <a:lumOff val="5000"/>
                </a:schemeClr>
              </a:solidFill>
              <a:latin typeface="Courier New"/>
              <a:ea typeface="Times New Roman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3888432" cy="471086"/>
          </a:xfrm>
        </p:spPr>
        <p:txBody>
          <a:bodyPr/>
          <a:lstStyle/>
          <a:p>
            <a:r>
              <a:rPr lang="ru-RU" sz="2200" dirty="0" smtClean="0"/>
              <a:t>Второй максимум</a:t>
            </a:r>
            <a:endParaRPr lang="ru-RU" sz="2200" dirty="0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3635957" y="928688"/>
            <a:ext cx="5254563" cy="663575"/>
            <a:chOff x="297" y="3838"/>
            <a:chExt cx="3309" cy="418"/>
          </a:xfrm>
        </p:grpSpPr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455" y="3902"/>
              <a:ext cx="3151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srgbClr val="000000"/>
                  </a:solidFill>
                </a:rPr>
                <a:t>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  Как найти за один цикл?</a:t>
              </a:r>
              <a:endParaRPr lang="ru-RU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Oval 57"/>
            <p:cNvSpPr>
              <a:spLocks noChangeArrowheads="1"/>
            </p:cNvSpPr>
            <p:nvPr/>
          </p:nvSpPr>
          <p:spPr bwMode="auto">
            <a:xfrm>
              <a:off x="297" y="3838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 useBgFill="1">
        <p:nvSpPr>
          <p:cNvPr id="10" name="Rectangle 5"/>
          <p:cNvSpPr>
            <a:spLocks noChangeArrowheads="1"/>
          </p:cNvSpPr>
          <p:nvPr/>
        </p:nvSpPr>
        <p:spPr bwMode="auto">
          <a:xfrm>
            <a:off x="1043608" y="3212976"/>
            <a:ext cx="1368152" cy="46384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A[</a:t>
            </a:r>
            <a:r>
              <a:rPr lang="en-US" sz="2400" b="1" dirty="0" err="1" smtClean="0">
                <a:solidFill>
                  <a:srgbClr val="FF0000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/>
                <a:ea typeface="Times New Roman"/>
              </a:rPr>
              <a:t>]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sp useBgFill="1">
        <p:nvSpPr>
          <p:cNvPr id="11" name="Rectangle 5"/>
          <p:cNvSpPr>
            <a:spLocks noChangeArrowheads="1"/>
          </p:cNvSpPr>
          <p:nvPr/>
        </p:nvSpPr>
        <p:spPr bwMode="auto">
          <a:xfrm>
            <a:off x="3491880" y="3861048"/>
            <a:ext cx="1368152" cy="46384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A[</a:t>
            </a:r>
            <a:r>
              <a:rPr lang="en-US" sz="2400" b="1" dirty="0" err="1" smtClean="0">
                <a:solidFill>
                  <a:srgbClr val="FF0000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]=M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sp useBgFill="1">
        <p:nvSpPr>
          <p:cNvPr id="12" name="Rectangle 5"/>
          <p:cNvSpPr>
            <a:spLocks noChangeArrowheads="1"/>
          </p:cNvSpPr>
          <p:nvPr/>
        </p:nvSpPr>
        <p:spPr bwMode="auto">
          <a:xfrm>
            <a:off x="1368152" y="3877701"/>
            <a:ext cx="1368152" cy="46384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A[</a:t>
            </a:r>
            <a:r>
              <a:rPr lang="en-US" sz="2400" b="1" dirty="0" err="1" smtClean="0">
                <a:solidFill>
                  <a:srgbClr val="FF0000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]&lt;M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sp useBgFill="1">
        <p:nvSpPr>
          <p:cNvPr id="13" name="Rectangle 5"/>
          <p:cNvSpPr>
            <a:spLocks noChangeArrowheads="1"/>
          </p:cNvSpPr>
          <p:nvPr/>
        </p:nvSpPr>
        <p:spPr bwMode="auto">
          <a:xfrm>
            <a:off x="5508104" y="3861048"/>
            <a:ext cx="1368152" cy="46384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A[</a:t>
            </a:r>
            <a:r>
              <a:rPr lang="en-US" sz="2400" b="1" dirty="0" err="1" smtClean="0">
                <a:solidFill>
                  <a:srgbClr val="FF0000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]&gt;M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02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01272"/>
            <a:ext cx="9036496" cy="471086"/>
          </a:xfrm>
        </p:spPr>
        <p:txBody>
          <a:bodyPr/>
          <a:lstStyle/>
          <a:p>
            <a:r>
              <a:rPr lang="ru-RU" sz="2200" dirty="0" smtClean="0"/>
              <a:t>Одинаковые числа в массиве, не обязательно стоящие рядом</a:t>
            </a:r>
            <a:endParaRPr lang="ru-RU" sz="2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2567-E876-4D81-9C81-816097EEDB93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ru-RU" altLang="ru-RU">
              <a:solidFill>
                <a:srgbClr val="000000"/>
              </a:solidFill>
            </a:endParaRPr>
          </a:p>
        </p:txBody>
      </p:sp>
      <p:sp useBgFill="1">
        <p:nvSpPr>
          <p:cNvPr id="4" name="Rectangle 5"/>
          <p:cNvSpPr>
            <a:spLocks noChangeArrowheads="1"/>
          </p:cNvSpPr>
          <p:nvPr/>
        </p:nvSpPr>
        <p:spPr bwMode="auto">
          <a:xfrm>
            <a:off x="467544" y="980728"/>
            <a:ext cx="7848872" cy="83317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Запишите: </a:t>
            </a: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заполнить массив из 10 чисел случайными (-10 +10)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sp useBgFill="1"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988840"/>
            <a:ext cx="7848872" cy="46384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Запишите: </a:t>
            </a: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вывести массив 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75656" y="2564904"/>
            <a:ext cx="7416824" cy="1941173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for 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in range (9):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for j in range (i+1,9):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    if A[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]==A[j]: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        print(A[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],"  ", 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," ",j)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        k=1</a:t>
            </a:r>
            <a:endParaRPr lang="ru-RU" sz="2400" b="1" dirty="0">
              <a:solidFill>
                <a:schemeClr val="tx2">
                  <a:lumMod val="95000"/>
                  <a:lumOff val="5000"/>
                </a:schemeClr>
              </a:solidFill>
              <a:latin typeface="Courier New"/>
              <a:ea typeface="Times New Roman"/>
            </a:endParaRPr>
          </a:p>
        </p:txBody>
      </p:sp>
      <p:sp useBgFill="1">
        <p:nvSpPr>
          <p:cNvPr id="7" name="Rectangle 5"/>
          <p:cNvSpPr>
            <a:spLocks noChangeArrowheads="1"/>
          </p:cNvSpPr>
          <p:nvPr/>
        </p:nvSpPr>
        <p:spPr bwMode="auto">
          <a:xfrm>
            <a:off x="651046" y="5229200"/>
            <a:ext cx="6336704" cy="463846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Проверка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k</a:t>
            </a: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 – вывод «нет»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5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  <p:bldP spid="6" grpId="0" uiExpand="1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Группа 11"/>
          <p:cNvGrpSpPr>
            <a:grpSpLocks/>
          </p:cNvGrpSpPr>
          <p:nvPr/>
        </p:nvGrpSpPr>
        <p:grpSpPr bwMode="auto">
          <a:xfrm flipH="1">
            <a:off x="1692275" y="2341563"/>
            <a:ext cx="6099175" cy="468312"/>
            <a:chOff x="484632" y="2086261"/>
            <a:chExt cx="6099048" cy="468000"/>
          </a:xfrm>
        </p:grpSpPr>
        <p:sp>
          <p:nvSpPr>
            <p:cNvPr id="38994" name="Прямоугольник 12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995" name="Блок-схема: процесс 13"/>
            <p:cNvSpPr>
              <a:spLocks noChangeArrowheads="1"/>
            </p:cNvSpPr>
            <p:nvPr/>
          </p:nvSpPr>
          <p:spPr bwMode="auto">
            <a:xfrm>
              <a:off x="3257550" y="2086261"/>
              <a:ext cx="600075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8915" name="Группа 9"/>
          <p:cNvGrpSpPr>
            <a:grpSpLocks/>
          </p:cNvGrpSpPr>
          <p:nvPr/>
        </p:nvGrpSpPr>
        <p:grpSpPr bwMode="auto">
          <a:xfrm>
            <a:off x="1692275" y="1217613"/>
            <a:ext cx="6099175" cy="468312"/>
            <a:chOff x="484632" y="2086261"/>
            <a:chExt cx="6099048" cy="468000"/>
          </a:xfrm>
        </p:grpSpPr>
        <p:sp>
          <p:nvSpPr>
            <p:cNvPr id="38992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993" name="Блок-схема: процесс 8"/>
            <p:cNvSpPr>
              <a:spLocks noChangeArrowheads="1"/>
            </p:cNvSpPr>
            <p:nvPr/>
          </p:nvSpPr>
          <p:spPr bwMode="auto">
            <a:xfrm>
              <a:off x="3257550" y="2086261"/>
              <a:ext cx="600075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891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Реверс массива</a:t>
            </a:r>
          </a:p>
        </p:txBody>
      </p:sp>
      <p:sp>
        <p:nvSpPr>
          <p:cNvPr id="3891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F9EC1F-A4B0-41CE-858E-30DB856F1640}" type="slidenum">
              <a:rPr lang="ru-RU" altLang="ru-RU" smtClean="0"/>
              <a:pPr/>
              <a:t>24</a:t>
            </a:fld>
            <a:endParaRPr lang="ru-RU" alt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97038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97038" y="1973263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Стрелка вниз 14"/>
          <p:cNvSpPr/>
          <p:nvPr/>
        </p:nvSpPr>
        <p:spPr bwMode="auto">
          <a:xfrm>
            <a:off x="4598988" y="1812925"/>
            <a:ext cx="265112" cy="447675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96875" y="3186113"/>
            <a:ext cx="344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333399"/>
                </a:solidFill>
              </a:rPr>
              <a:t>«</a:t>
            </a:r>
            <a:r>
              <a:rPr lang="ru-RU" altLang="ru-RU" sz="2400" b="1">
                <a:solidFill>
                  <a:srgbClr val="333399"/>
                </a:solidFill>
              </a:rPr>
              <a:t>Простое</a:t>
            </a:r>
            <a:r>
              <a:rPr lang="en-US" altLang="ru-RU" sz="2400" b="1">
                <a:solidFill>
                  <a:srgbClr val="333399"/>
                </a:solidFill>
              </a:rPr>
              <a:t>»</a:t>
            </a:r>
            <a:r>
              <a:rPr lang="ru-RU" altLang="ru-RU" sz="2400" b="1">
                <a:solidFill>
                  <a:srgbClr val="333399"/>
                </a:solidFill>
              </a:rPr>
              <a:t> решение: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92163" y="3727450"/>
            <a:ext cx="7400925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i </a:t>
            </a: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 N  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0488" algn="just" eaLnBrk="1" hangingPunct="1">
              <a:defRPr/>
            </a:pPr>
            <a:r>
              <a:rPr lang="ru-RU" sz="24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поменять местами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 A[i] и A[N-</a:t>
            </a:r>
            <a:r>
              <a:rPr lang="ru-RU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400" b="1">
                <a:latin typeface="Courier New" pitchFamily="49" charset="0"/>
                <a:cs typeface="Times New Roman" pitchFamily="18" charset="0"/>
              </a:rPr>
              <a:t>-i]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56013" y="3775075"/>
            <a:ext cx="966787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</a:rPr>
              <a:t>N//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</a:rPr>
              <a:t>2</a:t>
            </a:r>
            <a:endParaRPr lang="ru-RU" altLang="ru-RU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3030538" y="4721225"/>
            <a:ext cx="2457450" cy="663575"/>
            <a:chOff x="433" y="3902"/>
            <a:chExt cx="1548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5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latin typeface="Arial" pitchFamily="34" charset="0"/>
                </a:rPr>
                <a:t>  Что плохо?</a:t>
              </a:r>
            </a:p>
          </p:txBody>
        </p:sp>
        <p:sp>
          <p:nvSpPr>
            <p:cNvPr id="3899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5" name="AutoShape 59"/>
          <p:cNvSpPr>
            <a:spLocks noChangeArrowheads="1"/>
          </p:cNvSpPr>
          <p:nvPr/>
        </p:nvSpPr>
        <p:spPr bwMode="auto">
          <a:xfrm>
            <a:off x="4240213" y="3040063"/>
            <a:ext cx="3540125" cy="512762"/>
          </a:xfrm>
          <a:prstGeom prst="wedgeRoundRectCallout">
            <a:avLst>
              <a:gd name="adj1" fmla="val -57137"/>
              <a:gd name="adj2" fmla="val 8961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itchFamily="34" charset="0"/>
              </a:rPr>
              <a:t>остановиться на середине!</a:t>
            </a:r>
            <a:endParaRPr lang="ru-RU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4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21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Реверс массива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F4497E-AEE7-4557-9508-C0773BA757C5}" type="slidenum">
              <a:rPr lang="ru-RU" altLang="ru-RU" smtClean="0"/>
              <a:pPr/>
              <a:t>25</a:t>
            </a:fld>
            <a:endParaRPr lang="ru-RU" altLang="ru-RU" smtClean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87363" y="936625"/>
            <a:ext cx="5227637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(N//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c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A[i]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A[i]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A[N-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-i]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A[N-1-i]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c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396875" y="2533650"/>
            <a:ext cx="4189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Варианты в стиле </a:t>
            </a:r>
            <a:r>
              <a:rPr lang="en-US" altLang="ru-RU" sz="2400" b="1">
                <a:solidFill>
                  <a:srgbClr val="333399"/>
                </a:solidFill>
              </a:rPr>
              <a:t>Python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7363" y="2968625"/>
            <a:ext cx="6434137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(N//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A[i],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A[N-i-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A[N-i-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],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A[i]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87363" y="4073525"/>
            <a:ext cx="6434137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reverse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395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Группа 15"/>
          <p:cNvGrpSpPr>
            <a:grpSpLocks/>
          </p:cNvGrpSpPr>
          <p:nvPr/>
        </p:nvGrpSpPr>
        <p:grpSpPr bwMode="auto">
          <a:xfrm>
            <a:off x="1692275" y="2303463"/>
            <a:ext cx="5441950" cy="468312"/>
            <a:chOff x="484632" y="2086261"/>
            <a:chExt cx="5442585" cy="468000"/>
          </a:xfrm>
        </p:grpSpPr>
        <p:sp>
          <p:nvSpPr>
            <p:cNvPr id="41045" name="Прямоугольник 16"/>
            <p:cNvSpPr>
              <a:spLocks noChangeArrowheads="1"/>
            </p:cNvSpPr>
            <p:nvPr/>
          </p:nvSpPr>
          <p:spPr bwMode="auto">
            <a:xfrm>
              <a:off x="484632" y="2087089"/>
              <a:ext cx="5442585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46" name="Блок-схема: процесс 17"/>
            <p:cNvSpPr>
              <a:spLocks noChangeArrowheads="1"/>
            </p:cNvSpPr>
            <p:nvPr/>
          </p:nvSpPr>
          <p:spPr bwMode="auto">
            <a:xfrm>
              <a:off x="3222118" y="2086261"/>
              <a:ext cx="635508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697038" y="193357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4099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Циклический сдвиг элементов</a:t>
            </a:r>
          </a:p>
        </p:txBody>
      </p:sp>
      <p:sp>
        <p:nvSpPr>
          <p:cNvPr id="4099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8F5100-4DA0-4067-B872-04396F7A7D32}" type="slidenum">
              <a:rPr lang="ru-RU" altLang="ru-RU" smtClean="0"/>
              <a:pPr/>
              <a:t>26</a:t>
            </a:fld>
            <a:endParaRPr lang="ru-RU" altLang="ru-RU" smtClean="0"/>
          </a:p>
        </p:txBody>
      </p:sp>
      <p:grpSp>
        <p:nvGrpSpPr>
          <p:cNvPr id="40998" name="Группа 6"/>
          <p:cNvGrpSpPr>
            <a:grpSpLocks/>
          </p:cNvGrpSpPr>
          <p:nvPr/>
        </p:nvGrpSpPr>
        <p:grpSpPr bwMode="auto">
          <a:xfrm>
            <a:off x="1692275" y="1227138"/>
            <a:ext cx="6099175" cy="468312"/>
            <a:chOff x="484632" y="2086261"/>
            <a:chExt cx="6099048" cy="468000"/>
          </a:xfrm>
        </p:grpSpPr>
        <p:sp>
          <p:nvSpPr>
            <p:cNvPr id="41043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44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97038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Стрелка вниз 11"/>
          <p:cNvSpPr/>
          <p:nvPr/>
        </p:nvSpPr>
        <p:spPr bwMode="auto">
          <a:xfrm>
            <a:off x="4598988" y="1781175"/>
            <a:ext cx="265112" cy="447675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6875" y="2976563"/>
            <a:ext cx="3446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333399"/>
                </a:solidFill>
              </a:rPr>
              <a:t>«</a:t>
            </a:r>
            <a:r>
              <a:rPr lang="ru-RU" altLang="ru-RU" sz="2400" b="1">
                <a:solidFill>
                  <a:srgbClr val="333399"/>
                </a:solidFill>
              </a:rPr>
              <a:t>Простое</a:t>
            </a:r>
            <a:r>
              <a:rPr lang="en-US" altLang="ru-RU" sz="2400" b="1">
                <a:solidFill>
                  <a:srgbClr val="333399"/>
                </a:solidFill>
              </a:rPr>
              <a:t>»</a:t>
            </a:r>
            <a:r>
              <a:rPr lang="ru-RU" altLang="ru-RU" sz="2400" b="1">
                <a:solidFill>
                  <a:srgbClr val="333399"/>
                </a:solidFill>
              </a:rPr>
              <a:t> решение: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92163" y="3517900"/>
            <a:ext cx="470535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 i in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(N-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  A[i]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A[i+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>
                <a:latin typeface="Courier New" pitchFamily="49" charset="0"/>
                <a:cs typeface="Times New Roman" pitchFamily="18" charset="0"/>
              </a:rPr>
              <a:t>A[N-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latin typeface="Courier New" pitchFamily="49" charset="0"/>
                <a:cs typeface="Times New Roman" pitchFamily="18" charset="0"/>
              </a:rPr>
              <a:t>c  </a:t>
            </a:r>
            <a:endParaRPr lang="ru-RU" sz="2400" b="1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191125" y="4111625"/>
            <a:ext cx="2457450" cy="663575"/>
            <a:chOff x="433" y="3902"/>
            <a:chExt cx="1548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5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>
                  <a:latin typeface="Arial" pitchFamily="34" charset="0"/>
                </a:rPr>
                <a:t>  Что плохо?</a:t>
              </a:r>
            </a:p>
          </p:txBody>
        </p:sp>
        <p:sp>
          <p:nvSpPr>
            <p:cNvPr id="4104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360863" y="3282950"/>
            <a:ext cx="3411537" cy="663575"/>
            <a:chOff x="433" y="3902"/>
            <a:chExt cx="2149" cy="418"/>
          </a:xfrm>
        </p:grpSpPr>
        <p:sp>
          <p:nvSpPr>
            <p:cNvPr id="2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85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Почему не до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ru-RU" sz="2400" dirty="0"/>
                <a:t>?</a:t>
              </a:r>
            </a:p>
          </p:txBody>
        </p:sp>
        <p:sp>
          <p:nvSpPr>
            <p:cNvPr id="4104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8" name="Блок-схема: процесс 27"/>
          <p:cNvSpPr>
            <a:spLocks noChangeArrowheads="1"/>
          </p:cNvSpPr>
          <p:nvPr/>
        </p:nvSpPr>
        <p:spPr bwMode="auto">
          <a:xfrm>
            <a:off x="877888" y="3581400"/>
            <a:ext cx="1552575" cy="361950"/>
          </a:xfrm>
          <a:prstGeom prst="flowChartProcess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" name="Блок-схема: процесс 28"/>
          <p:cNvSpPr>
            <a:spLocks noChangeArrowheads="1"/>
          </p:cNvSpPr>
          <p:nvPr/>
        </p:nvSpPr>
        <p:spPr bwMode="auto">
          <a:xfrm>
            <a:off x="855663" y="4672013"/>
            <a:ext cx="1855787" cy="361950"/>
          </a:xfrm>
          <a:prstGeom prst="flowChartProcess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75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8" grpId="0" animBg="1"/>
      <p:bldP spid="28" grpId="1" animBg="1"/>
      <p:bldP spid="29" grpId="0" animBg="1"/>
      <p:bldP spid="29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Срезы в </a:t>
            </a:r>
            <a:r>
              <a:rPr lang="en-US" altLang="ru-RU" smtClean="0"/>
              <a:t>Python</a:t>
            </a:r>
            <a:endParaRPr lang="ru-RU" altLang="ru-RU" smtClean="0"/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3E405E-716F-4761-B9EE-436851F65F75}" type="slidenum">
              <a:rPr lang="ru-RU" altLang="ru-RU" smtClean="0"/>
              <a:pPr/>
              <a:t>27</a:t>
            </a:fld>
            <a:endParaRPr lang="ru-RU" altLang="ru-RU" smtClean="0"/>
          </a:p>
        </p:txBody>
      </p:sp>
      <p:grpSp>
        <p:nvGrpSpPr>
          <p:cNvPr id="41988" name="Группа 6"/>
          <p:cNvGrpSpPr>
            <a:grpSpLocks/>
          </p:cNvGrpSpPr>
          <p:nvPr/>
        </p:nvGrpSpPr>
        <p:grpSpPr bwMode="auto">
          <a:xfrm>
            <a:off x="2063750" y="1227138"/>
            <a:ext cx="6099175" cy="468312"/>
            <a:chOff x="484632" y="2086261"/>
            <a:chExt cx="6099048" cy="468000"/>
          </a:xfrm>
        </p:grpSpPr>
        <p:sp>
          <p:nvSpPr>
            <p:cNvPr id="42053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054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350838" y="2474913"/>
            <a:ext cx="177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2109788" y="263525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641600" y="2474913"/>
            <a:ext cx="198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12, 5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350838" y="2900363"/>
            <a:ext cx="177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7" name="Стрелка вправо 46"/>
          <p:cNvSpPr/>
          <p:nvPr/>
        </p:nvSpPr>
        <p:spPr bwMode="auto">
          <a:xfrm>
            <a:off x="2109788" y="30607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641600" y="2900363"/>
            <a:ext cx="1125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5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560388" y="3308350"/>
            <a:ext cx="15541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0" name="Стрелка вправо 49"/>
          <p:cNvSpPr/>
          <p:nvPr/>
        </p:nvSpPr>
        <p:spPr bwMode="auto">
          <a:xfrm>
            <a:off x="2109788" y="44275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4460875" y="3308350"/>
            <a:ext cx="26304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7, 12, 5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533650" y="3308350"/>
            <a:ext cx="1770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3" name="Стрелка вправо 52"/>
          <p:cNvSpPr/>
          <p:nvPr/>
        </p:nvSpPr>
        <p:spPr bwMode="auto">
          <a:xfrm>
            <a:off x="4156075" y="34671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4" name="AutoShape 59"/>
          <p:cNvSpPr>
            <a:spLocks noChangeArrowheads="1"/>
          </p:cNvSpPr>
          <p:nvPr/>
        </p:nvSpPr>
        <p:spPr bwMode="auto">
          <a:xfrm>
            <a:off x="1597025" y="3821113"/>
            <a:ext cx="1408113" cy="438150"/>
          </a:xfrm>
          <a:prstGeom prst="wedgeRoundRectCallout">
            <a:avLst>
              <a:gd name="adj1" fmla="val -74483"/>
              <a:gd name="adj2" fmla="val -7145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itchFamily="34" charset="0"/>
              </a:rPr>
              <a:t>с начала</a:t>
            </a:r>
            <a:endParaRPr lang="ru-RU">
              <a:latin typeface="Arial" pitchFamily="34" charset="0"/>
            </a:endParaRP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0" y="4267200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N-2]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2705100" y="4267200"/>
            <a:ext cx="284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[8,…,18,34]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1" name="Стрелка вправо 60"/>
          <p:cNvSpPr/>
          <p:nvPr/>
        </p:nvSpPr>
        <p:spPr bwMode="auto">
          <a:xfrm>
            <a:off x="2109788" y="49609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560388" y="4802188"/>
            <a:ext cx="1554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4335463" y="4802188"/>
            <a:ext cx="4132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[8,…,18,34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,40,23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4" name="Стрелка вправо 63"/>
          <p:cNvSpPr/>
          <p:nvPr/>
        </p:nvSpPr>
        <p:spPr bwMode="auto">
          <a:xfrm>
            <a:off x="2109788" y="347662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65" name="Стрелка вправо 64"/>
          <p:cNvSpPr/>
          <p:nvPr/>
        </p:nvSpPr>
        <p:spPr bwMode="auto">
          <a:xfrm>
            <a:off x="4129088" y="49609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2470150" y="4802188"/>
            <a:ext cx="1770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8" name="AutoShape 59"/>
          <p:cNvSpPr>
            <a:spLocks noChangeArrowheads="1"/>
          </p:cNvSpPr>
          <p:nvPr/>
        </p:nvSpPr>
        <p:spPr bwMode="auto">
          <a:xfrm>
            <a:off x="1597025" y="5322888"/>
            <a:ext cx="1408113" cy="439737"/>
          </a:xfrm>
          <a:prstGeom prst="wedgeRoundRectCallout">
            <a:avLst>
              <a:gd name="adj1" fmla="val -46856"/>
              <a:gd name="adj2" fmla="val -7558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itchFamily="34" charset="0"/>
              </a:rPr>
              <a:t>до конца</a:t>
            </a:r>
            <a:endParaRPr lang="ru-RU">
              <a:latin typeface="Arial" pitchFamily="34" charset="0"/>
            </a:endParaRPr>
          </a:p>
        </p:txBody>
      </p:sp>
      <p:sp>
        <p:nvSpPr>
          <p:cNvPr id="69" name="Стрелка вправо 68"/>
          <p:cNvSpPr/>
          <p:nvPr/>
        </p:nvSpPr>
        <p:spPr bwMode="auto">
          <a:xfrm>
            <a:off x="2109788" y="59388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957263" y="5780088"/>
            <a:ext cx="1341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2560638" y="5780088"/>
            <a:ext cx="5635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[7,12,5,8,…,18,34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,40,23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2" name="AutoShape 59"/>
          <p:cNvSpPr>
            <a:spLocks noChangeArrowheads="1"/>
          </p:cNvSpPr>
          <p:nvPr/>
        </p:nvSpPr>
        <p:spPr bwMode="auto">
          <a:xfrm>
            <a:off x="6594475" y="5386388"/>
            <a:ext cx="2232025" cy="438150"/>
          </a:xfrm>
          <a:prstGeom prst="wedgeRoundRectCallout">
            <a:avLst>
              <a:gd name="adj1" fmla="val -24962"/>
              <a:gd name="adj2" fmla="val 8548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itchFamily="34" charset="0"/>
              </a:rPr>
              <a:t>копия массива</a:t>
            </a:r>
            <a:endParaRPr lang="ru-RU">
              <a:latin typeface="Arial" pitchFamily="34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49263" y="1746250"/>
            <a:ext cx="6345237" cy="663575"/>
            <a:chOff x="433" y="3902"/>
            <a:chExt cx="3997" cy="418"/>
          </a:xfrm>
        </p:grpSpPr>
        <p:sp>
          <p:nvSpPr>
            <p:cNvPr id="7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703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Последний элемент не входит в срез!</a:t>
              </a:r>
            </a:p>
          </p:txBody>
        </p:sp>
        <p:sp>
          <p:nvSpPr>
            <p:cNvPr id="4205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76"/>
          <p:cNvGrpSpPr>
            <a:grpSpLocks/>
          </p:cNvGrpSpPr>
          <p:nvPr/>
        </p:nvGrpSpPr>
        <p:grpSpPr bwMode="auto">
          <a:xfrm>
            <a:off x="1439863" y="2239963"/>
            <a:ext cx="312737" cy="677862"/>
            <a:chOff x="1440180" y="2240280"/>
            <a:chExt cx="312420" cy="678180"/>
          </a:xfrm>
        </p:grpSpPr>
        <p:sp>
          <p:nvSpPr>
            <p:cNvPr id="42049" name="Скругленный прямоугольник 74"/>
            <p:cNvSpPr>
              <a:spLocks noChangeArrowheads="1"/>
            </p:cNvSpPr>
            <p:nvPr/>
          </p:nvSpPr>
          <p:spPr bwMode="auto">
            <a:xfrm>
              <a:off x="1440180" y="2560320"/>
              <a:ext cx="312420" cy="35814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2050" name="Полилиния 75"/>
            <p:cNvSpPr>
              <a:spLocks/>
            </p:cNvSpPr>
            <p:nvPr/>
          </p:nvSpPr>
          <p:spPr bwMode="auto">
            <a:xfrm>
              <a:off x="1600200" y="2240280"/>
              <a:ext cx="0" cy="312420"/>
            </a:xfrm>
            <a:custGeom>
              <a:avLst/>
              <a:gdLst>
                <a:gd name="T0" fmla="*/ 0 h 312420"/>
                <a:gd name="T1" fmla="*/ 312420 h 312420"/>
                <a:gd name="T2" fmla="*/ 0 60000 65536"/>
                <a:gd name="T3" fmla="*/ 0 60000 65536"/>
                <a:gd name="T4" fmla="*/ 0 h 312420"/>
                <a:gd name="T5" fmla="*/ 312420 h 3124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312420">
                  <a:moveTo>
                    <a:pt x="0" y="0"/>
                  </a:moveTo>
                  <a:lnTo>
                    <a:pt x="0" y="31242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674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 animBg="1"/>
      <p:bldP spid="44" grpId="0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  <p:bldP spid="53" grpId="0" animBg="1"/>
      <p:bldP spid="54" grpId="0" animBg="1"/>
      <p:bldP spid="55" grpId="0"/>
      <p:bldP spid="56" grpId="0"/>
      <p:bldP spid="61" grpId="0" animBg="1"/>
      <p:bldP spid="62" grpId="0"/>
      <p:bldP spid="63" grpId="0"/>
      <p:bldP spid="64" grpId="0" animBg="1"/>
      <p:bldP spid="65" grpId="0" animBg="1"/>
      <p:bldP spid="66" grpId="0"/>
      <p:bldP spid="68" grpId="0" animBg="1"/>
      <p:bldP spid="69" grpId="0" animBg="1"/>
      <p:bldP spid="70" grpId="0"/>
      <p:bldP spid="71" grpId="0"/>
      <p:bldP spid="7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01272"/>
            <a:ext cx="9036496" cy="471086"/>
          </a:xfrm>
        </p:spPr>
        <p:txBody>
          <a:bodyPr/>
          <a:lstStyle/>
          <a:p>
            <a:r>
              <a:rPr lang="ru-RU" sz="2200" dirty="0" smtClean="0"/>
              <a:t>Одинаковые числа в массиве, не обязательно стоящие рядом</a:t>
            </a:r>
            <a:endParaRPr lang="ru-RU" sz="2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2567-E876-4D81-9C81-816097EEDB93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520" y="1412776"/>
            <a:ext cx="8712968" cy="1941173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for 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in range (9):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B=A[i+1:]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if A[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] in B: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    x=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A.index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(A[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])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        print(A[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]," ",B[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B.index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(A[</a:t>
            </a:r>
            <a:r>
              <a:rPr lang="en-US" sz="2400" b="1" dirty="0" err="1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ourier New"/>
                <a:ea typeface="Times New Roman"/>
              </a:rPr>
              <a:t>])])</a:t>
            </a:r>
            <a:endParaRPr lang="ru-RU" sz="2400" b="1" dirty="0">
              <a:solidFill>
                <a:schemeClr val="tx2">
                  <a:lumMod val="95000"/>
                  <a:lumOff val="5000"/>
                </a:schemeClr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30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662988" cy="471488"/>
          </a:xfrm>
        </p:spPr>
        <p:txBody>
          <a:bodyPr/>
          <a:lstStyle/>
          <a:p>
            <a:r>
              <a:rPr lang="ru-RU" altLang="ru-RU" smtClean="0"/>
              <a:t>Срезы в </a:t>
            </a:r>
            <a:r>
              <a:rPr lang="en-US" altLang="ru-RU" smtClean="0"/>
              <a:t>Python</a:t>
            </a:r>
            <a:r>
              <a:rPr lang="ru-RU" altLang="ru-RU" smtClean="0"/>
              <a:t> – отрицательные индексы</a:t>
            </a:r>
          </a:p>
        </p:txBody>
      </p:sp>
      <p:sp>
        <p:nvSpPr>
          <p:cNvPr id="430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1C2965-260F-4808-9F1F-6040A12B5A0B}" type="slidenum">
              <a:rPr lang="ru-RU" altLang="ru-RU" smtClean="0"/>
              <a:pPr/>
              <a:t>29</a:t>
            </a:fld>
            <a:endParaRPr lang="ru-RU" altLang="ru-RU" smtClean="0"/>
          </a:p>
        </p:txBody>
      </p:sp>
      <p:grpSp>
        <p:nvGrpSpPr>
          <p:cNvPr id="43012" name="Группа 6"/>
          <p:cNvGrpSpPr>
            <a:grpSpLocks/>
          </p:cNvGrpSpPr>
          <p:nvPr/>
        </p:nvGrpSpPr>
        <p:grpSpPr bwMode="auto">
          <a:xfrm>
            <a:off x="2063750" y="1227138"/>
            <a:ext cx="6099175" cy="468312"/>
            <a:chOff x="484632" y="2086261"/>
            <a:chExt cx="6099048" cy="468000"/>
          </a:xfrm>
        </p:grpSpPr>
        <p:sp>
          <p:nvSpPr>
            <p:cNvPr id="43064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100000">
                  <a:srgbClr val="99FF66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3065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2047875" y="1698625"/>
          <a:ext cx="6115050" cy="371475"/>
        </p:xfrm>
        <a:graphic>
          <a:graphicData uri="http://schemas.openxmlformats.org/drawingml/2006/table">
            <a:tbl>
              <a:tblPr/>
              <a:tblGrid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  <a:gridCol w="6794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-N+1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-N+2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-N+3</a:t>
                      </a: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801688" y="2119313"/>
            <a:ext cx="1985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-1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282950" y="2332038"/>
            <a:ext cx="434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12,5,8,…,18,34,40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7" name="Стрелка вправо 66"/>
          <p:cNvSpPr/>
          <p:nvPr/>
        </p:nvSpPr>
        <p:spPr bwMode="auto">
          <a:xfrm>
            <a:off x="2740025" y="249237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587375" y="2565400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-1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1017588" y="3214688"/>
            <a:ext cx="219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7" name="Прямоугольник 76"/>
          <p:cNvSpPr>
            <a:spLocks noChangeArrowheads="1"/>
          </p:cNvSpPr>
          <p:nvPr/>
        </p:nvSpPr>
        <p:spPr bwMode="auto">
          <a:xfrm>
            <a:off x="3665538" y="3427413"/>
            <a:ext cx="1984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18, 34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8" name="Стрелка вправо 77"/>
          <p:cNvSpPr/>
          <p:nvPr/>
        </p:nvSpPr>
        <p:spPr bwMode="auto">
          <a:xfrm>
            <a:off x="3122613" y="358775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9" name="Прямоугольник 78"/>
          <p:cNvSpPr>
            <a:spLocks noChangeArrowheads="1"/>
          </p:cNvSpPr>
          <p:nvPr/>
        </p:nvSpPr>
        <p:spPr bwMode="auto">
          <a:xfrm>
            <a:off x="587375" y="3660775"/>
            <a:ext cx="262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A[N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9633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67" grpId="0" animBg="1"/>
      <p:bldP spid="73" grpId="0"/>
      <p:bldP spid="76" grpId="0"/>
      <p:bldP spid="77" grpId="0"/>
      <p:bldP spid="78" grpId="0" animBg="1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массив?</a:t>
            </a:r>
          </a:p>
        </p:txBody>
      </p:sp>
      <p:sp>
        <p:nvSpPr>
          <p:cNvPr id="92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4A5F19-617A-45CC-8621-8BEDB7D6FEC8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18225" y="1400175"/>
            <a:ext cx="6731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65"/>
          <p:cNvGraphicFramePr>
            <a:graphicFrameLocks noGrp="1"/>
          </p:cNvGraphicFramePr>
          <p:nvPr/>
        </p:nvGraphicFramePr>
        <p:xfrm>
          <a:off x="1228725" y="2566988"/>
          <a:ext cx="6096000" cy="5207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52"/>
          <p:cNvGraphicFramePr>
            <a:graphicFrameLocks noGrp="1"/>
          </p:cNvGraphicFramePr>
          <p:nvPr/>
        </p:nvGraphicFramePr>
        <p:xfrm>
          <a:off x="1249363" y="2160588"/>
          <a:ext cx="6096000" cy="506412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0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3"/>
          <p:cNvSpPr>
            <a:spLocks noChangeArrowheads="1"/>
          </p:cNvSpPr>
          <p:nvPr/>
        </p:nvSpPr>
        <p:spPr bwMode="auto">
          <a:xfrm>
            <a:off x="825500" y="2028825"/>
            <a:ext cx="6880225" cy="15668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auto">
          <a:xfrm>
            <a:off x="693738" y="1701800"/>
            <a:ext cx="522287" cy="4889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</a:rPr>
              <a:t>A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1371600" y="1706563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массив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775075" y="1982788"/>
            <a:ext cx="892175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3557588" y="2441575"/>
            <a:ext cx="1404937" cy="773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6426200" y="1047750"/>
            <a:ext cx="2459038" cy="998538"/>
          </a:xfrm>
          <a:prstGeom prst="wedgeRoundRectCallout">
            <a:avLst>
              <a:gd name="adj1" fmla="val -121403"/>
              <a:gd name="adj2" fmla="val 4586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000000"/>
                </a:solidFill>
              </a:rPr>
              <a:t>НОМЕР </a:t>
            </a: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элемента массива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(ИНДЕКС)</a:t>
            </a:r>
          </a:p>
        </p:txBody>
      </p:sp>
      <p:sp>
        <p:nvSpPr>
          <p:cNvPr id="13" name="AutoShape 60"/>
          <p:cNvSpPr>
            <a:spLocks noChangeArrowheads="1"/>
          </p:cNvSpPr>
          <p:nvPr/>
        </p:nvSpPr>
        <p:spPr bwMode="auto">
          <a:xfrm>
            <a:off x="1279525" y="3714750"/>
            <a:ext cx="1036638" cy="476250"/>
          </a:xfrm>
          <a:prstGeom prst="wedgeRoundRectCallout">
            <a:avLst>
              <a:gd name="adj1" fmla="val 4213"/>
              <a:gd name="adj2" fmla="val -171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2495550" y="3714750"/>
            <a:ext cx="1036638" cy="476250"/>
          </a:xfrm>
          <a:prstGeom prst="wedgeRoundRectCallout">
            <a:avLst>
              <a:gd name="adj1" fmla="val 3597"/>
              <a:gd name="adj2" fmla="val -185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5" name="AutoShape 62"/>
          <p:cNvSpPr>
            <a:spLocks noChangeArrowheads="1"/>
          </p:cNvSpPr>
          <p:nvPr/>
        </p:nvSpPr>
        <p:spPr bwMode="auto">
          <a:xfrm>
            <a:off x="3711575" y="3714750"/>
            <a:ext cx="1036638" cy="476250"/>
          </a:xfrm>
          <a:prstGeom prst="wedgeRoundRectCallout">
            <a:avLst>
              <a:gd name="adj1" fmla="val 7731"/>
              <a:gd name="adj2" fmla="val -178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6" name="AutoShape 63"/>
          <p:cNvSpPr>
            <a:spLocks noChangeArrowheads="1"/>
          </p:cNvSpPr>
          <p:nvPr/>
        </p:nvSpPr>
        <p:spPr bwMode="auto">
          <a:xfrm>
            <a:off x="4927600" y="3714750"/>
            <a:ext cx="1036638" cy="476250"/>
          </a:xfrm>
          <a:prstGeom prst="wedgeRoundRectCallout">
            <a:avLst>
              <a:gd name="adj1" fmla="val 1454"/>
              <a:gd name="adj2" fmla="val -18266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auto">
          <a:xfrm>
            <a:off x="6145213" y="3714750"/>
            <a:ext cx="1036637" cy="476250"/>
          </a:xfrm>
          <a:prstGeom prst="wedgeRoundRectCallout">
            <a:avLst>
              <a:gd name="adj1" fmla="val 1454"/>
              <a:gd name="adj2" fmla="val -18500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8" name="AutoShape 57"/>
          <p:cNvSpPr>
            <a:spLocks noChangeArrowheads="1"/>
          </p:cNvSpPr>
          <p:nvPr/>
        </p:nvSpPr>
        <p:spPr bwMode="auto">
          <a:xfrm>
            <a:off x="3335338" y="3629025"/>
            <a:ext cx="2352675" cy="714375"/>
          </a:xfrm>
          <a:prstGeom prst="wedgeRoundRectCallout">
            <a:avLst>
              <a:gd name="adj1" fmla="val -18218"/>
              <a:gd name="adj2" fmla="val -1248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000000"/>
                </a:solidFill>
              </a:rPr>
              <a:t>ЗНАЧЕНИЕ</a:t>
            </a:r>
            <a:r>
              <a:rPr lang="ru-RU">
                <a:solidFill>
                  <a:srgbClr val="000000"/>
                </a:solidFill>
              </a:rPr>
              <a:t> элемента массива</a:t>
            </a:r>
          </a:p>
        </p:txBody>
      </p:sp>
      <p:sp>
        <p:nvSpPr>
          <p:cNvPr id="19" name="Rectangle 66"/>
          <p:cNvSpPr>
            <a:spLocks noChangeArrowheads="1"/>
          </p:cNvSpPr>
          <p:nvPr/>
        </p:nvSpPr>
        <p:spPr bwMode="auto">
          <a:xfrm>
            <a:off x="1822450" y="5197475"/>
            <a:ext cx="168751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srgbClr val="000000"/>
                </a:solidFill>
                <a:latin typeface="Courier New" pitchFamily="49" charset="0"/>
              </a:rPr>
              <a:t>A[2]</a:t>
            </a:r>
            <a:endParaRPr lang="ru-RU" altLang="ru-RU" sz="40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4765675" y="4579938"/>
            <a:ext cx="2840038" cy="801687"/>
          </a:xfrm>
          <a:prstGeom prst="wedgeRoundRectCallout">
            <a:avLst>
              <a:gd name="adj1" fmla="val -116352"/>
              <a:gd name="adj2" fmla="val 8980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000000"/>
                </a:solidFill>
              </a:rPr>
              <a:t>НОМЕР (ИНДЕКС) </a:t>
            </a: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элемента массива</a:t>
            </a:r>
            <a:r>
              <a:rPr lang="en-US">
                <a:solidFill>
                  <a:srgbClr val="000000"/>
                </a:solidFill>
              </a:rPr>
              <a:t>: 2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AutoShape 68"/>
          <p:cNvSpPr>
            <a:spLocks noChangeArrowheads="1"/>
          </p:cNvSpPr>
          <p:nvPr/>
        </p:nvSpPr>
        <p:spPr bwMode="auto">
          <a:xfrm>
            <a:off x="4781550" y="5656263"/>
            <a:ext cx="2941638" cy="714375"/>
          </a:xfrm>
          <a:prstGeom prst="wedgeRoundRectCallout">
            <a:avLst>
              <a:gd name="adj1" fmla="val -95770"/>
              <a:gd name="adj2" fmla="val -1287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ЗНАЧЕНИЕ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элемента массива</a:t>
            </a:r>
            <a:r>
              <a:rPr lang="en-US" dirty="0">
                <a:solidFill>
                  <a:srgbClr val="000000"/>
                </a:solidFill>
              </a:rPr>
              <a:t>: 1</a:t>
            </a:r>
            <a:r>
              <a:rPr lang="ru-RU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Oval 69"/>
          <p:cNvSpPr>
            <a:spLocks noChangeArrowheads="1"/>
          </p:cNvSpPr>
          <p:nvPr/>
        </p:nvSpPr>
        <p:spPr bwMode="auto">
          <a:xfrm>
            <a:off x="1838325" y="5186363"/>
            <a:ext cx="1654175" cy="1143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2546350" y="5459413"/>
            <a:ext cx="511175" cy="611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</p:txBody>
      </p:sp>
      <p:grpSp>
        <p:nvGrpSpPr>
          <p:cNvPr id="9258" name="Group 55"/>
          <p:cNvGrpSpPr>
            <a:grpSpLocks/>
          </p:cNvGrpSpPr>
          <p:nvPr/>
        </p:nvGrpSpPr>
        <p:grpSpPr bwMode="auto">
          <a:xfrm>
            <a:off x="358775" y="900113"/>
            <a:ext cx="3676650" cy="663575"/>
            <a:chOff x="433" y="3902"/>
            <a:chExt cx="2316" cy="418"/>
          </a:xfrm>
        </p:grpSpPr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022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Массив = </a:t>
              </a:r>
              <a:r>
                <a:rPr lang="ru-RU" sz="2400" b="1" dirty="0">
                  <a:solidFill>
                    <a:srgbClr val="000000"/>
                  </a:solidFill>
                </a:rPr>
                <a:t>таблица</a:t>
              </a:r>
              <a:r>
                <a:rPr lang="ru-RU" sz="2400" dirty="0">
                  <a:solidFill>
                    <a:srgbClr val="000000"/>
                  </a:solidFill>
                </a:rPr>
                <a:t>!</a:t>
              </a:r>
            </a:p>
          </p:txBody>
        </p:sp>
        <p:sp>
          <p:nvSpPr>
            <p:cNvPr id="926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4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/>
      <p:bldP spid="20" grpId="0" animBg="1"/>
      <p:bldP spid="21" grpId="0" animBg="1"/>
      <p:bldP spid="22" grpId="0" animBg="1"/>
      <p:bldP spid="23" grpId="0" animBg="1"/>
      <p:bldP spid="2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Срезы в </a:t>
            </a:r>
            <a:r>
              <a:rPr lang="en-US" altLang="ru-RU" smtClean="0"/>
              <a:t>Python</a:t>
            </a:r>
            <a:r>
              <a:rPr lang="ru-RU" altLang="ru-RU" smtClean="0"/>
              <a:t> – шаг </a:t>
            </a:r>
          </a:p>
        </p:txBody>
      </p:sp>
      <p:sp>
        <p:nvSpPr>
          <p:cNvPr id="440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9150BF-0E9D-4B48-ADA6-5B0D1C281DC2}" type="slidenum">
              <a:rPr lang="ru-RU" altLang="ru-RU" smtClean="0"/>
              <a:pPr/>
              <a:t>30</a:t>
            </a:fld>
            <a:endParaRPr lang="ru-RU" altLang="ru-RU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/>
                <a:gridCol w="676275"/>
                <a:gridCol w="677863"/>
                <a:gridCol w="677862"/>
                <a:gridCol w="676275"/>
                <a:gridCol w="677863"/>
                <a:gridCol w="677862"/>
                <a:gridCol w="676275"/>
                <a:gridCol w="6778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sp>
        <p:nvSpPr>
          <p:cNvPr id="44067" name="Прямоугольник 39"/>
          <p:cNvSpPr>
            <a:spLocks noChangeArrowheads="1"/>
          </p:cNvSpPr>
          <p:nvPr/>
        </p:nvSpPr>
        <p:spPr bwMode="auto">
          <a:xfrm>
            <a:off x="350838" y="2422525"/>
            <a:ext cx="2200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2490788" y="258127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728913" y="2422525"/>
            <a:ext cx="284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12, 8, 18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796925" y="2900363"/>
            <a:ext cx="177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::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3" name="Стрелка вправо 72"/>
          <p:cNvSpPr/>
          <p:nvPr/>
        </p:nvSpPr>
        <p:spPr bwMode="auto">
          <a:xfrm>
            <a:off x="2490788" y="30607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>
            <a:off x="2728913" y="2900363"/>
            <a:ext cx="2628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[7, 8, 34]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133350" y="3390900"/>
            <a:ext cx="241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6" name="Стрелка вправо 75"/>
          <p:cNvSpPr/>
          <p:nvPr/>
        </p:nvSpPr>
        <p:spPr bwMode="auto">
          <a:xfrm>
            <a:off x="2490788" y="35512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7" name="Прямоугольник 76"/>
          <p:cNvSpPr>
            <a:spLocks noChangeArrowheads="1"/>
          </p:cNvSpPr>
          <p:nvPr/>
        </p:nvSpPr>
        <p:spPr bwMode="auto">
          <a:xfrm>
            <a:off x="2728913" y="3390900"/>
            <a:ext cx="305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23, 34, 76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8" name="Прямоугольник 77"/>
          <p:cNvSpPr>
            <a:spLocks noChangeArrowheads="1"/>
          </p:cNvSpPr>
          <p:nvPr/>
        </p:nvSpPr>
        <p:spPr bwMode="auto">
          <a:xfrm>
            <a:off x="568325" y="3913188"/>
            <a:ext cx="1985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9" name="Стрелка вправо 78"/>
          <p:cNvSpPr/>
          <p:nvPr/>
        </p:nvSpPr>
        <p:spPr bwMode="auto">
          <a:xfrm>
            <a:off x="2490788" y="407352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80" name="Прямоугольник 79"/>
          <p:cNvSpPr>
            <a:spLocks noChangeArrowheads="1"/>
          </p:cNvSpPr>
          <p:nvPr/>
        </p:nvSpPr>
        <p:spPr bwMode="auto">
          <a:xfrm>
            <a:off x="2728913" y="3913188"/>
            <a:ext cx="585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[23,40,34,18,76,8,5,12,7]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81" name="AutoShape 59"/>
          <p:cNvSpPr>
            <a:spLocks noChangeArrowheads="1"/>
          </p:cNvSpPr>
          <p:nvPr/>
        </p:nvSpPr>
        <p:spPr bwMode="auto">
          <a:xfrm>
            <a:off x="1979613" y="4613275"/>
            <a:ext cx="1409700" cy="438150"/>
          </a:xfrm>
          <a:prstGeom prst="wedgeRoundRectCallout">
            <a:avLst>
              <a:gd name="adj1" fmla="val -59041"/>
              <a:gd name="adj2" fmla="val -10717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itchFamily="34" charset="0"/>
              </a:rPr>
              <a:t>реверс!</a:t>
            </a:r>
            <a:endParaRPr lang="ru-RU">
              <a:latin typeface="Arial" pitchFamily="34" charset="0"/>
            </a:endParaRPr>
          </a:p>
        </p:txBody>
      </p:sp>
      <p:sp>
        <p:nvSpPr>
          <p:cNvPr id="82" name="Rectangle 6"/>
          <p:cNvSpPr>
            <a:spLocks noChangeArrowheads="1"/>
          </p:cNvSpPr>
          <p:nvPr/>
        </p:nvSpPr>
        <p:spPr bwMode="auto">
          <a:xfrm>
            <a:off x="3459163" y="4597400"/>
            <a:ext cx="2343150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reverse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1358900" y="1892300"/>
            <a:ext cx="960438" cy="493713"/>
          </a:xfrm>
          <a:prstGeom prst="wedgeRoundRectCallout">
            <a:avLst>
              <a:gd name="adj1" fmla="val 29643"/>
              <a:gd name="adj2" fmla="val 8726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itchFamily="34" charset="0"/>
              </a:rPr>
              <a:t>шаг</a:t>
            </a:r>
            <a:endParaRPr lang="ru-RU" sz="2000" dirty="0">
              <a:latin typeface="Arial" pitchFamily="34" charset="0"/>
            </a:endParaRPr>
          </a:p>
        </p:txBody>
      </p:sp>
      <p:sp>
        <p:nvSpPr>
          <p:cNvPr id="84" name="Овал 83"/>
          <p:cNvSpPr>
            <a:spLocks noChangeArrowheads="1"/>
          </p:cNvSpPr>
          <p:nvPr/>
        </p:nvSpPr>
        <p:spPr bwMode="auto">
          <a:xfrm>
            <a:off x="2906713" y="849313"/>
            <a:ext cx="336550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5" name="Овал 84"/>
          <p:cNvSpPr>
            <a:spLocks noChangeArrowheads="1"/>
          </p:cNvSpPr>
          <p:nvPr/>
        </p:nvSpPr>
        <p:spPr bwMode="auto">
          <a:xfrm>
            <a:off x="4267200" y="849313"/>
            <a:ext cx="338138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6" name="Овал 85"/>
          <p:cNvSpPr>
            <a:spLocks noChangeArrowheads="1"/>
          </p:cNvSpPr>
          <p:nvPr/>
        </p:nvSpPr>
        <p:spPr bwMode="auto">
          <a:xfrm>
            <a:off x="5638800" y="849313"/>
            <a:ext cx="338138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90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3" grpId="0" animBg="1"/>
      <p:bldP spid="74" grpId="0"/>
      <p:bldP spid="75" grpId="0"/>
      <p:bldP spid="76" grpId="0" animBg="1"/>
      <p:bldP spid="77" grpId="0"/>
      <p:bldP spid="78" grpId="0"/>
      <p:bldP spid="79" grpId="0" animBg="1"/>
      <p:bldP spid="80" grpId="0"/>
      <p:bldP spid="81" grpId="0" animBg="1"/>
      <p:bldP spid="82" grpId="0" animBg="1"/>
      <p:bldP spid="84" grpId="0" animBg="1"/>
      <p:bldP spid="85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Массивы в </a:t>
            </a:r>
            <a:r>
              <a:rPr lang="en-US" altLang="ru-RU" smtClean="0"/>
              <a:t>Python</a:t>
            </a:r>
            <a:r>
              <a:rPr lang="ru-RU" altLang="ru-RU" smtClean="0"/>
              <a:t>:</a:t>
            </a:r>
            <a:r>
              <a:rPr lang="en-US" altLang="ru-RU" smtClean="0"/>
              <a:t> </a:t>
            </a:r>
            <a:r>
              <a:rPr lang="ru-RU" altLang="ru-RU" smtClean="0">
                <a:solidFill>
                  <a:srgbClr val="333399"/>
                </a:solidFill>
              </a:rPr>
              <a:t>списки</a:t>
            </a:r>
          </a:p>
        </p:txBody>
      </p:sp>
      <p:sp>
        <p:nvSpPr>
          <p:cNvPr id="102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4E59E-4ADD-491A-AC64-34C6820A931F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4972050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575300" y="2674938"/>
            <a:ext cx="2578100" cy="663575"/>
            <a:chOff x="433" y="3902"/>
            <a:chExt cx="162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Что будет?</a:t>
              </a:r>
            </a:p>
          </p:txBody>
        </p:sp>
        <p:sp>
          <p:nvSpPr>
            <p:cNvPr id="1025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71488" y="1646238"/>
            <a:ext cx="4972050" cy="5222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17600" y="2201863"/>
            <a:ext cx="3271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71488" y="2763838"/>
            <a:ext cx="49498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]*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17600" y="3330575"/>
            <a:ext cx="5767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71488" y="3979863"/>
            <a:ext cx="49498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list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) )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117600" y="4611688"/>
            <a:ext cx="5767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7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5808662" y="3910012"/>
            <a:ext cx="2578100" cy="663575"/>
            <a:chOff x="433" y="3902"/>
            <a:chExt cx="1624" cy="418"/>
          </a:xfrm>
        </p:grpSpPr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Что будет?</a:t>
              </a:r>
            </a:p>
          </p:txBody>
        </p:sp>
        <p:sp>
          <p:nvSpPr>
            <p:cNvPr id="1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30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Генераторы списков</a:t>
            </a:r>
            <a:endParaRPr lang="ru-RU" altLang="ru-RU" smtClean="0">
              <a:solidFill>
                <a:srgbClr val="333399"/>
              </a:solidFill>
            </a:endParaRPr>
          </a:p>
        </p:txBody>
      </p:sp>
      <p:sp>
        <p:nvSpPr>
          <p:cNvPr id="112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769821-0BD0-4BE6-AEC8-58E2927A7B84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6994525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1269" name="Прямоугольник 23"/>
          <p:cNvSpPr>
            <a:spLocks noChangeArrowheads="1"/>
          </p:cNvSpPr>
          <p:nvPr/>
        </p:nvSpPr>
        <p:spPr bwMode="auto">
          <a:xfrm>
            <a:off x="1054100" y="1512888"/>
            <a:ext cx="576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7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71488" y="2097088"/>
            <a:ext cx="69945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*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054100" y="2643188"/>
            <a:ext cx="70564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426200" y="1609725"/>
            <a:ext cx="2578100" cy="663575"/>
            <a:chOff x="433" y="3902"/>
            <a:chExt cx="162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Что будет?</a:t>
              </a:r>
            </a:p>
          </p:txBody>
        </p:sp>
        <p:sp>
          <p:nvSpPr>
            <p:cNvPr id="1128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1273" name="Прямоугольник 16"/>
          <p:cNvSpPr>
            <a:spLocks noChangeArrowheads="1"/>
          </p:cNvSpPr>
          <p:nvPr/>
        </p:nvSpPr>
        <p:spPr bwMode="auto">
          <a:xfrm>
            <a:off x="1979613" y="965200"/>
            <a:ext cx="4022725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altLang="ru-RU" sz="28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79550" y="2095500"/>
            <a:ext cx="8302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i*i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471488" y="3290888"/>
            <a:ext cx="6994525" cy="13858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549400" y="3719513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randint(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71488" y="4883150"/>
            <a:ext cx="6994525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range(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endParaRPr lang="ru-RU" sz="2800" b="1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0099"/>
                </a:solidFill>
                <a:latin typeface="Calibri"/>
                <a:ea typeface="Times New Roman"/>
              </a:rPr>
              <a:t>                                 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isPrime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 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302000" y="5322888"/>
            <a:ext cx="3013075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isPrime(i)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6516216" y="3248818"/>
            <a:ext cx="2051050" cy="735013"/>
          </a:xfrm>
          <a:prstGeom prst="wedgeRoundRectCallout">
            <a:avLst>
              <a:gd name="adj1" fmla="val -124057"/>
              <a:gd name="adj2" fmla="val 5950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случайные числа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31" name="AutoShape 59"/>
          <p:cNvSpPr>
            <a:spLocks noChangeArrowheads="1"/>
          </p:cNvSpPr>
          <p:nvPr/>
        </p:nvSpPr>
        <p:spPr bwMode="auto">
          <a:xfrm>
            <a:off x="1146175" y="5540375"/>
            <a:ext cx="1663700" cy="733425"/>
          </a:xfrm>
          <a:prstGeom prst="wedgeRoundRectCallout">
            <a:avLst>
              <a:gd name="adj1" fmla="val 84546"/>
              <a:gd name="adj2" fmla="val -432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условие отбора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9" name="AutoShape 59"/>
          <p:cNvSpPr>
            <a:spLocks noChangeArrowheads="1"/>
          </p:cNvSpPr>
          <p:nvPr/>
        </p:nvSpPr>
        <p:spPr bwMode="auto">
          <a:xfrm>
            <a:off x="7236296" y="4243388"/>
            <a:ext cx="2051050" cy="735013"/>
          </a:xfrm>
          <a:prstGeom prst="wedgeRoundRectCallout">
            <a:avLst>
              <a:gd name="adj1" fmla="val -70452"/>
              <a:gd name="adj2" fmla="val 470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на русском: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Добавление элементов</a:t>
            </a:r>
          </a:p>
        </p:txBody>
      </p:sp>
      <p:sp>
        <p:nvSpPr>
          <p:cNvPr id="122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01B8CB-D593-4FC4-90D2-FC9DEC83FD61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9738" y="869950"/>
            <a:ext cx="6994525" cy="13858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x =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x+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033838" y="1728788"/>
            <a:ext cx="3206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1, 2, 3, 8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8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74725" y="1719263"/>
            <a:ext cx="1473200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1997075" y="2570163"/>
            <a:ext cx="4748213" cy="808037"/>
          </a:xfrm>
          <a:prstGeom prst="wedgeRoundRectCallout">
            <a:avLst>
              <a:gd name="adj1" fmla="val -46925"/>
              <a:gd name="adj2" fmla="val -10611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marL="182563" indent="-18256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Метод</a:t>
            </a:r>
            <a:r>
              <a:rPr lang="ru-RU" sz="2400" dirty="0">
                <a:solidFill>
                  <a:srgbClr val="000000"/>
                </a:solidFill>
              </a:rPr>
              <a:t> – операция, которую можно применить к списку.</a:t>
            </a:r>
            <a:endParaRPr lang="ru-RU" sz="2000" dirty="0">
              <a:solidFill>
                <a:srgbClr val="000000"/>
              </a:solidFill>
            </a:endParaRP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2774950" y="1150938"/>
            <a:ext cx="3921125" cy="1033462"/>
            <a:chOff x="2775472" y="1150620"/>
            <a:chExt cx="3921163" cy="1033182"/>
          </a:xfrm>
        </p:grpSpPr>
        <p:sp>
          <p:nvSpPr>
            <p:cNvPr id="12314" name="Скругленный прямоугольник 18"/>
            <p:cNvSpPr>
              <a:spLocks noChangeArrowheads="1"/>
            </p:cNvSpPr>
            <p:nvPr/>
          </p:nvSpPr>
          <p:spPr bwMode="auto">
            <a:xfrm>
              <a:off x="2775472" y="1796527"/>
              <a:ext cx="796066" cy="387275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2315" name="Полилиния 19"/>
            <p:cNvSpPr>
              <a:spLocks/>
            </p:cNvSpPr>
            <p:nvPr/>
          </p:nvSpPr>
          <p:spPr bwMode="auto">
            <a:xfrm>
              <a:off x="3383280" y="1150620"/>
              <a:ext cx="607060" cy="647700"/>
            </a:xfrm>
            <a:custGeom>
              <a:avLst/>
              <a:gdLst>
                <a:gd name="T0" fmla="*/ 152400 w 607060"/>
                <a:gd name="T1" fmla="*/ 647700 h 647700"/>
                <a:gd name="T2" fmla="*/ 0 w 607060"/>
                <a:gd name="T3" fmla="*/ 0 h 647700"/>
                <a:gd name="T4" fmla="*/ 0 60000 65536"/>
                <a:gd name="T5" fmla="*/ 0 60000 65536"/>
                <a:gd name="T6" fmla="*/ 0 w 607060"/>
                <a:gd name="T7" fmla="*/ 0 h 647700"/>
                <a:gd name="T8" fmla="*/ 607060 w 607060"/>
                <a:gd name="T9" fmla="*/ 647700 h 647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7060" h="647700">
                  <a:moveTo>
                    <a:pt x="152400" y="647700"/>
                  </a:moveTo>
                  <a:cubicBezTo>
                    <a:pt x="452120" y="386080"/>
                    <a:pt x="607060" y="2540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6" name="Полилиния 46"/>
            <p:cNvSpPr>
              <a:spLocks/>
            </p:cNvSpPr>
            <p:nvPr/>
          </p:nvSpPr>
          <p:spPr bwMode="auto">
            <a:xfrm>
              <a:off x="3541133" y="1475892"/>
              <a:ext cx="3155502" cy="395492"/>
            </a:xfrm>
            <a:custGeom>
              <a:avLst/>
              <a:gdLst>
                <a:gd name="T0" fmla="*/ 0 w 3155502"/>
                <a:gd name="T1" fmla="*/ 319254 h 395492"/>
                <a:gd name="T2" fmla="*/ 3155502 w 3155502"/>
                <a:gd name="T3" fmla="*/ 395492 h 395492"/>
                <a:gd name="T4" fmla="*/ 0 60000 65536"/>
                <a:gd name="T5" fmla="*/ 0 60000 65536"/>
                <a:gd name="T6" fmla="*/ 0 w 3155502"/>
                <a:gd name="T7" fmla="*/ 0 h 395492"/>
                <a:gd name="T8" fmla="*/ 3155502 w 3155502"/>
                <a:gd name="T9" fmla="*/ 395492 h 3954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5502" h="395492">
                  <a:moveTo>
                    <a:pt x="0" y="319254"/>
                  </a:moveTo>
                  <a:cubicBezTo>
                    <a:pt x="299720" y="57634"/>
                    <a:pt x="2482402" y="0"/>
                    <a:pt x="3155502" y="395492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39738" y="3871913"/>
            <a:ext cx="8424862" cy="9540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insert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35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529138" y="4298950"/>
            <a:ext cx="4205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1, 35, 2, 3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8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974725" y="4300538"/>
            <a:ext cx="147320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insert</a:t>
            </a: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2135188" y="3068638"/>
            <a:ext cx="4040187" cy="1674812"/>
            <a:chOff x="1619025" y="518458"/>
            <a:chExt cx="4039496" cy="1676102"/>
          </a:xfrm>
        </p:grpSpPr>
        <p:sp>
          <p:nvSpPr>
            <p:cNvPr id="12311" name="Скругленный прямоугольник 33"/>
            <p:cNvSpPr>
              <a:spLocks noChangeArrowheads="1"/>
            </p:cNvSpPr>
            <p:nvPr/>
          </p:nvSpPr>
          <p:spPr bwMode="auto">
            <a:xfrm>
              <a:off x="2850776" y="1807285"/>
              <a:ext cx="645458" cy="387275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2312" name="Полилиния 34"/>
            <p:cNvSpPr>
              <a:spLocks/>
            </p:cNvSpPr>
            <p:nvPr/>
          </p:nvSpPr>
          <p:spPr bwMode="auto">
            <a:xfrm>
              <a:off x="1619025" y="518458"/>
              <a:ext cx="1581673" cy="1290619"/>
            </a:xfrm>
            <a:custGeom>
              <a:avLst/>
              <a:gdLst>
                <a:gd name="T0" fmla="*/ 1518621 w 1581673"/>
                <a:gd name="T1" fmla="*/ 1290619 h 1290619"/>
                <a:gd name="T2" fmla="*/ 0 w 1581673"/>
                <a:gd name="T3" fmla="*/ 922618 h 1290619"/>
                <a:gd name="T4" fmla="*/ 0 60000 65536"/>
                <a:gd name="T5" fmla="*/ 0 60000 65536"/>
                <a:gd name="T6" fmla="*/ 0 w 1581673"/>
                <a:gd name="T7" fmla="*/ 0 h 1290619"/>
                <a:gd name="T8" fmla="*/ 1581673 w 1581673"/>
                <a:gd name="T9" fmla="*/ 1290619 h 12906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81673" h="1290619">
                  <a:moveTo>
                    <a:pt x="1518621" y="1290619"/>
                  </a:moveTo>
                  <a:cubicBezTo>
                    <a:pt x="1581673" y="362025"/>
                    <a:pt x="36905" y="0"/>
                    <a:pt x="0" y="92261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3" name="Полилиния 37"/>
            <p:cNvSpPr>
              <a:spLocks/>
            </p:cNvSpPr>
            <p:nvPr/>
          </p:nvSpPr>
          <p:spPr bwMode="auto">
            <a:xfrm flipH="1">
              <a:off x="3284057" y="1117152"/>
              <a:ext cx="2374464" cy="732716"/>
            </a:xfrm>
            <a:custGeom>
              <a:avLst/>
              <a:gdLst>
                <a:gd name="T0" fmla="*/ 3544426 w 1590689"/>
                <a:gd name="T1" fmla="*/ 691926 h 732716"/>
                <a:gd name="T2" fmla="*/ 0 w 1590689"/>
                <a:gd name="T3" fmla="*/ 732716 h 732716"/>
                <a:gd name="T4" fmla="*/ 0 60000 65536"/>
                <a:gd name="T5" fmla="*/ 0 60000 65536"/>
                <a:gd name="T6" fmla="*/ 0 w 1590689"/>
                <a:gd name="T7" fmla="*/ 0 h 732716"/>
                <a:gd name="T8" fmla="*/ 1590689 w 1590689"/>
                <a:gd name="T9" fmla="*/ 732716 h 7327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0689" h="732716">
                  <a:moveTo>
                    <a:pt x="1590689" y="691926"/>
                  </a:moveTo>
                  <a:cubicBezTo>
                    <a:pt x="1134858" y="0"/>
                    <a:pt x="426067" y="57524"/>
                    <a:pt x="0" y="73271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39"/>
          <p:cNvGrpSpPr>
            <a:grpSpLocks/>
          </p:cNvGrpSpPr>
          <p:nvPr/>
        </p:nvGrpSpPr>
        <p:grpSpPr bwMode="auto">
          <a:xfrm>
            <a:off x="2732088" y="4378325"/>
            <a:ext cx="4121150" cy="1366838"/>
            <a:chOff x="2732443" y="4507455"/>
            <a:chExt cx="4120178" cy="1366219"/>
          </a:xfrm>
        </p:grpSpPr>
        <p:sp>
          <p:nvSpPr>
            <p:cNvPr id="32" name="AutoShape 59"/>
            <p:cNvSpPr>
              <a:spLocks noChangeArrowheads="1"/>
            </p:cNvSpPr>
            <p:nvPr/>
          </p:nvSpPr>
          <p:spPr bwMode="auto">
            <a:xfrm>
              <a:off x="5514674" y="5066002"/>
              <a:ext cx="1337947" cy="452233"/>
            </a:xfrm>
            <a:prstGeom prst="wedgeRoundRectCallout">
              <a:avLst>
                <a:gd name="adj1" fmla="val -3492"/>
                <a:gd name="adj2" fmla="val -98980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marL="182563" indent="-182563"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A[1]</a:t>
              </a:r>
              <a:endPara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09" name="Овал 36"/>
            <p:cNvSpPr>
              <a:spLocks noChangeArrowheads="1"/>
            </p:cNvSpPr>
            <p:nvPr/>
          </p:nvSpPr>
          <p:spPr bwMode="auto">
            <a:xfrm>
              <a:off x="2732443" y="4507455"/>
              <a:ext cx="398033" cy="398033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2310" name="Полилиния 38"/>
            <p:cNvSpPr>
              <a:spLocks/>
            </p:cNvSpPr>
            <p:nvPr/>
          </p:nvSpPr>
          <p:spPr bwMode="auto">
            <a:xfrm flipH="1" flipV="1">
              <a:off x="3016910" y="4889544"/>
              <a:ext cx="3235075" cy="984130"/>
            </a:xfrm>
            <a:custGeom>
              <a:avLst/>
              <a:gdLst>
                <a:gd name="T0" fmla="*/ 4829083 w 2167225"/>
                <a:gd name="T1" fmla="*/ 1399733 h 691926"/>
                <a:gd name="T2" fmla="*/ 0 w 2167225"/>
                <a:gd name="T3" fmla="*/ 701916 h 691926"/>
                <a:gd name="T4" fmla="*/ 0 60000 65536"/>
                <a:gd name="T5" fmla="*/ 0 60000 65536"/>
                <a:gd name="T6" fmla="*/ 0 w 2167225"/>
                <a:gd name="T7" fmla="*/ 0 h 691926"/>
                <a:gd name="T8" fmla="*/ 2167225 w 2167225"/>
                <a:gd name="T9" fmla="*/ 691926 h 6919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7225" h="691926">
                  <a:moveTo>
                    <a:pt x="2167225" y="691926"/>
                  </a:moveTo>
                  <a:cubicBezTo>
                    <a:pt x="1711394" y="0"/>
                    <a:pt x="137799" y="42397"/>
                    <a:pt x="0" y="34697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98475" y="4976813"/>
            <a:ext cx="2395538" cy="663575"/>
            <a:chOff x="433" y="3902"/>
            <a:chExt cx="1509" cy="418"/>
          </a:xfrm>
        </p:grpSpPr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1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В начало?</a:t>
              </a:r>
            </a:p>
          </p:txBody>
        </p:sp>
        <p:sp>
          <p:nvSpPr>
            <p:cNvPr id="1230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503238" y="5754688"/>
            <a:ext cx="4122737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insert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90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291138" y="5754688"/>
            <a:ext cx="3454400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90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 + A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46" name="AutoShape 59"/>
          <p:cNvSpPr>
            <a:spLocks noChangeArrowheads="1"/>
          </p:cNvSpPr>
          <p:nvPr/>
        </p:nvSpPr>
        <p:spPr bwMode="auto">
          <a:xfrm>
            <a:off x="4665663" y="903288"/>
            <a:ext cx="2381250" cy="515937"/>
          </a:xfrm>
          <a:prstGeom prst="wedgeRoundRectCallout">
            <a:avLst>
              <a:gd name="adj1" fmla="val -88040"/>
              <a:gd name="adj2" fmla="val 3331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в конец списка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1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 animBg="1"/>
      <p:bldP spid="30" grpId="0" animBg="1"/>
      <p:bldP spid="22" grpId="0" animBg="1"/>
      <p:bldP spid="23" grpId="0"/>
      <p:bldP spid="25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Удаление элементов</a:t>
            </a:r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67D5E0-29EB-4941-8519-3DD15CDE3ADB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9738" y="920750"/>
            <a:ext cx="8323262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x = A.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pop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x = 2</a:t>
            </a:r>
            <a:r>
              <a:rPr lang="ru-RU" sz="2800" b="1" dirty="0">
                <a:solidFill>
                  <a:srgbClr val="008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A = [1, 3]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5" name="AutoShape 59"/>
          <p:cNvSpPr>
            <a:spLocks noChangeArrowheads="1"/>
          </p:cNvSpPr>
          <p:nvPr/>
        </p:nvSpPr>
        <p:spPr bwMode="auto">
          <a:xfrm>
            <a:off x="1717675" y="2125663"/>
            <a:ext cx="2424113" cy="603250"/>
          </a:xfrm>
          <a:prstGeom prst="wedgeRoundRectCallout">
            <a:avLst>
              <a:gd name="adj1" fmla="val -30089"/>
              <a:gd name="adj2" fmla="val -10557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marL="182563" indent="-182563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удалить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A[1]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318" name="Группа 5"/>
          <p:cNvGrpSpPr>
            <a:grpSpLocks/>
          </p:cNvGrpSpPr>
          <p:nvPr/>
        </p:nvGrpSpPr>
        <p:grpSpPr bwMode="auto">
          <a:xfrm>
            <a:off x="2959100" y="1395413"/>
            <a:ext cx="657225" cy="890587"/>
            <a:chOff x="2732443" y="4507455"/>
            <a:chExt cx="658259" cy="891679"/>
          </a:xfrm>
        </p:grpSpPr>
        <p:sp>
          <p:nvSpPr>
            <p:cNvPr id="13323" name="Овал 7"/>
            <p:cNvSpPr>
              <a:spLocks noChangeArrowheads="1"/>
            </p:cNvSpPr>
            <p:nvPr/>
          </p:nvSpPr>
          <p:spPr bwMode="auto">
            <a:xfrm>
              <a:off x="2732443" y="4507455"/>
              <a:ext cx="398033" cy="398033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3324" name="Полилиния 8"/>
            <p:cNvSpPr>
              <a:spLocks/>
            </p:cNvSpPr>
            <p:nvPr/>
          </p:nvSpPr>
          <p:spPr bwMode="auto">
            <a:xfrm flipH="1" flipV="1">
              <a:off x="3016910" y="4889544"/>
              <a:ext cx="373792" cy="509590"/>
            </a:xfrm>
            <a:custGeom>
              <a:avLst/>
              <a:gdLst>
                <a:gd name="T0" fmla="*/ 557969 w 250409"/>
                <a:gd name="T1" fmla="*/ 724794 h 358284"/>
                <a:gd name="T2" fmla="*/ 0 w 250409"/>
                <a:gd name="T3" fmla="*/ 0 h 358284"/>
                <a:gd name="T4" fmla="*/ 0 60000 65536"/>
                <a:gd name="T5" fmla="*/ 0 60000 65536"/>
                <a:gd name="T6" fmla="*/ 0 w 250409"/>
                <a:gd name="T7" fmla="*/ 0 h 358284"/>
                <a:gd name="T8" fmla="*/ 250409 w 250409"/>
                <a:gd name="T9" fmla="*/ 358284 h 3582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409" h="358284">
                  <a:moveTo>
                    <a:pt x="250409" y="358284"/>
                  </a:moveTo>
                  <a:cubicBezTo>
                    <a:pt x="129277" y="286626"/>
                    <a:pt x="29867" y="234460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9738" y="2889250"/>
            <a:ext cx="8323262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x = A.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pop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x = </a:t>
            </a:r>
            <a:r>
              <a:rPr lang="ru-RU" sz="2800" b="1" dirty="0">
                <a:solidFill>
                  <a:srgbClr val="008000"/>
                </a:solidFill>
                <a:latin typeface="Courier New"/>
                <a:ea typeface="Times New Roman"/>
              </a:rPr>
              <a:t>3,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A = [1, 2]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1579563" y="4081463"/>
            <a:ext cx="3335337" cy="603250"/>
          </a:xfrm>
          <a:prstGeom prst="wedgeRoundRectCallout">
            <a:avLst>
              <a:gd name="adj1" fmla="val -11051"/>
              <a:gd name="adj2" fmla="val -11190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marL="182563" indent="-182563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удалить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последний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39738" y="4806950"/>
            <a:ext cx="8323262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29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37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45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remove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37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A = [11, 29, 45]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16" name="Умножение 15"/>
          <p:cNvSpPr/>
          <p:nvPr/>
        </p:nvSpPr>
        <p:spPr bwMode="auto">
          <a:xfrm>
            <a:off x="3162300" y="4597400"/>
            <a:ext cx="952500" cy="952500"/>
          </a:xfrm>
          <a:prstGeom prst="mathMultiply">
            <a:avLst>
              <a:gd name="adj1" fmla="val 6713"/>
            </a:avLst>
          </a:prstGeom>
          <a:solidFill>
            <a:srgbClr val="FF0000">
              <a:alpha val="5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Ввод массива с клавиатуры</a:t>
            </a:r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0FAAD6-E1B2-4450-AB73-BC2FF4FDB3EB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Создание массива: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Ввод с клавиатуры: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09675"/>
            <a:ext cx="35115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pt-BR" sz="2400" b="1">
                <a:solidFill>
                  <a:srgbClr val="000000"/>
                </a:solidFill>
              </a:rPr>
              <a:t> </a:t>
            </a: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pt-BR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95FF"/>
                </a:solidFill>
                <a:latin typeface="Courier New" pitchFamily="49" charset="0"/>
              </a:rPr>
              <a:t>10</a:t>
            </a:r>
            <a:endParaRPr lang="pt-BR" sz="24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ru-RU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ru-RU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]*</a:t>
            </a: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6613" y="2559050"/>
            <a:ext cx="563880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i,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end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A[i]</a:t>
            </a:r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04050" y="2509838"/>
            <a:ext cx="1130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n-U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n-U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3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02588" y="2519363"/>
            <a:ext cx="57626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5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12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34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56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13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08025" y="44275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08025" y="4868863"/>
            <a:ext cx="161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end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" name="AutoShape 59"/>
          <p:cNvSpPr>
            <a:spLocks noChangeArrowheads="1"/>
          </p:cNvSpPr>
          <p:nvPr/>
        </p:nvSpPr>
        <p:spPr bwMode="auto">
          <a:xfrm>
            <a:off x="3381375" y="4335463"/>
            <a:ext cx="2546350" cy="733425"/>
          </a:xfrm>
          <a:prstGeom prst="wedgeRoundRectCallout">
            <a:avLst>
              <a:gd name="adj1" fmla="val -99575"/>
              <a:gd name="adj2" fmla="val -39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не разделять элементы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7" name="AutoShape 59"/>
          <p:cNvSpPr>
            <a:spLocks noChangeArrowheads="1"/>
          </p:cNvSpPr>
          <p:nvPr/>
        </p:nvSpPr>
        <p:spPr bwMode="auto">
          <a:xfrm>
            <a:off x="3381375" y="5314950"/>
            <a:ext cx="3019425" cy="733425"/>
          </a:xfrm>
          <a:prstGeom prst="wedgeRoundRectCallout">
            <a:avLst>
              <a:gd name="adj1" fmla="val -89548"/>
              <a:gd name="adj2" fmla="val -7426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не переходить на новую строку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animBg="1"/>
      <p:bldP spid="8" grpId="0" build="p"/>
      <p:bldP spid="9" grpId="0" build="p"/>
      <p:bldP spid="13" grpId="0"/>
      <p:bldP spid="14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Ввод массива с клавиатуры</a:t>
            </a: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90CDB7D-C6A5-4528-B23D-4E3A0A9B5851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Ввод без подсказок: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Ввод в одной строке: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52538"/>
            <a:ext cx="773747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889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 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range(N) ]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2125" y="2408238"/>
            <a:ext cx="782320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data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"1 2 3 4 5"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data.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["1","2","3","4","5"]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 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(x)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s 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] </a:t>
            </a: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367" name="Прямоугольник 14"/>
          <p:cNvSpPr>
            <a:spLocks noChangeArrowheads="1"/>
          </p:cNvSpPr>
          <p:nvPr/>
        </p:nvSpPr>
        <p:spPr bwMode="auto">
          <a:xfrm>
            <a:off x="2043113" y="1241425"/>
            <a:ext cx="23780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())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04938" y="3127375"/>
            <a:ext cx="13493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(x) </a:t>
            </a:r>
            <a:endParaRPr lang="ru-RU" altLang="ru-RU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46075" y="40163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92125" y="4538663"/>
            <a:ext cx="84264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["1","2","3","4","5"]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list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map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s) 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1" name="AutoShape 59"/>
          <p:cNvSpPr>
            <a:spLocks noChangeArrowheads="1"/>
          </p:cNvSpPr>
          <p:nvPr/>
        </p:nvSpPr>
        <p:spPr bwMode="auto">
          <a:xfrm>
            <a:off x="4198938" y="5657850"/>
            <a:ext cx="3019425" cy="735013"/>
          </a:xfrm>
          <a:prstGeom prst="wedgeRoundRectCallout">
            <a:avLst>
              <a:gd name="adj1" fmla="val -81352"/>
              <a:gd name="adj2" fmla="val -801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применить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ко всем элементам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Левая фигурная скобка 21"/>
          <p:cNvSpPr>
            <a:spLocks/>
          </p:cNvSpPr>
          <p:nvPr/>
        </p:nvSpPr>
        <p:spPr bwMode="auto">
          <a:xfrm rot="-5400000">
            <a:off x="3114675" y="4545013"/>
            <a:ext cx="155575" cy="1876425"/>
          </a:xfrm>
          <a:prstGeom prst="leftBrace">
            <a:avLst>
              <a:gd name="adj1" fmla="val 591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AutoShape 59"/>
          <p:cNvSpPr>
            <a:spLocks noChangeArrowheads="1"/>
          </p:cNvSpPr>
          <p:nvPr/>
        </p:nvSpPr>
        <p:spPr bwMode="auto">
          <a:xfrm>
            <a:off x="574675" y="5657850"/>
            <a:ext cx="1812925" cy="735013"/>
          </a:xfrm>
          <a:prstGeom prst="wedgeRoundRectCallout">
            <a:avLst>
              <a:gd name="adj1" fmla="val 8781"/>
              <a:gd name="adj2" fmla="val -1094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построить список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7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animBg="1"/>
      <p:bldP spid="18" grpId="0" animBg="1"/>
      <p:bldP spid="19" grpId="0"/>
      <p:bldP spid="20" grpId="0" build="p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2118</Words>
  <Application>Microsoft Office PowerPoint</Application>
  <PresentationFormat>Экран (4:3)</PresentationFormat>
  <Paragraphs>538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Оформление по умолчанию</vt:lpstr>
      <vt:lpstr>Программирование на языке Python</vt:lpstr>
      <vt:lpstr>Что такое массив?</vt:lpstr>
      <vt:lpstr>Что такое массив?</vt:lpstr>
      <vt:lpstr>Массивы в Python: списки</vt:lpstr>
      <vt:lpstr>Генераторы списков</vt:lpstr>
      <vt:lpstr>Добавление элементов</vt:lpstr>
      <vt:lpstr>Удаление элементов</vt:lpstr>
      <vt:lpstr>Ввод массива с клавиатуры</vt:lpstr>
      <vt:lpstr>Ввод массива с клавиатуры</vt:lpstr>
      <vt:lpstr>Заполнение случайными числами</vt:lpstr>
      <vt:lpstr>Запишите в тетради:</vt:lpstr>
      <vt:lpstr>Вывод массива на экран</vt:lpstr>
      <vt:lpstr>Как обработать все элементы массива?</vt:lpstr>
      <vt:lpstr>Как обработать все элементы массива?</vt:lpstr>
      <vt:lpstr>Перебор элементов</vt:lpstr>
      <vt:lpstr>Подсчёт количества нужных элементов</vt:lpstr>
      <vt:lpstr>Сумма элементов массива</vt:lpstr>
      <vt:lpstr>Перебор элементов</vt:lpstr>
      <vt:lpstr>Задачи</vt:lpstr>
      <vt:lpstr>Задачи</vt:lpstr>
      <vt:lpstr>12.05 Решение задач на массивы</vt:lpstr>
      <vt:lpstr>Второй максимум</vt:lpstr>
      <vt:lpstr>Одинаковые числа в массиве, не обязательно стоящие рядом</vt:lpstr>
      <vt:lpstr>Реверс массива</vt:lpstr>
      <vt:lpstr>Реверс массива</vt:lpstr>
      <vt:lpstr>Циклический сдвиг элементов</vt:lpstr>
      <vt:lpstr>Срезы в Python</vt:lpstr>
      <vt:lpstr>Одинаковые числа в массиве, не обязательно стоящие рядом</vt:lpstr>
      <vt:lpstr>Срезы в Python – отрицательные индексы</vt:lpstr>
      <vt:lpstr>Срезы в Python – шаг 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языке Python</dc:title>
  <dc:creator>Оля</dc:creator>
  <cp:lastModifiedBy>Оля</cp:lastModifiedBy>
  <cp:revision>21</cp:revision>
  <dcterms:created xsi:type="dcterms:W3CDTF">2020-04-28T15:52:06Z</dcterms:created>
  <dcterms:modified xsi:type="dcterms:W3CDTF">2020-05-12T07:16:48Z</dcterms:modified>
</cp:coreProperties>
</file>