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7" r:id="rId5"/>
    <p:sldId id="268" r:id="rId6"/>
    <p:sldId id="269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3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9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9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2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04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ru-RU" dirty="0"/>
              <a:t>Подготовка к ОГЭ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6904856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14.04.2020 </a:t>
            </a:r>
            <a:r>
              <a:rPr lang="ru-RU" dirty="0" err="1" smtClean="0"/>
              <a:t>Загорина</a:t>
            </a:r>
            <a:r>
              <a:rPr lang="ru-RU" dirty="0" smtClean="0"/>
              <a:t> Ольга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3917" y="1119138"/>
            <a:ext cx="8291997" cy="30162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Не забудьте зайти на страницу консультации</a:t>
            </a:r>
          </a:p>
          <a:p>
            <a:pPr>
              <a:spcBef>
                <a:spcPts val="600"/>
              </a:spcBef>
            </a:pPr>
            <a:r>
              <a:rPr lang="en-US" sz="2000" b="1" u="sng" dirty="0">
                <a:uFill>
                  <a:solidFill>
                    <a:schemeClr val="tx1"/>
                  </a:solidFill>
                </a:uFill>
              </a:rPr>
              <a:t>http://school37.edu.yar.ru//</a:t>
            </a:r>
            <a:r>
              <a:rPr lang="en-US" sz="2000" b="1" u="sng" dirty="0" smtClean="0">
                <a:uFill>
                  <a:solidFill>
                    <a:schemeClr val="tx1"/>
                  </a:solidFill>
                </a:uFill>
              </a:rPr>
              <a:t>dlya_uchenikov/distantsionno/informatika/podgotovka_k_ege.html</a:t>
            </a:r>
            <a:endParaRPr lang="ru-RU" sz="2000" b="1" u="sng" dirty="0" smtClean="0">
              <a:uFill>
                <a:solidFill>
                  <a:schemeClr val="tx1"/>
                </a:solidFill>
              </a:uFill>
            </a:endParaRPr>
          </a:p>
          <a:p>
            <a:pPr>
              <a:spcBef>
                <a:spcPts val="600"/>
              </a:spcBef>
            </a:pP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 smtClean="0"/>
              <a:t>Скачайте файлы для выполнения заданий 11-15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https://</a:t>
            </a:r>
            <a:r>
              <a:rPr lang="en-US" sz="2000" b="1" dirty="0" smtClean="0"/>
              <a:t>yadi.sk/d/3ROtbOtk8hACFQ</a:t>
            </a:r>
            <a:r>
              <a:rPr lang="ru-RU" sz="2000" b="1" dirty="0" smtClean="0"/>
              <a:t> </a:t>
            </a:r>
          </a:p>
          <a:p>
            <a:pPr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Презентация будет доступна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4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к ОГЭ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4111" y="65231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8: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8438" y="1205855"/>
            <a:ext cx="827832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Ниже приведены запросы и количество </a:t>
            </a:r>
            <a:r>
              <a:rPr lang="ru-RU" sz="2000" b="1" dirty="0" smtClean="0"/>
              <a:t>найденных по ним страниц</a:t>
            </a:r>
            <a:r>
              <a:rPr lang="ru-RU" sz="2000" b="1" dirty="0"/>
              <a:t>, </a:t>
            </a:r>
            <a:r>
              <a:rPr lang="ru-RU" sz="2000" b="1" dirty="0" smtClean="0"/>
              <a:t>  некоторого сегмента сети  Интернет:</a:t>
            </a:r>
            <a:endParaRPr lang="ru-RU" sz="2000" dirty="0"/>
          </a:p>
          <a:p>
            <a:r>
              <a:rPr lang="ru-RU" sz="2000" b="1" dirty="0"/>
              <a:t>  </a:t>
            </a:r>
            <a:r>
              <a:rPr lang="ru-RU" sz="2000" b="1" dirty="0" smtClean="0"/>
              <a:t>Рыбак </a:t>
            </a:r>
            <a:r>
              <a:rPr lang="ru-RU" sz="2000" b="1" dirty="0"/>
              <a:t>| </a:t>
            </a:r>
            <a:r>
              <a:rPr lang="ru-RU" sz="2000" b="1" dirty="0" smtClean="0"/>
              <a:t>Рыбка 		780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 </a:t>
            </a:r>
            <a:r>
              <a:rPr lang="ru-RU" sz="2000" b="1" dirty="0" smtClean="0"/>
              <a:t>Рыбак			260</a:t>
            </a:r>
            <a:endParaRPr lang="ru-RU" sz="2000" dirty="0"/>
          </a:p>
          <a:p>
            <a:r>
              <a:rPr lang="ru-RU" sz="2000" b="1" dirty="0" smtClean="0"/>
              <a:t>  Рыбак &amp; </a:t>
            </a:r>
            <a:r>
              <a:rPr lang="ru-RU" sz="2000" b="1" dirty="0"/>
              <a:t>Рыбка </a:t>
            </a:r>
            <a:r>
              <a:rPr lang="ru-RU" sz="2000" b="1" dirty="0" smtClean="0"/>
              <a:t>	50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Сколько </a:t>
            </a:r>
            <a:r>
              <a:rPr lang="ru-RU" sz="2000" b="1" dirty="0"/>
              <a:t>страниц </a:t>
            </a:r>
            <a:r>
              <a:rPr lang="ru-RU" sz="2000" b="1" dirty="0" smtClean="0"/>
              <a:t>(в тысячах) будет </a:t>
            </a:r>
            <a:r>
              <a:rPr lang="ru-RU" sz="2000" b="1" dirty="0"/>
              <a:t>найдено по </a:t>
            </a:r>
            <a:r>
              <a:rPr lang="ru-RU" sz="2000" b="1" dirty="0" smtClean="0"/>
              <a:t>запросу     </a:t>
            </a:r>
            <a:r>
              <a:rPr lang="ru-RU" sz="2400" b="1" dirty="0" smtClean="0"/>
              <a:t>Рыбка</a:t>
            </a:r>
            <a:r>
              <a:rPr lang="ru-RU" sz="2000" b="1" dirty="0" smtClean="0"/>
              <a:t>?</a:t>
            </a:r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539552" y="3501008"/>
            <a:ext cx="2304256" cy="216024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Рыбак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95734" y="3206403"/>
            <a:ext cx="2448273" cy="2454845"/>
          </a:xfrm>
          <a:prstGeom prst="ellipse">
            <a:avLst/>
          </a:prstGeom>
          <a:solidFill>
            <a:schemeClr val="accent3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Рыбка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7831" y="4396462"/>
            <a:ext cx="5189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014878"/>
            <a:ext cx="7200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260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0658" y="6265384"/>
            <a:ext cx="11234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780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4949" y="3950186"/>
            <a:ext cx="4499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50 страниц  входит в и в множество РЫБАК, и в множество РЫБКА;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780= РЫБАК(260)+РЫБКА(?)-50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РЫБКА=780-260+50=570</a:t>
            </a:r>
          </a:p>
        </p:txBody>
      </p:sp>
      <p:sp>
        <p:nvSpPr>
          <p:cNvPr id="12" name="Стрелка вверх 11"/>
          <p:cNvSpPr/>
          <p:nvPr/>
        </p:nvSpPr>
        <p:spPr>
          <a:xfrm rot="18975274">
            <a:off x="2264533" y="4699347"/>
            <a:ext cx="239909" cy="1936531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203848" y="5129890"/>
            <a:ext cx="288032" cy="1050022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0827" y="764704"/>
            <a:ext cx="86741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Ниже приведены запросы и количество </a:t>
            </a:r>
            <a:r>
              <a:rPr lang="ru-RU" sz="2000" b="1" dirty="0" smtClean="0"/>
              <a:t>найденных по ним страниц</a:t>
            </a:r>
            <a:r>
              <a:rPr lang="ru-RU" sz="2000" b="1" dirty="0"/>
              <a:t>, </a:t>
            </a:r>
            <a:r>
              <a:rPr lang="ru-RU" sz="2000" b="1" dirty="0" smtClean="0"/>
              <a:t>  некоторого сегмента сети  Интернет:</a:t>
            </a:r>
            <a:endParaRPr lang="ru-RU" sz="2000" dirty="0"/>
          </a:p>
          <a:p>
            <a:r>
              <a:rPr lang="ru-RU" sz="2000" b="1" dirty="0"/>
              <a:t>  </a:t>
            </a:r>
            <a:r>
              <a:rPr lang="ru-RU" sz="2000" b="1" dirty="0">
                <a:latin typeface="Courier New"/>
                <a:ea typeface="Times New Roman"/>
              </a:rPr>
              <a:t>фрегат &amp; эсминец</a:t>
            </a:r>
            <a:r>
              <a:rPr lang="ru-RU" sz="2000" b="1" dirty="0" smtClean="0"/>
              <a:t>		1000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</a:t>
            </a:r>
            <a:r>
              <a:rPr lang="ru-RU" sz="2000" b="1" dirty="0">
                <a:latin typeface="Courier New"/>
                <a:ea typeface="Times New Roman"/>
              </a:rPr>
              <a:t>фрегат </a:t>
            </a:r>
            <a:r>
              <a:rPr lang="ru-RU" sz="2000" b="1" dirty="0" smtClean="0"/>
              <a:t>			2000</a:t>
            </a:r>
            <a:endParaRPr lang="ru-RU" sz="2000" dirty="0"/>
          </a:p>
          <a:p>
            <a:r>
              <a:rPr lang="ru-RU" sz="2000" b="1" dirty="0" smtClean="0"/>
              <a:t> </a:t>
            </a:r>
            <a:r>
              <a:rPr lang="ru-RU" sz="2000" b="1" dirty="0">
                <a:latin typeface="Courier New"/>
                <a:ea typeface="Times New Roman"/>
              </a:rPr>
              <a:t>эсминец </a:t>
            </a:r>
            <a:r>
              <a:rPr lang="ru-RU" sz="2000" b="1" dirty="0" smtClean="0">
                <a:latin typeface="Courier New"/>
                <a:ea typeface="Times New Roman"/>
              </a:rPr>
              <a:t>		</a:t>
            </a:r>
            <a:r>
              <a:rPr lang="ru-RU" sz="2000" b="1" dirty="0" smtClean="0"/>
              <a:t>	2500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Сколько </a:t>
            </a:r>
            <a:r>
              <a:rPr lang="ru-RU" sz="2000" b="1" dirty="0"/>
              <a:t>страниц </a:t>
            </a:r>
            <a:r>
              <a:rPr lang="ru-RU" sz="2000" b="1" dirty="0" smtClean="0"/>
              <a:t>(в тысячах) будет </a:t>
            </a:r>
            <a:r>
              <a:rPr lang="ru-RU" sz="2000" b="1" dirty="0"/>
              <a:t>найдено по </a:t>
            </a:r>
            <a:r>
              <a:rPr lang="ru-RU" sz="2000" b="1" dirty="0" smtClean="0"/>
              <a:t>запросу </a:t>
            </a:r>
          </a:p>
          <a:p>
            <a:r>
              <a:rPr lang="ru-RU" sz="2000" b="1" dirty="0">
                <a:latin typeface="Courier New"/>
                <a:ea typeface="Times New Roman"/>
              </a:rPr>
              <a:t> </a:t>
            </a:r>
            <a:r>
              <a:rPr lang="ru-RU" sz="2000" b="1" dirty="0" smtClean="0">
                <a:latin typeface="Courier New"/>
                <a:ea typeface="Times New Roman"/>
              </a:rPr>
              <a:t>               фрегат </a:t>
            </a:r>
            <a:r>
              <a:rPr lang="ru-RU" sz="2000" b="1" dirty="0">
                <a:latin typeface="Courier New"/>
                <a:ea typeface="Times New Roman"/>
              </a:rPr>
              <a:t>| эсминец</a:t>
            </a:r>
            <a:r>
              <a:rPr lang="ru-RU" sz="2000" b="1" dirty="0" smtClean="0"/>
              <a:t>?</a:t>
            </a:r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539552" y="3501008"/>
            <a:ext cx="2304256" cy="216024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фрегат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97743" y="3224195"/>
            <a:ext cx="2588271" cy="2611806"/>
          </a:xfrm>
          <a:prstGeom prst="ellipse">
            <a:avLst/>
          </a:prstGeom>
          <a:solidFill>
            <a:schemeClr val="accent3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/>
              <a:t>эсминец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7744" y="4160766"/>
            <a:ext cx="66294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8277" y="3976100"/>
            <a:ext cx="7200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262" y="3902151"/>
            <a:ext cx="7797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2500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 rot="18975274">
            <a:off x="2264533" y="4699347"/>
            <a:ext cx="239909" cy="1936531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203848" y="5129890"/>
            <a:ext cx="288032" cy="1050022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83460" y="6150334"/>
            <a:ext cx="7797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?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задания 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712" y="584528"/>
            <a:ext cx="50413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/>
              <a:t>Между населёнными пунктами A, B, C, D, E построены дороги, протяжённость которых (в километрах) приведена в таблице </a:t>
            </a:r>
            <a:r>
              <a:rPr lang="ru-RU" sz="2400" b="1" dirty="0" smtClean="0"/>
              <a:t>. </a:t>
            </a:r>
            <a:r>
              <a:rPr lang="ru-RU" sz="2400" b="1" dirty="0"/>
              <a:t>Определите длину кратчайшего пути между пунктами </a:t>
            </a:r>
            <a:r>
              <a:rPr lang="ru-RU" sz="3200" b="1" dirty="0"/>
              <a:t>A и Е</a:t>
            </a:r>
            <a:r>
              <a:rPr lang="ru-RU" sz="2400" b="1" dirty="0"/>
              <a:t>, </a:t>
            </a:r>
            <a:r>
              <a:rPr lang="ru-RU" sz="2400" b="1" dirty="0" smtClean="0"/>
              <a:t>проходящего через </a:t>
            </a:r>
            <a:r>
              <a:rPr lang="ru-RU" sz="2400" b="1" dirty="0"/>
              <a:t>пункт </a:t>
            </a:r>
            <a:r>
              <a:rPr lang="ru-RU" sz="3200" b="1" dirty="0" smtClean="0"/>
              <a:t>С.</a:t>
            </a:r>
            <a:endParaRPr lang="ru-RU" sz="2400" b="1" dirty="0"/>
          </a:p>
        </p:txBody>
      </p:sp>
      <p:pic>
        <p:nvPicPr>
          <p:cNvPr id="15" name="Рисунок 14" descr="http://kpolyakov.spb.ru/school/ogetest2020/b4_files/fipi20-b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32954"/>
            <a:ext cx="3978170" cy="25482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99792" y="4653136"/>
            <a:ext cx="3539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РИСОВАТЬ ГРАФ!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706" y="0"/>
            <a:ext cx="7078708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задания 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797152"/>
            <a:ext cx="88027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/>
              <a:t>Между населёнными пунктами A, B, C, D, E построены дороги, протяжённость которых (в километрах) приведена в таблице </a:t>
            </a:r>
            <a:r>
              <a:rPr lang="ru-RU" sz="2400" b="1" dirty="0" smtClean="0"/>
              <a:t>. </a:t>
            </a:r>
            <a:r>
              <a:rPr lang="ru-RU" sz="2400" b="1" dirty="0"/>
              <a:t>Определите длину кратчайшего пути между пунктами </a:t>
            </a:r>
            <a:r>
              <a:rPr lang="ru-RU" sz="3200" b="1" dirty="0"/>
              <a:t>A и Е</a:t>
            </a:r>
            <a:r>
              <a:rPr lang="ru-RU" sz="2400" b="1" dirty="0"/>
              <a:t>, </a:t>
            </a:r>
            <a:r>
              <a:rPr lang="ru-RU" sz="2400" b="1" dirty="0" smtClean="0"/>
              <a:t>проходящего через </a:t>
            </a:r>
            <a:r>
              <a:rPr lang="ru-RU" sz="2400" b="1" dirty="0"/>
              <a:t>пункт </a:t>
            </a:r>
            <a:r>
              <a:rPr lang="ru-RU" sz="3200" b="1" dirty="0" smtClean="0"/>
              <a:t>С.</a:t>
            </a:r>
            <a:endParaRPr lang="ru-RU" sz="2400" b="1" dirty="0"/>
          </a:p>
        </p:txBody>
      </p:sp>
      <p:pic>
        <p:nvPicPr>
          <p:cNvPr id="15" name="Рисунок 14" descr="http://kpolyakov.spb.ru/school/ogetest2020/b4_files/fipi20-b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32954"/>
            <a:ext cx="3978170" cy="2548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вал 2"/>
          <p:cNvSpPr/>
          <p:nvPr/>
        </p:nvSpPr>
        <p:spPr>
          <a:xfrm>
            <a:off x="395536" y="980728"/>
            <a:ext cx="216024" cy="288032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30953" y="980728"/>
            <a:ext cx="216024" cy="288032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87624" y="2007069"/>
            <a:ext cx="216024" cy="288032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03848" y="2305938"/>
            <a:ext cx="216024" cy="288032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9692" y="2866052"/>
            <a:ext cx="216024" cy="288032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75076" y="6113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46977" y="56998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178271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0893" y="2007069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1690444" y="3256378"/>
            <a:ext cx="56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ru-RU" sz="28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57008" y="1098635"/>
            <a:ext cx="1727405" cy="5221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5"/>
            <a:endCxn id="8" idx="1"/>
          </p:cNvCxnSpPr>
          <p:nvPr/>
        </p:nvCxnSpPr>
        <p:spPr>
          <a:xfrm>
            <a:off x="579924" y="1226579"/>
            <a:ext cx="639336" cy="82267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9440" y="1483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cxnSp>
        <p:nvCxnSpPr>
          <p:cNvPr id="26" name="Прямая соединительная линия 25"/>
          <p:cNvCxnSpPr>
            <a:stCxn id="3" idx="5"/>
            <a:endCxn id="9" idx="1"/>
          </p:cNvCxnSpPr>
          <p:nvPr/>
        </p:nvCxnSpPr>
        <p:spPr>
          <a:xfrm>
            <a:off x="579924" y="1226579"/>
            <a:ext cx="2655560" cy="11215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82241" y="19281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ru-RU" sz="2800" b="1" dirty="0"/>
          </a:p>
        </p:txBody>
      </p:sp>
      <p:cxnSp>
        <p:nvCxnSpPr>
          <p:cNvPr id="32" name="Прямая соединительная линия 31"/>
          <p:cNvCxnSpPr>
            <a:stCxn id="8" idx="6"/>
            <a:endCxn id="7" idx="3"/>
          </p:cNvCxnSpPr>
          <p:nvPr/>
        </p:nvCxnSpPr>
        <p:spPr>
          <a:xfrm flipV="1">
            <a:off x="1403648" y="1226579"/>
            <a:ext cx="858941" cy="92450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65710" y="8892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10740" y="166653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ru-RU" sz="2800" b="1" dirty="0"/>
          </a:p>
        </p:txBody>
      </p:sp>
      <p:cxnSp>
        <p:nvCxnSpPr>
          <p:cNvPr id="41" name="Прямая соединительная линия 40"/>
          <p:cNvCxnSpPr>
            <a:stCxn id="7" idx="5"/>
            <a:endCxn id="9" idx="1"/>
          </p:cNvCxnSpPr>
          <p:nvPr/>
        </p:nvCxnSpPr>
        <p:spPr>
          <a:xfrm>
            <a:off x="2415341" y="1226579"/>
            <a:ext cx="820143" cy="11215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40299" y="150310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</a:t>
            </a:r>
            <a:endParaRPr lang="ru-RU" sz="2800" b="1" dirty="0"/>
          </a:p>
        </p:txBody>
      </p:sp>
      <p:cxnSp>
        <p:nvCxnSpPr>
          <p:cNvPr id="46" name="Прямая соединительная линия 45"/>
          <p:cNvCxnSpPr>
            <a:stCxn id="10" idx="6"/>
            <a:endCxn id="9" idx="3"/>
          </p:cNvCxnSpPr>
          <p:nvPr/>
        </p:nvCxnSpPr>
        <p:spPr>
          <a:xfrm flipV="1">
            <a:off x="2015716" y="2551789"/>
            <a:ext cx="1219768" cy="45827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8" idx="5"/>
            <a:endCxn id="9" idx="3"/>
          </p:cNvCxnSpPr>
          <p:nvPr/>
        </p:nvCxnSpPr>
        <p:spPr>
          <a:xfrm>
            <a:off x="1372012" y="2252920"/>
            <a:ext cx="1863472" cy="2988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81015" y="212625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303748" y="258596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98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задания 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728" y="673309"/>
            <a:ext cx="83537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Между </a:t>
            </a:r>
            <a:r>
              <a:rPr lang="ru-RU" sz="2400" b="1" dirty="0"/>
              <a:t>населёнными пунктами A, B, C, D, E построены дороги, протяжённость которых (в километрах) приведена в таблице. Определите длину кратчайшего пути между пунктами </a:t>
            </a:r>
            <a:r>
              <a:rPr lang="ru-RU" sz="2800" b="1" dirty="0"/>
              <a:t>B и E</a:t>
            </a:r>
            <a:r>
              <a:rPr lang="ru-RU" sz="2400" b="1" dirty="0"/>
              <a:t>, </a:t>
            </a: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2800" b="1" dirty="0"/>
              <a:t> проходящего через пункт А.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55789" y="5589240"/>
            <a:ext cx="3539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РИСОВАТЬ ГРАФ!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http://kpolyakov.spb.ru/school/ogetest2020/b4_files/st15-4b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85" y="2366080"/>
            <a:ext cx="4062901" cy="2503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8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задания 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712" y="584528"/>
            <a:ext cx="91092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. У исполнителя Альфа две команды, которым присвоены номера:</a:t>
            </a:r>
            <a:endParaRPr lang="ru-RU" sz="2400" dirty="0"/>
          </a:p>
          <a:p>
            <a:r>
              <a:rPr lang="ru-RU" sz="2400" b="1" dirty="0"/>
              <a:t>  </a:t>
            </a:r>
            <a:r>
              <a:rPr lang="ru-RU" sz="2800" b="1" dirty="0">
                <a:solidFill>
                  <a:srgbClr val="FFFF00"/>
                </a:solidFill>
              </a:rPr>
              <a:t>1. прибавь 1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  2. умножь на b</a:t>
            </a:r>
            <a:endParaRPr lang="ru-RU" sz="2800" dirty="0">
              <a:solidFill>
                <a:srgbClr val="FFFF00"/>
              </a:solidFill>
            </a:endParaRPr>
          </a:p>
          <a:p>
            <a:r>
              <a:rPr lang="ru-RU" sz="2400" b="1" dirty="0"/>
              <a:t>(b - неизвестное натуральное число; b ≥ 2) Выполняя первую из них, Альфа увеличивает число на экране на 1, а выполняя вторую, умножает это число на b. Программа для исполнителя Альфа - это последовательность номеров команд. Известно, что программа 11221 переводит число 2 в число 197</a:t>
            </a:r>
            <a:r>
              <a:rPr lang="ru-RU" sz="2800" b="1" dirty="0"/>
              <a:t>. Определите значение b.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5450" y="4005064"/>
            <a:ext cx="53314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</a:rPr>
              <a:t>Читаем программу: 2+1+1=</a:t>
            </a:r>
            <a:r>
              <a:rPr lang="en-US" sz="2800" b="1" dirty="0" smtClean="0">
                <a:solidFill>
                  <a:srgbClr val="FFFF00"/>
                </a:solidFill>
              </a:rPr>
              <a:t>4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4</a:t>
            </a:r>
            <a:r>
              <a:rPr lang="ru-RU" sz="2800" b="1" dirty="0" smtClean="0">
                <a:solidFill>
                  <a:srgbClr val="FFFF00"/>
                </a:solidFill>
              </a:rPr>
              <a:t>*</a:t>
            </a:r>
            <a:r>
              <a:rPr lang="en-US" sz="2800" b="1" dirty="0" smtClean="0">
                <a:solidFill>
                  <a:srgbClr val="FFFF00"/>
                </a:solidFill>
              </a:rPr>
              <a:t>b*b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4*b*b+1=197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1409" y="4594612"/>
            <a:ext cx="46273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Решаем уравнение:</a:t>
            </a:r>
          </a:p>
          <a:p>
            <a:r>
              <a:rPr lang="en-US" sz="2800" b="1" dirty="0" smtClean="0"/>
              <a:t>4*b*b+1=197</a:t>
            </a:r>
            <a:endParaRPr lang="ru-RU" sz="2800" b="1" dirty="0" smtClean="0"/>
          </a:p>
          <a:p>
            <a:r>
              <a:rPr lang="en-US" sz="2800" b="1" dirty="0" smtClean="0"/>
              <a:t>4</a:t>
            </a:r>
            <a:r>
              <a:rPr lang="ru-RU" sz="2800" b="1" dirty="0" smtClean="0"/>
              <a:t>*</a:t>
            </a:r>
            <a:r>
              <a:rPr lang="en-US" sz="2800" b="1" dirty="0" smtClean="0"/>
              <a:t>b*b=196</a:t>
            </a:r>
          </a:p>
          <a:p>
            <a:r>
              <a:rPr lang="en-US" sz="2800" b="1" dirty="0" smtClean="0"/>
              <a:t>b*b=49</a:t>
            </a:r>
          </a:p>
          <a:p>
            <a:r>
              <a:rPr lang="en-US" sz="2800" b="1" dirty="0" smtClean="0"/>
              <a:t>b=7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7524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52736"/>
            <a:ext cx="8291997" cy="529375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Решить 8-е задание 10 примеров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Решить 4 и 5 задание </a:t>
            </a:r>
            <a:r>
              <a:rPr lang="ru-RU" sz="2000" b="1" i="1" dirty="0"/>
              <a:t>п</a:t>
            </a:r>
            <a:r>
              <a:rPr lang="ru-RU" sz="2000" b="1" i="1" dirty="0" smtClean="0"/>
              <a:t>о 10  примеров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Прислать  </a:t>
            </a:r>
            <a:r>
              <a:rPr lang="en-US" sz="2000" b="1" i="1" dirty="0" smtClean="0"/>
              <a:t>school37-yar@yandex.ru</a:t>
            </a:r>
            <a:r>
              <a:rPr lang="ru-RU" sz="2000" b="1" i="1" dirty="0" smtClean="0"/>
              <a:t>  </a:t>
            </a:r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ru-RU" sz="2000" i="1" dirty="0" smtClean="0"/>
              <a:t>Будет оценка!</a:t>
            </a:r>
          </a:p>
          <a:p>
            <a:pPr>
              <a:spcBef>
                <a:spcPts val="600"/>
              </a:spcBef>
            </a:pPr>
            <a:endParaRPr lang="ru-RU" sz="2000" i="1" dirty="0" smtClean="0"/>
          </a:p>
          <a:p>
            <a:pPr>
              <a:spcBef>
                <a:spcPts val="600"/>
              </a:spcBef>
            </a:pPr>
            <a:r>
              <a:rPr lang="ru-RU" sz="2000" i="1" dirty="0" smtClean="0"/>
              <a:t>ВЫПОЛНИТЬ практику  №10 и №11 по 10 заданий: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Скачать задания со страницы Подготовка к ЕГЭ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Скачать файлы к заданиям 10 и 11;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/>
              <a:t>Прислать  </a:t>
            </a:r>
            <a:r>
              <a:rPr lang="en-US" sz="2000" b="1" i="1" dirty="0"/>
              <a:t>school37-yar@yandex.ru</a:t>
            </a:r>
            <a:r>
              <a:rPr lang="ru-RU" sz="2000" b="1" i="1" dirty="0"/>
              <a:t>  </a:t>
            </a:r>
            <a:endParaRPr lang="ru-RU" sz="2000" b="1" dirty="0"/>
          </a:p>
          <a:p>
            <a:pPr>
              <a:spcBef>
                <a:spcPts val="600"/>
              </a:spcBef>
            </a:pPr>
            <a:endParaRPr lang="ru-RU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По вашему желанию – выложен вариант и практическая часть – можно решать, присылать порциями.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i="1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Следующая консультация – про 13.1 и 13.2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задание!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1520" y="2708920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465313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370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Подготовка к ОГЭ</vt:lpstr>
      <vt:lpstr>Презентация PowerPoint</vt:lpstr>
      <vt:lpstr>Подготовка к ОГЭ</vt:lpstr>
      <vt:lpstr>Пример</vt:lpstr>
      <vt:lpstr>Пример задания 4</vt:lpstr>
      <vt:lpstr>Пример задания 4</vt:lpstr>
      <vt:lpstr>Пример задания 4</vt:lpstr>
      <vt:lpstr>Пример задания 5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 ОБРАБОТКА</dc:title>
  <dc:creator>Оля</dc:creator>
  <cp:lastModifiedBy>Оля</cp:lastModifiedBy>
  <cp:revision>28</cp:revision>
  <dcterms:created xsi:type="dcterms:W3CDTF">2020-04-01T07:21:57Z</dcterms:created>
  <dcterms:modified xsi:type="dcterms:W3CDTF">2020-04-11T13:55:21Z</dcterms:modified>
</cp:coreProperties>
</file>