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2" r:id="rId4"/>
    <p:sldId id="261" r:id="rId5"/>
    <p:sldId id="258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5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32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05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8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8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8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11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1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3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4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AEDCC-99C3-4746-AD38-68368985F2A9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20.04.2020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4437-574D-4A7E-AFED-FC42891DCD9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81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352928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ПОВТОРЕНИЕ. Циклический и разветвляющийся алгоритм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348880"/>
            <a:ext cx="6400800" cy="936104"/>
          </a:xfrm>
        </p:spPr>
        <p:txBody>
          <a:bodyPr/>
          <a:lstStyle/>
          <a:p>
            <a:r>
              <a:rPr lang="ru-RU" dirty="0" smtClean="0"/>
              <a:t>21.04.2020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88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19944" y="1166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Задание в тетради!</a:t>
            </a:r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57786" y="2672916"/>
            <a:ext cx="3990478" cy="504056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(...) 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и, </a:t>
            </a: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или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(...)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20800" y="4085322"/>
            <a:ext cx="4027463" cy="506421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(...) 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и, </a:t>
            </a:r>
            <a:r>
              <a:rPr kumimoji="0" lang="en-US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или</a:t>
            </a:r>
            <a:r>
              <a:rPr kumimoji="0" lang="en-US" alt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(...)</a:t>
            </a:r>
            <a:endParaRPr kumimoji="0" lang="en-US" alt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5900" y="894125"/>
            <a:ext cx="85137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Запишите условие, которое означает «одно из значений переменных </a:t>
            </a:r>
            <a:r>
              <a:rPr kumimoji="0" lang="en-US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или </a:t>
            </a:r>
            <a:r>
              <a:rPr kumimoji="0" lang="en-US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равно нулю». Заполните пропуски, удалите неверную логическую операцию: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4542" y="3515817"/>
            <a:ext cx="62096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Запишите обратное условие:</a:t>
            </a:r>
            <a:endPara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19944" y="1166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Задание в тетради!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2744" y="127173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/>
              <a:t>if x &gt;= 0 then if x &gt; 0 then write(1) else write(0</a:t>
            </a:r>
            <a:r>
              <a:rPr lang="en-US" sz="2700" b="1" dirty="0" smtClean="0"/>
              <a:t>)</a:t>
            </a:r>
            <a:r>
              <a:rPr lang="ru-RU" sz="2700" b="1" dirty="0" smtClean="0"/>
              <a:t>  </a:t>
            </a:r>
            <a:r>
              <a:rPr lang="en-US" sz="2700" b="1" dirty="0" smtClean="0"/>
              <a:t>else </a:t>
            </a:r>
            <a:r>
              <a:rPr lang="en-US" sz="2700" b="1" dirty="0"/>
              <a:t>write(-1); 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90172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C000"/>
                </a:solidFill>
              </a:rPr>
              <a:t>Разбейте эту программу «лесенкой»</a:t>
            </a:r>
            <a:endParaRPr lang="ru-RU" sz="2800" b="1" dirty="0">
              <a:solidFill>
                <a:srgbClr val="FFC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C000"/>
                </a:solidFill>
              </a:rPr>
              <a:t>Нарисуйте блок-схему</a:t>
            </a:r>
            <a:endParaRPr lang="en-US" sz="2800" b="1" dirty="0">
              <a:solidFill>
                <a:srgbClr val="FFC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C000"/>
                </a:solidFill>
              </a:rPr>
              <a:t>Выполните алгоритм</a:t>
            </a:r>
            <a:r>
              <a:rPr lang="ru-RU" sz="2800" b="1" dirty="0" smtClean="0">
                <a:solidFill>
                  <a:srgbClr val="FFC000"/>
                </a:solidFill>
              </a:rPr>
              <a:t>, составьте таблицу: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78071"/>
              </p:ext>
            </p:extLst>
          </p:nvPr>
        </p:nvGraphicFramePr>
        <p:xfrm>
          <a:off x="3718560" y="3442557"/>
          <a:ext cx="3445728" cy="15720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72808"/>
                <a:gridCol w="1272920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ru-RU" sz="2400" b="1" dirty="0">
                          <a:effectLst/>
                        </a:rPr>
                        <a:t>	при </a:t>
                      </a:r>
                      <a:r>
                        <a:rPr lang="en-US" sz="2400" b="1" dirty="0">
                          <a:effectLst/>
                        </a:rPr>
                        <a:t>x = 15</a:t>
                      </a:r>
                      <a:r>
                        <a:rPr lang="ru-RU" sz="2400" b="1" dirty="0">
                          <a:effectLst/>
                        </a:rPr>
                        <a:t>:	</a:t>
                      </a:r>
                      <a:endParaRPr lang="ru-RU" sz="2400" b="1" dirty="0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ru-RU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	</a:t>
                      </a:r>
                      <a:r>
                        <a:rPr lang="ru-RU" sz="2400" b="1" dirty="0" smtClean="0">
                          <a:effectLst/>
                        </a:rPr>
                        <a:t>при </a:t>
                      </a:r>
                      <a:r>
                        <a:rPr lang="en-US" sz="2400" b="1" dirty="0" smtClean="0">
                          <a:effectLst/>
                        </a:rPr>
                        <a:t>x = 0</a:t>
                      </a:r>
                      <a:r>
                        <a:rPr lang="ru-RU" sz="2400" b="1" dirty="0" smtClean="0">
                          <a:effectLst/>
                        </a:rPr>
                        <a:t>: </a:t>
                      </a:r>
                      <a:r>
                        <a:rPr lang="en-US" sz="2400" b="1" dirty="0">
                          <a:effectLst/>
                        </a:rPr>
                        <a:t>	</a:t>
                      </a:r>
                      <a:endParaRPr lang="ru-RU" sz="2400" b="1" dirty="0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ru-RU" sz="2400" b="1" dirty="0" smtClean="0">
                          <a:effectLst/>
                        </a:rPr>
                        <a:t>при </a:t>
                      </a:r>
                      <a:r>
                        <a:rPr lang="en-US" sz="2400" b="1" dirty="0" smtClean="0">
                          <a:effectLst/>
                        </a:rPr>
                        <a:t>x = 5</a:t>
                      </a:r>
                      <a:r>
                        <a:rPr lang="ru-RU" sz="2400" b="1" dirty="0" smtClean="0">
                          <a:effectLst/>
                        </a:rPr>
                        <a:t>:</a:t>
                      </a:r>
                      <a:r>
                        <a:rPr lang="ru-RU" sz="2400" b="1" dirty="0">
                          <a:effectLst/>
                        </a:rPr>
                        <a:t>	</a:t>
                      </a:r>
                      <a:endParaRPr lang="ru-RU" sz="2400" b="1" dirty="0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	</a:t>
                      </a:r>
                      <a:r>
                        <a:rPr lang="ru-RU" sz="2400" b="1" dirty="0">
                          <a:effectLst/>
                        </a:rPr>
                        <a:t>при </a:t>
                      </a:r>
                      <a:r>
                        <a:rPr lang="en-US" sz="2400" b="1" dirty="0">
                          <a:effectLst/>
                        </a:rPr>
                        <a:t>x = –5</a:t>
                      </a:r>
                      <a:r>
                        <a:rPr lang="ru-RU" sz="2400" b="1" dirty="0">
                          <a:effectLst/>
                        </a:rPr>
                        <a:t>:</a:t>
                      </a:r>
                      <a:r>
                        <a:rPr lang="en-US" sz="2400" b="1" dirty="0">
                          <a:effectLst/>
                        </a:rPr>
                        <a:t>	</a:t>
                      </a:r>
                      <a:endParaRPr lang="ru-RU" sz="2400" b="1" dirty="0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41045" algn="r"/>
                          <a:tab pos="837565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Century Schoolbook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1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619944" y="1166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Задание в тетради!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911420"/>
              </p:ext>
            </p:extLst>
          </p:nvPr>
        </p:nvGraphicFramePr>
        <p:xfrm>
          <a:off x="107504" y="937487"/>
          <a:ext cx="6556027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Документ" r:id="rId3" imgW="6081711" imgH="3950811" progId="Word.Document.12">
                  <p:embed/>
                </p:oleObj>
              </mc:Choice>
              <mc:Fallback>
                <p:oleObj name="Документ" r:id="rId3" imgW="6081711" imgH="39508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937487"/>
                        <a:ext cx="6556027" cy="460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427984" y="31058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dirty="0"/>
              <a:t>чтобы она вычисляла сумму только положительных чисел:</a:t>
            </a:r>
          </a:p>
        </p:txBody>
      </p:sp>
    </p:spTree>
    <p:extLst>
      <p:ext uri="{BB962C8B-B14F-4D97-AF65-F5344CB8AC3E}">
        <p14:creationId xmlns:p14="http://schemas.microsoft.com/office/powerpoint/2010/main" val="31825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050616"/>
            <a:ext cx="8291997" cy="116955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СФОТОГРАФИРОВАТЬ И ПРИСЛАТЬ НА </a:t>
            </a:r>
            <a:r>
              <a:rPr lang="en-US" sz="2000" i="1" dirty="0" smtClean="0"/>
              <a:t>E-MAIL  </a:t>
            </a:r>
            <a:r>
              <a:rPr lang="en-US" sz="2000" b="1" i="1" dirty="0" smtClean="0"/>
              <a:t>school37-yar@yandex.ru</a:t>
            </a:r>
            <a:r>
              <a:rPr lang="ru-RU" sz="2000" b="1" i="1" dirty="0" smtClean="0"/>
              <a:t>  </a:t>
            </a:r>
            <a:endParaRPr lang="ru-RU" sz="2000" b="1" dirty="0" smtClean="0"/>
          </a:p>
          <a:p>
            <a:pPr>
              <a:spcBef>
                <a:spcPts val="600"/>
              </a:spcBef>
            </a:pPr>
            <a:r>
              <a:rPr lang="en-US" sz="2000" i="1" dirty="0"/>
              <a:t>c</a:t>
            </a:r>
            <a:r>
              <a:rPr lang="ru-RU" sz="2000" i="1" dirty="0" smtClean="0"/>
              <a:t>вои записи на уроке</a:t>
            </a:r>
            <a:r>
              <a:rPr lang="ru-RU" sz="2000" i="1" dirty="0" smtClean="0"/>
              <a:t>;</a:t>
            </a:r>
            <a:endParaRPr lang="en-US" sz="2000" i="1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i="1" dirty="0" smtClean="0"/>
              <a:t>ВЫПОЛНИТЕ 2 ЗАДАНИЯ</a:t>
            </a:r>
            <a:endParaRPr lang="ru-RU" sz="2000" i="1" dirty="0" smtClean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31641" y="1166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Домашнее задание!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533588"/>
              </p:ext>
            </p:extLst>
          </p:nvPr>
        </p:nvGraphicFramePr>
        <p:xfrm>
          <a:off x="1424893" y="4581128"/>
          <a:ext cx="5890078" cy="1741170"/>
        </p:xfrm>
        <a:graphic>
          <a:graphicData uri="http://schemas.openxmlformats.org/drawingml/2006/table">
            <a:tbl>
              <a:tblPr firstRow="1" firstCol="1" bandRow="1"/>
              <a:tblGrid>
                <a:gridCol w="5890078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if (</a:t>
                      </a:r>
                      <a:r>
                        <a:rPr lang="ru-RU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US" sz="2000" b="1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000" b="1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2000" b="1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and 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000" b="1" baseline="0" dirty="0" smtClean="0">
                          <a:effectLst/>
                          <a:latin typeface="Century Schoolbook"/>
                          <a:ea typeface="Calibri"/>
                          <a:cs typeface="Times New Roman"/>
                        </a:rPr>
                        <a:t>                  </a:t>
                      </a:r>
                      <a:r>
                        <a:rPr lang="en-US" sz="2000" b="1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then</a:t>
                      </a:r>
                      <a:endParaRPr lang="ru-RU" sz="2000" b="1" dirty="0"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writeln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('</a:t>
                      </a:r>
                      <a:r>
                        <a:rPr lang="en-US" sz="2000" b="1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Рабочий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день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.')</a:t>
                      </a:r>
                      <a:endParaRPr lang="ru-RU" sz="2000" b="1" dirty="0"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else</a:t>
                      </a:r>
                      <a:endParaRPr lang="ru-RU" sz="2000" b="1" dirty="0"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000" b="1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writeln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('</a:t>
                      </a:r>
                      <a:r>
                        <a:rPr lang="en-US" sz="2000" b="1" dirty="0" err="1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Выходной</a:t>
                      </a:r>
                      <a:r>
                        <a:rPr lang="en-US" sz="2000" b="1" dirty="0">
                          <a:effectLst/>
                          <a:latin typeface="Courier New"/>
                          <a:ea typeface="Calibri"/>
                          <a:cs typeface="Times New Roman"/>
                        </a:rPr>
                        <a:t>!');</a:t>
                      </a:r>
                      <a:endParaRPr lang="ru-RU" sz="2000" b="1" dirty="0"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436096" y="4653135"/>
            <a:ext cx="1224136" cy="238125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483768" y="4653136"/>
            <a:ext cx="1088404" cy="238124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36000" rIns="360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73116" y="2727504"/>
            <a:ext cx="779363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8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1) В переменной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записан номер дня недели (1 – понедельник, 7 – воскресенье). Программа должна определить, это выходной день или рабочий (выходные дни у большинства людей – суббота и воскресенье). Напишите вариант решения задачи, использующий операцию «И».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19122" y="2708920"/>
            <a:ext cx="1956927" cy="4047262"/>
          </a:xfrm>
          <a:prstGeom prst="rect">
            <a:avLst/>
          </a:prstGeom>
          <a:solidFill>
            <a:schemeClr val="bg2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a=15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=4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15&gt;4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да</a:t>
            </a:r>
          </a:p>
          <a:p>
            <a:pPr>
              <a:spcBef>
                <a:spcPts val="600"/>
              </a:spcBef>
            </a:pPr>
            <a:r>
              <a:rPr lang="ru-RU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ru-RU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endParaRPr 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240" y="111913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C000"/>
                </a:solidFill>
              </a:rPr>
              <a:t>Перепишите этот алгоритм на Паскале</a:t>
            </a:r>
            <a:endParaRPr lang="ru-RU" sz="2800" b="1" dirty="0">
              <a:solidFill>
                <a:srgbClr val="FFC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C000"/>
                </a:solidFill>
              </a:rPr>
              <a:t>Нарисуйте блок-схему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FC000"/>
                </a:solidFill>
              </a:rPr>
              <a:t>Выполните алгоритм, чему равна переменная а?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852935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цел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b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a:=15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b:=4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нц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пока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 &gt;= b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u-RU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a:=a-b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кц</a:t>
            </a:r>
            <a:endParaRPr lang="ru-RU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26903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Домашнее задание!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1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217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Microsoft Word Document</vt:lpstr>
      <vt:lpstr>ПОВТОРЕНИЕ. Циклический и разветвляющийся алгоритм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Циклический и разветвляющийся алгоритм</dc:title>
  <dc:creator>Оля</dc:creator>
  <cp:lastModifiedBy>Оля</cp:lastModifiedBy>
  <cp:revision>7</cp:revision>
  <dcterms:created xsi:type="dcterms:W3CDTF">2020-04-18T17:28:17Z</dcterms:created>
  <dcterms:modified xsi:type="dcterms:W3CDTF">2020-04-20T19:30:01Z</dcterms:modified>
</cp:coreProperties>
</file>