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82" r:id="rId5"/>
    <p:sldId id="281" r:id="rId6"/>
    <p:sldId id="283" r:id="rId7"/>
    <p:sldId id="284" r:id="rId8"/>
    <p:sldId id="28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CC12-FC00-4584-908D-4AA6DDBA0A62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7E6D-11DB-441F-A1F2-AA33600C6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1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25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A7D2-4A57-4A48-9075-A932CE7B86B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2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206A-C796-47E7-B366-204EE257EB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7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859A1-540A-4FBE-A98B-7D9FBB2A5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BA4C5-78AD-4EDD-89E2-9F0D1C480B1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emin@pspu.ac.r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61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Рекурсия</a:t>
            </a:r>
          </a:p>
        </p:txBody>
      </p:sp>
      <p:sp>
        <p:nvSpPr>
          <p:cNvPr id="13210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D330E1-9E66-4263-AD7B-598C41AA21F3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Вычисление суммы цифр числа</a:t>
            </a:r>
          </a:p>
        </p:txBody>
      </p:sp>
      <p:sp>
        <p:nvSpPr>
          <p:cNvPr id="1392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99EF5E-0DC3-4365-A412-A099CDF10B75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4600" y="882650"/>
            <a:ext cx="6210300" cy="19383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n ):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n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n</a:t>
            </a: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%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sum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n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//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sum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01988" y="3225800"/>
            <a:ext cx="5780087" cy="663575"/>
            <a:chOff x="796" y="2336"/>
            <a:chExt cx="3641" cy="418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3347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Где условие окончания рекурсии?</a:t>
              </a:r>
            </a:p>
          </p:txBody>
        </p:sp>
        <p:sp>
          <p:nvSpPr>
            <p:cNvPr id="139282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Скругленная прямоугольная выноска 8"/>
          <p:cNvSpPr/>
          <p:nvPr/>
        </p:nvSpPr>
        <p:spPr bwMode="auto">
          <a:xfrm>
            <a:off x="4678363" y="2690813"/>
            <a:ext cx="3367087" cy="476250"/>
          </a:xfrm>
          <a:prstGeom prst="wedgeRoundRectCallout">
            <a:avLst>
              <a:gd name="adj1" fmla="val -30859"/>
              <a:gd name="adj2" fmla="val -11627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рекурсивный вызов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5463" y="3902075"/>
            <a:ext cx="3221037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1234</a:t>
            </a:r>
            <a:r>
              <a:rPr lang="ru-RU" sz="2400" b="1" dirty="0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41388" y="4373563"/>
            <a:ext cx="3808412" cy="46037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</a:t>
            </a:r>
            <a:r>
              <a:rPr lang="ru-RU" sz="2400" b="1" dirty="0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850" y="4843463"/>
            <a:ext cx="4425950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3 +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</a:t>
            </a:r>
            <a:r>
              <a:rPr lang="ru-RU" sz="2400" b="1" dirty="0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992313" y="5314950"/>
            <a:ext cx="4878387" cy="46037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3 + 2 +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516188" y="5784850"/>
            <a:ext cx="2798762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3 + 2 + 1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404813" y="1454150"/>
            <a:ext cx="1804987" cy="768350"/>
          </a:xfrm>
          <a:prstGeom prst="wedgeRoundRectCallout">
            <a:avLst>
              <a:gd name="adj1" fmla="val 90167"/>
              <a:gd name="adj2" fmla="val -286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последняя цифра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5245" name="Полилиния 15"/>
          <p:cNvSpPr>
            <a:spLocks noChangeArrowheads="1"/>
          </p:cNvSpPr>
          <p:nvPr/>
        </p:nvSpPr>
        <p:spPr bwMode="auto">
          <a:xfrm>
            <a:off x="2271713" y="4708525"/>
            <a:ext cx="0" cy="352425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0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5246" name="Полилиния 16"/>
          <p:cNvSpPr>
            <a:spLocks noChangeArrowheads="1"/>
          </p:cNvSpPr>
          <p:nvPr/>
        </p:nvSpPr>
        <p:spPr bwMode="auto">
          <a:xfrm>
            <a:off x="3538538" y="5178425"/>
            <a:ext cx="0" cy="354013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0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5247" name="Полилиния 17"/>
          <p:cNvSpPr>
            <a:spLocks noChangeArrowheads="1"/>
          </p:cNvSpPr>
          <p:nvPr/>
        </p:nvSpPr>
        <p:spPr bwMode="auto">
          <a:xfrm>
            <a:off x="4778375" y="5640388"/>
            <a:ext cx="0" cy="352425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0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Полилиния 15"/>
          <p:cNvSpPr>
            <a:spLocks noChangeArrowheads="1"/>
          </p:cNvSpPr>
          <p:nvPr/>
        </p:nvSpPr>
        <p:spPr bwMode="auto">
          <a:xfrm>
            <a:off x="1031875" y="4267200"/>
            <a:ext cx="0" cy="352425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0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5245" grpId="0" animBg="1"/>
      <p:bldP spid="95246" grpId="0" animBg="1"/>
      <p:bldP spid="9524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Вычисление суммы цифр числа</a:t>
            </a:r>
          </a:p>
        </p:txBody>
      </p:sp>
      <p:sp>
        <p:nvSpPr>
          <p:cNvPr id="1402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F2822A-8016-422E-B927-9C723AE124EF}" type="slidenum">
              <a:rPr lang="ru-RU" altLang="ru-RU" smtClean="0">
                <a:solidFill>
                  <a:srgbClr val="000000"/>
                </a:solidFill>
              </a:rPr>
              <a:pPr/>
              <a:t>11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400" y="955675"/>
            <a:ext cx="6210300" cy="41544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sum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6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806700" y="2197100"/>
            <a:ext cx="5930900" cy="2554288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sum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endParaRPr lang="ru-RU" sz="1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232400" y="3405188"/>
            <a:ext cx="3048000" cy="8302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sumDigits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  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5537200" y="2046288"/>
            <a:ext cx="2400300" cy="2185987"/>
            <a:chOff x="5537200" y="1931986"/>
            <a:chExt cx="2400300" cy="2186634"/>
          </a:xfrm>
        </p:grpSpPr>
        <p:grpSp>
          <p:nvGrpSpPr>
            <p:cNvPr id="140309" name="Группа 26"/>
            <p:cNvGrpSpPr>
              <a:grpSpLocks/>
            </p:cNvGrpSpPr>
            <p:nvPr/>
          </p:nvGrpSpPr>
          <p:grpSpPr bwMode="auto">
            <a:xfrm>
              <a:off x="6794500" y="3644900"/>
              <a:ext cx="469900" cy="473720"/>
              <a:chOff x="5397500" y="5600700"/>
              <a:chExt cx="469900" cy="473720"/>
            </a:xfrm>
          </p:grpSpPr>
          <p:sp>
            <p:nvSpPr>
              <p:cNvPr id="140311" name="Овал 27"/>
              <p:cNvSpPr>
                <a:spLocks noChangeArrowheads="1"/>
              </p:cNvSpPr>
              <p:nvPr/>
            </p:nvSpPr>
            <p:spPr bwMode="auto">
              <a:xfrm>
                <a:off x="5397500" y="5600700"/>
                <a:ext cx="469900" cy="4699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0312" name="Прямоугольник 28"/>
              <p:cNvSpPr>
                <a:spLocks noChangeArrowheads="1"/>
              </p:cNvSpPr>
              <p:nvPr/>
            </p:nvSpPr>
            <p:spPr bwMode="auto">
              <a:xfrm>
                <a:off x="5454294" y="5612755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400" b="1">
                    <a:solidFill>
                      <a:srgbClr val="00B0F0"/>
                    </a:solidFill>
                    <a:latin typeface="Courier New" pitchFamily="49" charset="0"/>
                    <a:cs typeface="Times New Roman" pitchFamily="18" charset="0"/>
                  </a:rPr>
                  <a:t>1</a:t>
                </a: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0310" name="Полилиния 29"/>
            <p:cNvSpPr>
              <a:spLocks/>
            </p:cNvSpPr>
            <p:nvPr/>
          </p:nvSpPr>
          <p:spPr bwMode="auto">
            <a:xfrm>
              <a:off x="5537200" y="1931986"/>
              <a:ext cx="2400300" cy="1966913"/>
            </a:xfrm>
            <a:custGeom>
              <a:avLst/>
              <a:gdLst>
                <a:gd name="T0" fmla="*/ 1727200 w 2400300"/>
                <a:gd name="T1" fmla="*/ 1966913 h 1966913"/>
                <a:gd name="T2" fmla="*/ 2400300 w 2400300"/>
                <a:gd name="T3" fmla="*/ 1522413 h 1966913"/>
                <a:gd name="T4" fmla="*/ 0 w 2400300"/>
                <a:gd name="T5" fmla="*/ 963613 h 1966913"/>
                <a:gd name="T6" fmla="*/ 0 60000 65536"/>
                <a:gd name="T7" fmla="*/ 0 60000 65536"/>
                <a:gd name="T8" fmla="*/ 0 60000 65536"/>
                <a:gd name="T9" fmla="*/ 0 w 2400300"/>
                <a:gd name="T10" fmla="*/ 0 h 1966913"/>
                <a:gd name="T11" fmla="*/ 2400300 w 2400300"/>
                <a:gd name="T12" fmla="*/ 1966913 h 19669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0300" h="1966913">
                  <a:moveTo>
                    <a:pt x="1727200" y="1966913"/>
                  </a:moveTo>
                  <a:cubicBezTo>
                    <a:pt x="2039408" y="1935163"/>
                    <a:pt x="2389717" y="1827213"/>
                    <a:pt x="2400300" y="1522413"/>
                  </a:cubicBezTo>
                  <a:cubicBezTo>
                    <a:pt x="2391833" y="974196"/>
                    <a:pt x="726546" y="0"/>
                    <a:pt x="0" y="963613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36"/>
          <p:cNvGrpSpPr>
            <a:grpSpLocks/>
          </p:cNvGrpSpPr>
          <p:nvPr/>
        </p:nvGrpSpPr>
        <p:grpSpPr bwMode="auto">
          <a:xfrm>
            <a:off x="4038600" y="2921000"/>
            <a:ext cx="3238500" cy="1781175"/>
            <a:chOff x="4038600" y="2921000"/>
            <a:chExt cx="3238500" cy="1781820"/>
          </a:xfrm>
        </p:grpSpPr>
        <p:grpSp>
          <p:nvGrpSpPr>
            <p:cNvPr id="140304" name="Группа 22"/>
            <p:cNvGrpSpPr>
              <a:grpSpLocks/>
            </p:cNvGrpSpPr>
            <p:nvPr/>
          </p:nvGrpSpPr>
          <p:grpSpPr bwMode="auto">
            <a:xfrm>
              <a:off x="4381500" y="4229100"/>
              <a:ext cx="469900" cy="473720"/>
              <a:chOff x="5397500" y="5600700"/>
              <a:chExt cx="469900" cy="473720"/>
            </a:xfrm>
          </p:grpSpPr>
          <p:sp>
            <p:nvSpPr>
              <p:cNvPr id="140307" name="Овал 20"/>
              <p:cNvSpPr>
                <a:spLocks noChangeArrowheads="1"/>
              </p:cNvSpPr>
              <p:nvPr/>
            </p:nvSpPr>
            <p:spPr bwMode="auto">
              <a:xfrm>
                <a:off x="5397500" y="5600700"/>
                <a:ext cx="469900" cy="4699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0308" name="Прямоугольник 21"/>
              <p:cNvSpPr>
                <a:spLocks noChangeArrowheads="1"/>
              </p:cNvSpPr>
              <p:nvPr/>
            </p:nvSpPr>
            <p:spPr bwMode="auto">
              <a:xfrm>
                <a:off x="5454294" y="5612755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400" b="1">
                    <a:solidFill>
                      <a:srgbClr val="00B0F0"/>
                    </a:solidFill>
                    <a:latin typeface="Courier New" pitchFamily="49" charset="0"/>
                    <a:cs typeface="Times New Roman" pitchFamily="18" charset="0"/>
                  </a:rPr>
                  <a:t>3</a:t>
                </a: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0305" name="Скругленный прямоугольник 31"/>
            <p:cNvSpPr>
              <a:spLocks noChangeArrowheads="1"/>
            </p:cNvSpPr>
            <p:nvPr/>
          </p:nvSpPr>
          <p:spPr bwMode="auto">
            <a:xfrm>
              <a:off x="4038600" y="2921000"/>
              <a:ext cx="3238500" cy="4699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0306" name="Полилиния 32"/>
            <p:cNvSpPr>
              <a:spLocks/>
            </p:cNvSpPr>
            <p:nvPr/>
          </p:nvSpPr>
          <p:spPr bwMode="auto">
            <a:xfrm>
              <a:off x="4610100" y="3403600"/>
              <a:ext cx="0" cy="828000"/>
            </a:xfrm>
            <a:custGeom>
              <a:avLst/>
              <a:gdLst>
                <a:gd name="T0" fmla="*/ 0 h 863600"/>
                <a:gd name="T1" fmla="*/ 591252 h 863600"/>
                <a:gd name="T2" fmla="*/ 0 60000 65536"/>
                <a:gd name="T3" fmla="*/ 0 60000 65536"/>
                <a:gd name="T4" fmla="*/ 0 h 863600"/>
                <a:gd name="T5" fmla="*/ 863600 h 86360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863600">
                  <a:moveTo>
                    <a:pt x="0" y="0"/>
                  </a:moveTo>
                  <a:lnTo>
                    <a:pt x="0" y="86360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Группа 37"/>
          <p:cNvGrpSpPr>
            <a:grpSpLocks/>
          </p:cNvGrpSpPr>
          <p:nvPr/>
        </p:nvGrpSpPr>
        <p:grpSpPr bwMode="auto">
          <a:xfrm>
            <a:off x="1651000" y="1676400"/>
            <a:ext cx="3378200" cy="3330575"/>
            <a:chOff x="1651000" y="1676400"/>
            <a:chExt cx="3378200" cy="3331220"/>
          </a:xfrm>
        </p:grpSpPr>
        <p:grpSp>
          <p:nvGrpSpPr>
            <p:cNvPr id="140299" name="Группа 23"/>
            <p:cNvGrpSpPr>
              <a:grpSpLocks/>
            </p:cNvGrpSpPr>
            <p:nvPr/>
          </p:nvGrpSpPr>
          <p:grpSpPr bwMode="auto">
            <a:xfrm>
              <a:off x="1993900" y="4533900"/>
              <a:ext cx="469900" cy="473720"/>
              <a:chOff x="5397500" y="5600700"/>
              <a:chExt cx="469900" cy="473720"/>
            </a:xfrm>
          </p:grpSpPr>
          <p:sp>
            <p:nvSpPr>
              <p:cNvPr id="140302" name="Овал 24"/>
              <p:cNvSpPr>
                <a:spLocks noChangeArrowheads="1"/>
              </p:cNvSpPr>
              <p:nvPr/>
            </p:nvSpPr>
            <p:spPr bwMode="auto">
              <a:xfrm>
                <a:off x="5397500" y="5600700"/>
                <a:ext cx="469900" cy="4699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0303" name="Прямоугольник 25"/>
              <p:cNvSpPr>
                <a:spLocks noChangeArrowheads="1"/>
              </p:cNvSpPr>
              <p:nvPr/>
            </p:nvSpPr>
            <p:spPr bwMode="auto">
              <a:xfrm>
                <a:off x="5454294" y="5612755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ru-RU" sz="2400" b="1">
                    <a:solidFill>
                      <a:srgbClr val="00B0F0"/>
                    </a:solidFill>
                    <a:latin typeface="Courier New" pitchFamily="49" charset="0"/>
                    <a:cs typeface="Times New Roman" pitchFamily="18" charset="0"/>
                  </a:rPr>
                  <a:t>6</a:t>
                </a: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0300" name="Скругленный прямоугольник 33"/>
            <p:cNvSpPr>
              <a:spLocks noChangeArrowheads="1"/>
            </p:cNvSpPr>
            <p:nvPr/>
          </p:nvSpPr>
          <p:spPr bwMode="auto">
            <a:xfrm>
              <a:off x="1651000" y="1676400"/>
              <a:ext cx="3378200" cy="4699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0301" name="Полилиния 34"/>
            <p:cNvSpPr>
              <a:spLocks/>
            </p:cNvSpPr>
            <p:nvPr/>
          </p:nvSpPr>
          <p:spPr bwMode="auto">
            <a:xfrm flipH="1">
              <a:off x="2209800" y="2146300"/>
              <a:ext cx="0" cy="2402800"/>
            </a:xfrm>
            <a:custGeom>
              <a:avLst/>
              <a:gdLst>
                <a:gd name="T0" fmla="*/ 0 h 863600"/>
                <a:gd name="T1" fmla="*/ 2147483647 h 863600"/>
                <a:gd name="T2" fmla="*/ 0 60000 65536"/>
                <a:gd name="T3" fmla="*/ 0 60000 65536"/>
                <a:gd name="T4" fmla="*/ 0 h 863600"/>
                <a:gd name="T5" fmla="*/ 863600 h 86360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863600">
                  <a:moveTo>
                    <a:pt x="0" y="0"/>
                  </a:moveTo>
                  <a:lnTo>
                    <a:pt x="0" y="86360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6" name="Полилиния 35"/>
          <p:cNvSpPr>
            <a:spLocks/>
          </p:cNvSpPr>
          <p:nvPr/>
        </p:nvSpPr>
        <p:spPr bwMode="auto">
          <a:xfrm>
            <a:off x="3289300" y="852488"/>
            <a:ext cx="5426075" cy="4043362"/>
          </a:xfrm>
          <a:custGeom>
            <a:avLst/>
            <a:gdLst>
              <a:gd name="T0" fmla="*/ 432289 w 6370338"/>
              <a:gd name="T1" fmla="*/ 522797331 h 2167656"/>
              <a:gd name="T2" fmla="*/ 1495479 w 6370338"/>
              <a:gd name="T3" fmla="*/ 323110551 h 2167656"/>
              <a:gd name="T4" fmla="*/ 0 w 6370338"/>
              <a:gd name="T5" fmla="*/ 134988900 h 2167656"/>
              <a:gd name="T6" fmla="*/ 0 60000 65536"/>
              <a:gd name="T7" fmla="*/ 0 60000 65536"/>
              <a:gd name="T8" fmla="*/ 0 60000 65536"/>
              <a:gd name="T9" fmla="*/ 0 w 6370338"/>
              <a:gd name="T10" fmla="*/ 0 h 2167656"/>
              <a:gd name="T11" fmla="*/ 6370338 w 6370338"/>
              <a:gd name="T12" fmla="*/ 2167656 h 21676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70338" h="2167656">
                <a:moveTo>
                  <a:pt x="1831561" y="1912441"/>
                </a:moveTo>
                <a:cubicBezTo>
                  <a:pt x="2143769" y="1880691"/>
                  <a:pt x="6370338" y="2167656"/>
                  <a:pt x="6336196" y="1181969"/>
                </a:cubicBezTo>
                <a:cubicBezTo>
                  <a:pt x="6253186" y="163940"/>
                  <a:pt x="1442164" y="0"/>
                  <a:pt x="0" y="49380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9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9" grpId="0" build="p" animBg="1"/>
      <p:bldP spid="20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Вывод двоичного кода числа</a:t>
            </a:r>
          </a:p>
        </p:txBody>
      </p:sp>
      <p:sp>
        <p:nvSpPr>
          <p:cNvPr id="141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503B663-449C-41E2-BE79-D86EF0292FA8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579438" y="1874838"/>
            <a:ext cx="5554662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printBin</a:t>
            </a:r>
            <a:r>
              <a:rPr lang="ru-RU" sz="28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n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8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endParaRPr lang="ru-RU" sz="2800" b="1" dirty="0">
              <a:solidFill>
                <a:srgbClr val="333399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printBin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n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//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solidFill>
                  <a:srgbClr val="0070C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n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%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end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5805488" y="1341438"/>
            <a:ext cx="3014662" cy="766762"/>
          </a:xfrm>
          <a:prstGeom prst="wedgeRoundRectCallout">
            <a:avLst>
              <a:gd name="adj1" fmla="val -96635"/>
              <a:gd name="adj2" fmla="val 9419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условие выхода из рекурсии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6129338" y="2308225"/>
            <a:ext cx="2743200" cy="1158875"/>
          </a:xfrm>
          <a:prstGeom prst="wedgeRoundRectCallout">
            <a:avLst>
              <a:gd name="adj1" fmla="val -92925"/>
              <a:gd name="adj2" fmla="val 1607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напечатать все цифры, кроме последней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668713" y="3657600"/>
            <a:ext cx="3022600" cy="850900"/>
          </a:xfrm>
          <a:prstGeom prst="wedgeRoundRectCallout">
            <a:avLst>
              <a:gd name="adj1" fmla="val -64602"/>
              <a:gd name="adj2" fmla="val -5787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вывести последнюю цифру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1320" name="Прямоугольник 8"/>
          <p:cNvSpPr>
            <a:spLocks noChangeArrowheads="1"/>
          </p:cNvSpPr>
          <p:nvPr/>
        </p:nvSpPr>
        <p:spPr bwMode="auto">
          <a:xfrm>
            <a:off x="1512888" y="5964238"/>
            <a:ext cx="141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55750" y="5256213"/>
            <a:ext cx="2566988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19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65263" y="5154613"/>
            <a:ext cx="2382837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74775" y="5053013"/>
            <a:ext cx="2382838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4288" y="4951413"/>
            <a:ext cx="2382837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3800" y="4849813"/>
            <a:ext cx="2382838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03313" y="4748213"/>
            <a:ext cx="2382837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printBin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4223" name="Полилиния 15"/>
          <p:cNvSpPr>
            <a:spLocks noChangeArrowheads="1"/>
          </p:cNvSpPr>
          <p:nvPr/>
        </p:nvSpPr>
        <p:spPr bwMode="auto">
          <a:xfrm>
            <a:off x="1700213" y="5316538"/>
            <a:ext cx="0" cy="750887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733466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4224" name="Полилиния 16"/>
          <p:cNvSpPr>
            <a:spLocks noChangeArrowheads="1"/>
          </p:cNvSpPr>
          <p:nvPr/>
        </p:nvSpPr>
        <p:spPr bwMode="auto">
          <a:xfrm>
            <a:off x="1947863" y="5414963"/>
            <a:ext cx="0" cy="652462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6166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4225" name="Полилиния 17"/>
          <p:cNvSpPr>
            <a:spLocks noChangeArrowheads="1"/>
          </p:cNvSpPr>
          <p:nvPr/>
        </p:nvSpPr>
        <p:spPr bwMode="auto">
          <a:xfrm>
            <a:off x="2197100" y="5514975"/>
            <a:ext cx="0" cy="552450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21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4226" name="Полилиния 18"/>
          <p:cNvSpPr>
            <a:spLocks noChangeArrowheads="1"/>
          </p:cNvSpPr>
          <p:nvPr/>
        </p:nvSpPr>
        <p:spPr bwMode="auto">
          <a:xfrm flipH="1">
            <a:off x="2446338" y="5614988"/>
            <a:ext cx="0" cy="452437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1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4227" name="Полилиния 19"/>
          <p:cNvSpPr>
            <a:spLocks noChangeArrowheads="1"/>
          </p:cNvSpPr>
          <p:nvPr/>
        </p:nvSpPr>
        <p:spPr bwMode="auto">
          <a:xfrm>
            <a:off x="2693988" y="5715000"/>
            <a:ext cx="0" cy="352425"/>
          </a:xfrm>
          <a:custGeom>
            <a:avLst/>
            <a:gdLst>
              <a:gd name="T0" fmla="*/ 0 w 9054"/>
              <a:gd name="T1" fmla="*/ 0 h 751438"/>
              <a:gd name="T2" fmla="*/ 0 w 9054"/>
              <a:gd name="T3" fmla="*/ 0 h 751438"/>
              <a:gd name="T4" fmla="*/ 0 60000 65536"/>
              <a:gd name="T5" fmla="*/ 0 60000 65536"/>
              <a:gd name="T6" fmla="*/ 0 w 9054"/>
              <a:gd name="T7" fmla="*/ 0 h 751438"/>
              <a:gd name="T8" fmla="*/ 0 w 9054"/>
              <a:gd name="T9" fmla="*/ 751438 h 75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54" h="751438">
                <a:moveTo>
                  <a:pt x="0" y="0"/>
                </a:moveTo>
                <a:lnTo>
                  <a:pt x="9054" y="751438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4228" name="Прямоугольник 20"/>
          <p:cNvSpPr>
            <a:spLocks noChangeArrowheads="1"/>
          </p:cNvSpPr>
          <p:nvPr/>
        </p:nvSpPr>
        <p:spPr bwMode="auto">
          <a:xfrm>
            <a:off x="1536700" y="6094413"/>
            <a:ext cx="29845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4229" name="Прямоугольник 21"/>
          <p:cNvSpPr>
            <a:spLocks noChangeArrowheads="1"/>
          </p:cNvSpPr>
          <p:nvPr/>
        </p:nvSpPr>
        <p:spPr bwMode="auto">
          <a:xfrm>
            <a:off x="1808163" y="6094413"/>
            <a:ext cx="280987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4230" name="Прямоугольник 22"/>
          <p:cNvSpPr>
            <a:spLocks noChangeArrowheads="1"/>
          </p:cNvSpPr>
          <p:nvPr/>
        </p:nvSpPr>
        <p:spPr bwMode="auto">
          <a:xfrm>
            <a:off x="2089150" y="6094413"/>
            <a:ext cx="280988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4231" name="Прямоугольник 23"/>
          <p:cNvSpPr>
            <a:spLocks noChangeArrowheads="1"/>
          </p:cNvSpPr>
          <p:nvPr/>
        </p:nvSpPr>
        <p:spPr bwMode="auto">
          <a:xfrm>
            <a:off x="2316163" y="6094413"/>
            <a:ext cx="27940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4232" name="Прямоугольник 24"/>
          <p:cNvSpPr>
            <a:spLocks noChangeArrowheads="1"/>
          </p:cNvSpPr>
          <p:nvPr/>
        </p:nvSpPr>
        <p:spPr bwMode="auto">
          <a:xfrm>
            <a:off x="2595563" y="6094413"/>
            <a:ext cx="280987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35525" y="5043488"/>
            <a:ext cx="3509963" cy="663575"/>
            <a:chOff x="796" y="2336"/>
            <a:chExt cx="2211" cy="418"/>
          </a:xfrm>
        </p:grpSpPr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917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Как без рекурсии?</a:t>
              </a:r>
            </a:p>
          </p:txBody>
        </p:sp>
        <p:sp>
          <p:nvSpPr>
            <p:cNvPr id="14134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41338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Написать рекурсивную процедуру, которая выводит двоичную запись числа. </a:t>
            </a:r>
          </a:p>
        </p:txBody>
      </p:sp>
    </p:spTree>
    <p:extLst>
      <p:ext uri="{BB962C8B-B14F-4D97-AF65-F5344CB8AC3E}">
        <p14:creationId xmlns:p14="http://schemas.microsoft.com/office/powerpoint/2010/main" val="33984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6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6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7" grpId="0" build="p" animBg="1"/>
      <p:bldP spid="5" grpId="0" animBg="1"/>
      <p:bldP spid="6" grpId="0" animBg="1"/>
      <p:bldP spid="7" grpId="0" animBg="1"/>
      <p:bldP spid="10" grpId="0" animBg="1"/>
      <p:bldP spid="10" grpId="1" animBg="1"/>
      <p:bldP spid="13" grpId="0" animBg="1"/>
      <p:bldP spid="13" grpId="1" animBg="1"/>
      <p:bldP spid="11" grpId="0" animBg="1"/>
      <p:bldP spid="11" grpId="1" animBg="1"/>
      <p:bldP spid="14" grpId="0" animBg="1"/>
      <p:bldP spid="14" grpId="1" animBg="1"/>
      <p:bldP spid="12" grpId="0" animBg="1"/>
      <p:bldP spid="12" grpId="1" animBg="1"/>
      <p:bldP spid="15" grpId="0" animBg="1"/>
      <p:bldP spid="15" grpId="1" animBg="1"/>
      <p:bldP spid="94223" grpId="0" animBg="1"/>
      <p:bldP spid="94223" grpId="1" animBg="1"/>
      <p:bldP spid="94224" grpId="0" animBg="1"/>
      <p:bldP spid="94224" grpId="1" animBg="1"/>
      <p:bldP spid="94225" grpId="0" animBg="1"/>
      <p:bldP spid="94225" grpId="1" animBg="1"/>
      <p:bldP spid="94226" grpId="0" animBg="1"/>
      <p:bldP spid="94226" grpId="1" animBg="1"/>
      <p:bldP spid="94227" grpId="0" animBg="1"/>
      <p:bldP spid="94227" grpId="1" animBg="1"/>
      <p:bldP spid="94228" grpId="0" animBg="1"/>
      <p:bldP spid="94229" grpId="0" animBg="1"/>
      <p:bldP spid="94230" grpId="0" animBg="1"/>
      <p:bldP spid="94231" grpId="0" animBg="1"/>
      <p:bldP spid="942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Алгоритм Евклида</a:t>
            </a:r>
          </a:p>
        </p:txBody>
      </p:sp>
      <p:sp>
        <p:nvSpPr>
          <p:cNvPr id="142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BEC216-0D19-4496-9337-2A7D881A97FA}" type="slidenum">
              <a:rPr lang="ru-RU" altLang="ru-RU" smtClean="0">
                <a:solidFill>
                  <a:srgbClr val="000000"/>
                </a:solidFill>
              </a:rPr>
              <a:pPr/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238" y="849313"/>
            <a:ext cx="8450262" cy="1570037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Алгоритм Евклида</a:t>
            </a:r>
            <a:r>
              <a:rPr lang="ru-RU" sz="2400" dirty="0">
                <a:solidFill>
                  <a:srgbClr val="000000"/>
                </a:solidFill>
              </a:rPr>
              <a:t>. Чтобы найти НОД двух натуральных чисел, нужно вычитать из большего числа меньшее до тех пор, пока меньшее не станет равно нулю. Тогда второе число и есть НОД исходных чисел.</a:t>
            </a:r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588963" y="2508250"/>
            <a:ext cx="5843587" cy="2724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NOD ( a, b ):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a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==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b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==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  <a:endParaRPr lang="ru-RU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179388" indent="-1793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</a:p>
          <a:p>
            <a:pPr marL="179388" indent="-179388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  if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&gt;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b: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NOD( a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-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b, b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  else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</a:p>
          <a:p>
            <a:pPr marL="179388" indent="-179388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/>
                <a:ea typeface="Times New Roman"/>
              </a:rPr>
              <a:t>    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NOD( a, b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–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a )</a:t>
            </a:r>
          </a:p>
        </p:txBody>
      </p:sp>
      <p:sp>
        <p:nvSpPr>
          <p:cNvPr id="96262" name="Прямоугольник 5"/>
          <p:cNvSpPr>
            <a:spLocks noChangeArrowheads="1"/>
          </p:cNvSpPr>
          <p:nvPr/>
        </p:nvSpPr>
        <p:spPr bwMode="auto">
          <a:xfrm>
            <a:off x="1355725" y="3295650"/>
            <a:ext cx="2209800" cy="4302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ru-RU" altLang="ru-RU" sz="22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altLang="ru-RU" sz="22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ru-RU" altLang="ru-RU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3302000" y="5394325"/>
            <a:ext cx="3486150" cy="476250"/>
          </a:xfrm>
          <a:prstGeom prst="wedgeRoundRectCallout">
            <a:avLst>
              <a:gd name="adj1" fmla="val -45779"/>
              <a:gd name="adj2" fmla="val -12100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рекурсивные вызовы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024438" y="2647950"/>
            <a:ext cx="3025775" cy="844550"/>
          </a:xfrm>
          <a:prstGeom prst="wedgeRoundRectCallout">
            <a:avLst>
              <a:gd name="adj1" fmla="val -73621"/>
              <a:gd name="adj2" fmla="val 1765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условие окончания рекурсии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8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85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85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5" grpId="0" build="p" animBg="1"/>
      <p:bldP spid="96262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43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84CC8F-D98D-48B4-96DF-66A5F49D1991}" type="slidenum">
              <a:rPr lang="ru-RU" altLang="ru-RU" smtClean="0">
                <a:solidFill>
                  <a:srgbClr val="000000"/>
                </a:solidFill>
              </a:rPr>
              <a:pPr/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«</a:t>
            </a:r>
            <a:r>
              <a:rPr lang="en-US" sz="2400" b="1" dirty="0">
                <a:solidFill>
                  <a:srgbClr val="3333FF"/>
                </a:solidFill>
              </a:rPr>
              <a:t>A</a:t>
            </a:r>
            <a:r>
              <a:rPr lang="ru-RU" sz="2400" b="1" dirty="0">
                <a:solidFill>
                  <a:srgbClr val="3333FF"/>
                </a:solidFill>
              </a:rPr>
              <a:t>»: </a:t>
            </a:r>
            <a:r>
              <a:rPr lang="ru-RU" sz="2400" dirty="0">
                <a:solidFill>
                  <a:srgbClr val="000000"/>
                </a:solidFill>
              </a:rPr>
              <a:t>Напишите рекурсивную функцию, которая вычисляет НОД двух натуральных чисел, используя модифицированный алгоритм Евклида.  </a:t>
            </a:r>
            <a:endParaRPr lang="en-US" sz="2400" dirty="0">
              <a:solidFill>
                <a:srgbClr val="000000"/>
              </a:solidFill>
            </a:endParaRPr>
          </a:p>
          <a:p>
            <a:pPr marL="714375" indent="-357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Пример</a:t>
            </a:r>
            <a:r>
              <a:rPr lang="ru-RU" sz="2400" b="1" dirty="0">
                <a:solidFill>
                  <a:srgbClr val="000000"/>
                </a:solidFill>
              </a:rPr>
              <a:t>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Введите два натуральных числа: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7006652 112307574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НОД(7006652,112307574)=1234.</a:t>
            </a:r>
          </a:p>
          <a:p>
            <a:pPr marL="630238" indent="-630238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«</a:t>
            </a:r>
            <a:r>
              <a:rPr lang="en-US" sz="2400" b="1" dirty="0">
                <a:solidFill>
                  <a:srgbClr val="3333FF"/>
                </a:solidFill>
              </a:rPr>
              <a:t>B</a:t>
            </a:r>
            <a:r>
              <a:rPr lang="ru-RU" sz="2400" b="1" dirty="0">
                <a:solidFill>
                  <a:srgbClr val="3333FF"/>
                </a:solidFill>
              </a:rPr>
              <a:t>»: </a:t>
            </a:r>
            <a:r>
              <a:rPr lang="ru-RU" sz="2400" dirty="0">
                <a:solidFill>
                  <a:srgbClr val="000000"/>
                </a:solidFill>
              </a:rPr>
              <a:t>Напишите рекурсивную функцию, которая раскладывает число на простые сомножители.   </a:t>
            </a:r>
            <a:endParaRPr lang="en-US" sz="2400" dirty="0">
              <a:solidFill>
                <a:srgbClr val="000000"/>
              </a:solidFill>
            </a:endParaRPr>
          </a:p>
          <a:p>
            <a:pPr marL="714375" indent="-357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Пример</a:t>
            </a:r>
            <a:r>
              <a:rPr lang="ru-RU" sz="2400" b="1" dirty="0">
                <a:solidFill>
                  <a:srgbClr val="000000"/>
                </a:solidFill>
              </a:rPr>
              <a:t>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378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378 = 2*3*3*3*7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144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BCD077-8016-4AAB-A295-304AD3E7EA9A}" type="slidenum">
              <a:rPr lang="ru-RU" altLang="ru-RU" smtClean="0">
                <a:solidFill>
                  <a:srgbClr val="000000"/>
                </a:solidFill>
              </a:rPr>
              <a:pPr/>
              <a:t>15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6302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FF"/>
                </a:solidFill>
              </a:rPr>
              <a:t>«</a:t>
            </a:r>
            <a:r>
              <a:rPr lang="en-US" sz="2400" b="1" dirty="0">
                <a:solidFill>
                  <a:srgbClr val="3333FF"/>
                </a:solidFill>
              </a:rPr>
              <a:t>C</a:t>
            </a:r>
            <a:r>
              <a:rPr lang="ru-RU" sz="2400" b="1" dirty="0">
                <a:solidFill>
                  <a:srgbClr val="3333FF"/>
                </a:solidFill>
              </a:rPr>
              <a:t>»: </a:t>
            </a:r>
            <a:r>
              <a:rPr lang="ru-RU" sz="2400" dirty="0">
                <a:solidFill>
                  <a:srgbClr val="000000"/>
                </a:solidFill>
              </a:rPr>
              <a:t>Дано натуральное число N. Требуется получить и вывести на экран количество всех возможных </a:t>
            </a:r>
            <a:r>
              <a:rPr lang="ru-RU" sz="2400" i="1" dirty="0">
                <a:solidFill>
                  <a:srgbClr val="000000"/>
                </a:solidFill>
              </a:rPr>
              <a:t>различных</a:t>
            </a:r>
            <a:r>
              <a:rPr lang="ru-RU" sz="2400" dirty="0">
                <a:solidFill>
                  <a:srgbClr val="000000"/>
                </a:solidFill>
              </a:rPr>
              <a:t> способов представления этого числа в виде суммы натуральных чисел (то есть, 1 + 2 и 2 + 1 – это один и тот же способ разложения числа 3). Решите задачу с помощью </a:t>
            </a:r>
            <a:r>
              <a:rPr lang="ru-RU" sz="2400">
                <a:solidFill>
                  <a:srgbClr val="000000"/>
                </a:solidFill>
              </a:rPr>
              <a:t>рекурсивной функции.  </a:t>
            </a:r>
            <a:endParaRPr lang="en-US" sz="2400" dirty="0">
              <a:solidFill>
                <a:srgbClr val="000000"/>
              </a:solidFill>
            </a:endParaRPr>
          </a:p>
          <a:p>
            <a:pPr marL="714375" indent="-357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Пример</a:t>
            </a:r>
            <a:r>
              <a:rPr lang="ru-RU" sz="2400" b="1" dirty="0">
                <a:solidFill>
                  <a:srgbClr val="000000"/>
                </a:solidFill>
              </a:rPr>
              <a:t>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Введите натуральное число: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7143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Количество разложений: 4.</a:t>
            </a:r>
          </a:p>
        </p:txBody>
      </p:sp>
    </p:spTree>
    <p:extLst>
      <p:ext uri="{BB962C8B-B14F-4D97-AF65-F5344CB8AC3E}">
        <p14:creationId xmlns:p14="http://schemas.microsoft.com/office/powerpoint/2010/main" val="23025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работает рекурсия?</a:t>
            </a:r>
          </a:p>
        </p:txBody>
      </p:sp>
      <p:sp>
        <p:nvSpPr>
          <p:cNvPr id="614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0B27B6-4B93-4672-B1A0-2F359040D846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2425" y="2028825"/>
            <a:ext cx="5638800" cy="267811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Fact(N):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"-&gt;"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, N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N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&lt;=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: F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F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*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Fact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 N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–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"&lt;-"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, N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79388" indent="-920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</a:t>
            </a:r>
            <a:endParaRPr lang="ru-RU" sz="22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5649913" y="2028825"/>
            <a:ext cx="2860675" cy="230822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-&gt;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-&gt;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-&gt;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&lt;-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&lt;-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</a:p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&lt;-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04975" y="5006975"/>
            <a:ext cx="6667500" cy="936625"/>
            <a:chOff x="796" y="2336"/>
            <a:chExt cx="4200" cy="590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390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Как сохранить состояние функции перед рекурсивным вызовом?</a:t>
              </a:r>
            </a:p>
          </p:txBody>
        </p:sp>
        <p:sp>
          <p:nvSpPr>
            <p:cNvPr id="6154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15925" y="815975"/>
            <a:ext cx="1954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Факториал: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57463" y="887413"/>
          <a:ext cx="33670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549400" imgH="457200" progId="Equation.3">
                  <p:embed/>
                </p:oleObj>
              </mc:Choice>
              <mc:Fallback>
                <p:oleObj name="Формула" r:id="rId3" imgW="1549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887413"/>
                        <a:ext cx="33670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55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95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9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9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9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9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9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95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09569" grpId="0" build="p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Стек</a:t>
            </a:r>
          </a:p>
        </p:txBody>
      </p:sp>
      <p:sp>
        <p:nvSpPr>
          <p:cNvPr id="145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7D0584-11A0-4C9E-A5A2-DF1E9A8C3CA9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238" y="849313"/>
            <a:ext cx="8450262" cy="8302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Стек </a:t>
            </a:r>
            <a:r>
              <a:rPr lang="ru-RU" sz="2400" dirty="0">
                <a:solidFill>
                  <a:srgbClr val="000000"/>
                </a:solidFill>
              </a:rPr>
              <a:t>– область памяти, в которой хранятся локальные переменные и адреса возврата.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0825" y="1755775"/>
            <a:ext cx="415925" cy="747713"/>
            <a:chOff x="3822" y="1328"/>
            <a:chExt cx="304" cy="543"/>
          </a:xfrm>
        </p:grpSpPr>
        <p:sp>
          <p:nvSpPr>
            <p:cNvPr id="145541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altLang="ru-RU" sz="2000">
                  <a:solidFill>
                    <a:srgbClr val="000000"/>
                  </a:solidFill>
                  <a:latin typeface="Calibri" pitchFamily="34" charset="0"/>
                </a:rPr>
                <a:t>SP</a:t>
              </a:r>
              <a:endParaRPr lang="ru-RU" altLang="ru-RU" sz="3600">
                <a:solidFill>
                  <a:srgbClr val="000000"/>
                </a:solidFill>
              </a:endParaRPr>
            </a:p>
          </p:txBody>
        </p:sp>
        <p:sp>
          <p:nvSpPr>
            <p:cNvPr id="145542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93750" y="2530475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367088" y="2895600"/>
            <a:ext cx="417512" cy="749300"/>
            <a:chOff x="3822" y="1328"/>
            <a:chExt cx="304" cy="543"/>
          </a:xfrm>
        </p:grpSpPr>
        <p:sp>
          <p:nvSpPr>
            <p:cNvPr id="145539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altLang="ru-RU" sz="2000">
                  <a:solidFill>
                    <a:srgbClr val="000000"/>
                  </a:solidFill>
                  <a:latin typeface="Calibri" pitchFamily="34" charset="0"/>
                </a:rPr>
                <a:t>SP</a:t>
              </a:r>
              <a:endParaRPr lang="ru-RU" altLang="ru-RU" sz="3600">
                <a:solidFill>
                  <a:srgbClr val="000000"/>
                </a:solidFill>
              </a:endParaRPr>
            </a:p>
          </p:txBody>
        </p:sp>
        <p:sp>
          <p:nvSpPr>
            <p:cNvPr id="145540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93750" y="3671888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222875" y="3973513"/>
            <a:ext cx="417513" cy="747712"/>
            <a:chOff x="3822" y="1328"/>
            <a:chExt cx="304" cy="543"/>
          </a:xfrm>
        </p:grpSpPr>
        <p:sp>
          <p:nvSpPr>
            <p:cNvPr id="145537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altLang="ru-RU" sz="2000">
                  <a:solidFill>
                    <a:srgbClr val="000000"/>
                  </a:solidFill>
                  <a:latin typeface="Calibri" pitchFamily="34" charset="0"/>
                </a:rPr>
                <a:t>SP</a:t>
              </a:r>
              <a:endParaRPr lang="ru-RU" altLang="ru-RU" sz="3600">
                <a:solidFill>
                  <a:srgbClr val="000000"/>
                </a:solidFill>
              </a:endParaRPr>
            </a:p>
          </p:txBody>
        </p:sp>
        <p:sp>
          <p:nvSpPr>
            <p:cNvPr id="145538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93750" y="4748213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93750" y="5853113"/>
          <a:ext cx="7439028" cy="276225"/>
        </p:xfrm>
        <a:graphic>
          <a:graphicData uri="http://schemas.openxmlformats.org/drawingml/2006/table">
            <a:tbl>
              <a:tblPr/>
              <a:tblGrid>
                <a:gridCol w="619396"/>
                <a:gridCol w="619396"/>
                <a:gridCol w="620442"/>
                <a:gridCol w="619396"/>
                <a:gridCol w="620442"/>
                <a:gridCol w="619396"/>
                <a:gridCol w="619396"/>
                <a:gridCol w="620442"/>
                <a:gridCol w="619396"/>
                <a:gridCol w="620442"/>
                <a:gridCol w="620442"/>
                <a:gridCol w="620442"/>
              </a:tblGrid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</a:t>
                      </a:r>
                      <a:r>
                        <a:rPr lang="en-US" sz="1800" b="1" kern="1200" baseline="-25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F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2998" marR="11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088188" y="5078413"/>
            <a:ext cx="417512" cy="747712"/>
            <a:chOff x="3822" y="1328"/>
            <a:chExt cx="304" cy="543"/>
          </a:xfrm>
        </p:grpSpPr>
        <p:sp>
          <p:nvSpPr>
            <p:cNvPr id="145535" name="Text Box 4"/>
            <p:cNvSpPr txBox="1">
              <a:spLocks noChangeArrowheads="1"/>
            </p:cNvSpPr>
            <p:nvPr/>
          </p:nvSpPr>
          <p:spPr bwMode="auto">
            <a:xfrm>
              <a:off x="3822" y="1328"/>
              <a:ext cx="30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altLang="ru-RU" sz="2000">
                  <a:solidFill>
                    <a:srgbClr val="000000"/>
                  </a:solidFill>
                  <a:latin typeface="Calibri" pitchFamily="34" charset="0"/>
                </a:rPr>
                <a:t>SP</a:t>
              </a:r>
              <a:endParaRPr lang="ru-RU" altLang="ru-RU" sz="3600">
                <a:solidFill>
                  <a:srgbClr val="000000"/>
                </a:solidFill>
              </a:endParaRPr>
            </a:p>
          </p:txBody>
        </p:sp>
        <p:sp>
          <p:nvSpPr>
            <p:cNvPr id="145536" name="AutoShape 5"/>
            <p:cNvSpPr>
              <a:spLocks noChangeArrowheads="1"/>
            </p:cNvSpPr>
            <p:nvPr/>
          </p:nvSpPr>
          <p:spPr bwMode="auto">
            <a:xfrm>
              <a:off x="3889" y="1587"/>
              <a:ext cx="141" cy="284"/>
            </a:xfrm>
            <a:prstGeom prst="downArrow">
              <a:avLst>
                <a:gd name="adj1" fmla="val 50000"/>
                <a:gd name="adj2" fmla="val 5035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3600">
                <a:solidFill>
                  <a:srgbClr val="000000"/>
                </a:solidFill>
              </a:endParaRPr>
            </a:p>
          </p:txBody>
        </p:sp>
      </p:grpSp>
      <p:sp>
        <p:nvSpPr>
          <p:cNvPr id="98425" name="Прямоугольник 24"/>
          <p:cNvSpPr>
            <a:spLocks noChangeArrowheads="1"/>
          </p:cNvSpPr>
          <p:nvPr/>
        </p:nvSpPr>
        <p:spPr bwMode="auto">
          <a:xfrm>
            <a:off x="560388" y="3192463"/>
            <a:ext cx="147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Fact(3)</a:t>
            </a:r>
            <a:endParaRPr lang="ru-RU" altLang="ru-RU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426" name="Прямоугольник 25"/>
          <p:cNvSpPr>
            <a:spLocks noChangeArrowheads="1"/>
          </p:cNvSpPr>
          <p:nvPr/>
        </p:nvSpPr>
        <p:spPr bwMode="auto">
          <a:xfrm>
            <a:off x="560388" y="4278313"/>
            <a:ext cx="147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altLang="ru-RU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427" name="Прямоугольник 26"/>
          <p:cNvSpPr>
            <a:spLocks noChangeArrowheads="1"/>
          </p:cNvSpPr>
          <p:nvPr/>
        </p:nvSpPr>
        <p:spPr bwMode="auto">
          <a:xfrm>
            <a:off x="560388" y="5392738"/>
            <a:ext cx="147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Fact(1)</a:t>
            </a:r>
            <a:endParaRPr lang="ru-RU" altLang="ru-RU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Скругленная прямоугольная выноска 27"/>
          <p:cNvSpPr/>
          <p:nvPr/>
        </p:nvSpPr>
        <p:spPr bwMode="auto">
          <a:xfrm>
            <a:off x="1050925" y="2508250"/>
            <a:ext cx="1584325" cy="642938"/>
          </a:xfrm>
          <a:prstGeom prst="wedgeRoundRectCallout">
            <a:avLst>
              <a:gd name="adj1" fmla="val 30068"/>
              <a:gd name="adj2" fmla="val 11934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значение параметра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Скругленная прямоугольная выноска 28"/>
          <p:cNvSpPr/>
          <p:nvPr/>
        </p:nvSpPr>
        <p:spPr bwMode="auto">
          <a:xfrm>
            <a:off x="2752725" y="2146300"/>
            <a:ext cx="1584325" cy="642938"/>
          </a:xfrm>
          <a:prstGeom prst="wedgeRoundRectCallout">
            <a:avLst>
              <a:gd name="adj1" fmla="val -36246"/>
              <a:gd name="adj2" fmla="val 17850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адрес возврата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 bwMode="auto">
          <a:xfrm>
            <a:off x="3830638" y="2870200"/>
            <a:ext cx="1819275" cy="642938"/>
          </a:xfrm>
          <a:prstGeom prst="wedgeRoundRectCallout">
            <a:avLst>
              <a:gd name="adj1" fmla="val -52670"/>
              <a:gd name="adj2" fmla="val 7850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локальная переменная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25" grpId="0"/>
      <p:bldP spid="98426" grpId="0"/>
      <p:bldP spid="98427" grpId="0"/>
      <p:bldP spid="28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Рекурсия – «за» и «против»</a:t>
            </a:r>
          </a:p>
        </p:txBody>
      </p:sp>
      <p:sp>
        <p:nvSpPr>
          <p:cNvPr id="146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D0988E-6D9E-4A4A-B528-C005DF55F974}" type="slidenum">
              <a:rPr lang="ru-RU" altLang="ru-RU" smtClean="0">
                <a:solidFill>
                  <a:srgbClr val="000000"/>
                </a:solidFill>
              </a:rPr>
              <a:pPr/>
              <a:t>18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9332" name="Прямоугольник 3"/>
          <p:cNvSpPr>
            <a:spLocks noChangeArrowheads="1"/>
          </p:cNvSpPr>
          <p:nvPr/>
        </p:nvSpPr>
        <p:spPr bwMode="auto">
          <a:xfrm>
            <a:off x="407988" y="809625"/>
            <a:ext cx="84010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</a:rPr>
              <a:t>с каждым новым вызовом расходуется память в стеке (возможно переполнение стека)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>
                <a:solidFill>
                  <a:srgbClr val="000000"/>
                </a:solidFill>
              </a:rPr>
              <a:t>затраты на выполнение служебных операций при рекурсивном вызове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36638" y="2441575"/>
            <a:ext cx="7713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>
                <a:solidFill>
                  <a:srgbClr val="000000"/>
                </a:solidFill>
              </a:rPr>
              <a:t>программа становится более короткой и понятной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0863" y="2465388"/>
            <a:ext cx="395287" cy="396875"/>
            <a:chOff x="267" y="866"/>
            <a:chExt cx="250" cy="250"/>
          </a:xfrm>
        </p:grpSpPr>
        <p:sp>
          <p:nvSpPr>
            <p:cNvPr id="146448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grpSp>
          <p:nvGrpSpPr>
            <p:cNvPr id="146449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14645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6452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6450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550863" y="3025775"/>
            <a:ext cx="395287" cy="395288"/>
            <a:chOff x="552" y="2523"/>
            <a:chExt cx="1728" cy="1728"/>
          </a:xfrm>
        </p:grpSpPr>
        <p:sp>
          <p:nvSpPr>
            <p:cNvPr id="146446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6447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036638" y="2992438"/>
            <a:ext cx="752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>
                <a:solidFill>
                  <a:srgbClr val="000000"/>
                </a:solidFill>
              </a:rPr>
              <a:t>возможно переполнение стека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>
                <a:solidFill>
                  <a:srgbClr val="000000"/>
                </a:solidFill>
              </a:rPr>
              <a:t>замедление работы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31800" y="3821113"/>
            <a:ext cx="8255000" cy="936625"/>
            <a:chOff x="796" y="2336"/>
            <a:chExt cx="5200" cy="590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490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Любой рекурсивный алгоритм можно заменить </a:t>
              </a:r>
              <a:r>
                <a:rPr lang="ru-RU" sz="2400" dirty="0" err="1">
                  <a:solidFill>
                    <a:srgbClr val="000000"/>
                  </a:solidFill>
                </a:rPr>
                <a:t>нерекурсивным</a:t>
              </a:r>
              <a:r>
                <a:rPr lang="ru-RU" sz="2400" dirty="0">
                  <a:solidFill>
                    <a:srgbClr val="000000"/>
                  </a:solidFill>
                </a:rPr>
                <a:t>!</a:t>
              </a:r>
            </a:p>
          </p:txBody>
        </p:sp>
        <p:sp>
          <p:nvSpPr>
            <p:cNvPr id="146445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962400" y="4457700"/>
            <a:ext cx="4867275" cy="19383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Fact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f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,n+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f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*=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f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1577975" y="5376863"/>
            <a:ext cx="2798763" cy="831850"/>
          </a:xfrm>
          <a:prstGeom prst="wedgeRoundRectCallout">
            <a:avLst>
              <a:gd name="adj1" fmla="val 62557"/>
              <a:gd name="adj2" fmla="val -1602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итерационный</a:t>
            </a:r>
            <a:r>
              <a:rPr lang="ru-RU" sz="2400" dirty="0">
                <a:solidFill>
                  <a:srgbClr val="000000"/>
                </a:solidFill>
              </a:rPr>
              <a:t> алгоритм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build="p"/>
      <p:bldP spid="5" grpId="0"/>
      <p:bldP spid="15" grpId="0" build="p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717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8F7E09-F060-428E-B1A9-A5836D8CFEFB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82700"/>
            <a:ext cx="4867275" cy="24463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175" y="37719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Метод подстановки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57225" y="42052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f(5) = f(4)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898900" y="1346200"/>
            <a:ext cx="4732338" cy="1358900"/>
            <a:chOff x="4559300" y="1524000"/>
            <a:chExt cx="3848100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559300" y="1524000"/>
              <a:ext cx="3848100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641849" y="1587500"/>
            <a:ext cx="360468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Формула" r:id="rId3" imgW="1663560" imgH="457200" progId="Equation.3">
                    <p:embed/>
                  </p:oleObj>
                </mc:Choice>
                <mc:Fallback>
                  <p:oleObj name="Формула" r:id="rId3" imgW="16635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49" y="1587500"/>
                          <a:ext cx="3604683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57225" y="46497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57225" y="51196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" y="5602288"/>
            <a:ext cx="165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1879600" y="5446713"/>
            <a:ext cx="444500" cy="608012"/>
            <a:chOff x="1879600" y="5425440"/>
            <a:chExt cx="444500" cy="607060"/>
          </a:xfrm>
        </p:grpSpPr>
        <p:sp>
          <p:nvSpPr>
            <p:cNvPr id="7202" name="Овал 13"/>
            <p:cNvSpPr>
              <a:spLocks noChangeArrowheads="1"/>
            </p:cNvSpPr>
            <p:nvPr/>
          </p:nvSpPr>
          <p:spPr bwMode="auto">
            <a:xfrm>
              <a:off x="1879600" y="558800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3" name="Полилиния 14"/>
            <p:cNvSpPr>
              <a:spLocks/>
            </p:cNvSpPr>
            <p:nvPr/>
          </p:nvSpPr>
          <p:spPr bwMode="auto">
            <a:xfrm>
              <a:off x="2103120" y="5425440"/>
              <a:ext cx="0" cy="160020"/>
            </a:xfrm>
            <a:custGeom>
              <a:avLst/>
              <a:gdLst>
                <a:gd name="T0" fmla="*/ 160020 h 160020"/>
                <a:gd name="T1" fmla="*/ 0 h 160020"/>
                <a:gd name="T2" fmla="*/ 0 60000 65536"/>
                <a:gd name="T3" fmla="*/ 0 60000 65536"/>
                <a:gd name="T4" fmla="*/ 0 h 160020"/>
                <a:gd name="T5" fmla="*/ 160020 h 1600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160020">
                  <a:moveTo>
                    <a:pt x="0" y="16002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232025" y="4937125"/>
            <a:ext cx="3575050" cy="636588"/>
            <a:chOff x="2232660" y="4914900"/>
            <a:chExt cx="3573780" cy="637540"/>
          </a:xfrm>
        </p:grpSpPr>
        <p:sp>
          <p:nvSpPr>
            <p:cNvPr id="7200" name="Овал 15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1" name="Полилиния 18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2232025" y="4449763"/>
            <a:ext cx="3575050" cy="636587"/>
            <a:chOff x="2232660" y="4914900"/>
            <a:chExt cx="3573780" cy="637540"/>
          </a:xfrm>
        </p:grpSpPr>
        <p:sp>
          <p:nvSpPr>
            <p:cNvPr id="7198" name="Овал 22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199" name="Полилиния 23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Группа 26"/>
          <p:cNvGrpSpPr>
            <a:grpSpLocks/>
          </p:cNvGrpSpPr>
          <p:nvPr/>
        </p:nvGrpSpPr>
        <p:grpSpPr bwMode="auto">
          <a:xfrm>
            <a:off x="3584575" y="4191000"/>
            <a:ext cx="2239963" cy="476250"/>
            <a:chOff x="3585067" y="4169228"/>
            <a:chExt cx="2238790" cy="476572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5366896" y="4169228"/>
              <a:ext cx="456961" cy="457509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197" name="Прямоугольник 25"/>
            <p:cNvSpPr>
              <a:spLocks noChangeArrowheads="1"/>
            </p:cNvSpPr>
            <p:nvPr/>
          </p:nvSpPr>
          <p:spPr bwMode="auto">
            <a:xfrm>
              <a:off x="3585067" y="4184135"/>
              <a:ext cx="22124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5 + 2 = 7</a:t>
              </a:r>
              <a:endPara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584575" y="46497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3 + 2 = 5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584575" y="51196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1 + 2 = 3</a:t>
            </a:r>
          </a:p>
        </p:txBody>
      </p:sp>
      <p:grpSp>
        <p:nvGrpSpPr>
          <p:cNvPr id="14" name="Группа 54"/>
          <p:cNvGrpSpPr>
            <a:grpSpLocks/>
          </p:cNvGrpSpPr>
          <p:nvPr/>
        </p:nvGrpSpPr>
        <p:grpSpPr bwMode="auto">
          <a:xfrm>
            <a:off x="2908300" y="5816600"/>
            <a:ext cx="4451350" cy="501650"/>
            <a:chOff x="3124087" y="5817053"/>
            <a:chExt cx="44519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91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1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6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5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4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6473825" y="4657725"/>
            <a:ext cx="1946275" cy="808038"/>
          </a:xfrm>
          <a:prstGeom prst="wedgeRoundRectCallout">
            <a:avLst>
              <a:gd name="adj1" fmla="val -35322"/>
              <a:gd name="adj2" fmla="val 9007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линейная структура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3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28" grpId="0"/>
      <p:bldP spid="29" grpId="0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рекурсия?</a:t>
            </a:r>
          </a:p>
        </p:txBody>
      </p:sp>
      <p:sp>
        <p:nvSpPr>
          <p:cNvPr id="1331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6A7A-F05A-441E-A917-71D3263271B8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pic>
        <p:nvPicPr>
          <p:cNvPr id="133124" name="Picture 2" descr="File:Dro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895350"/>
            <a:ext cx="28003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4" name="Picture 4" descr="http://logos.cs.uic.edu/Examples%20And%20Notes/notes/Java/Recursion/RecursionScreensh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876300"/>
            <a:ext cx="5405438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11275" y="2376488"/>
            <a:ext cx="6521450" cy="39703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000000"/>
                </a:solidFill>
              </a:rPr>
              <a:t>У попа была собака, он её любил,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Она съела кусок мяса, он её убил,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В землю закопал,</a:t>
            </a:r>
            <a:br>
              <a:rPr lang="ru-RU" sz="2800" dirty="0">
                <a:solidFill>
                  <a:srgbClr val="000000"/>
                </a:solidFill>
              </a:rPr>
            </a:br>
            <a:r>
              <a:rPr lang="ru-RU" sz="2800" dirty="0">
                <a:solidFill>
                  <a:srgbClr val="000000"/>
                </a:solidFill>
              </a:rPr>
              <a:t>Надпись написал:</a:t>
            </a:r>
          </a:p>
          <a:p>
            <a:pPr marL="357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0000FF"/>
                </a:solidFill>
              </a:rPr>
              <a:t>У попа была собака, он её любил,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Она съела кусок мяса, он её убил,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В землю закопал,</a:t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>Надпись написал:</a:t>
            </a:r>
          </a:p>
          <a:p>
            <a:pPr marL="357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81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85F54B-21C8-43EB-BCE5-3725DDEE2EBF}" type="slidenum">
              <a:rPr lang="ru-RU" altLang="ru-RU" smtClean="0">
                <a:solidFill>
                  <a:srgbClr val="000000"/>
                </a:solidFill>
              </a:rPr>
              <a:pPr/>
              <a:t>20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90638"/>
            <a:ext cx="5981700" cy="24304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*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 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933700" y="13335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75" y="1576922"/>
                          <a:ext cx="4706151" cy="99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1809750" y="3378200"/>
            <a:ext cx="4521200" cy="2832100"/>
            <a:chOff x="2050937" y="3518353"/>
            <a:chExt cx="4521767" cy="283119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4157814" y="351835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114695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14" name="Прямая со стрелкой 35"/>
            <p:cNvCxnSpPr>
              <a:cxnSpLocks noChangeShapeType="1"/>
              <a:stCxn id="40" idx="2"/>
              <a:endCxn id="46" idx="0"/>
            </p:cNvCxnSpPr>
            <p:nvPr/>
          </p:nvCxnSpPr>
          <p:spPr bwMode="auto">
            <a:xfrm flipH="1">
              <a:off x="2475480" y="5549446"/>
              <a:ext cx="541338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202520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3635461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2592343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680167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5723285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050937" y="5848057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3094056" y="5848057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22" name="Прямая со стрелкой 50"/>
            <p:cNvCxnSpPr>
              <a:cxnSpLocks noChangeShapeType="1"/>
              <a:stCxn id="40" idx="2"/>
              <a:endCxn id="48" idx="0"/>
            </p:cNvCxnSpPr>
            <p:nvPr/>
          </p:nvCxnSpPr>
          <p:spPr bwMode="auto">
            <a:xfrm>
              <a:off x="3016818" y="5549446"/>
              <a:ext cx="502443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Прямая со стрелкой 54"/>
            <p:cNvCxnSpPr>
              <a:cxnSpLocks noChangeShapeType="1"/>
              <a:stCxn id="35" idx="2"/>
              <a:endCxn id="42" idx="0"/>
            </p:cNvCxnSpPr>
            <p:nvPr/>
          </p:nvCxnSpPr>
          <p:spPr bwMode="auto">
            <a:xfrm>
              <a:off x="3538708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Прямая со стрелкой 55"/>
            <p:cNvCxnSpPr>
              <a:cxnSpLocks noChangeShapeType="1"/>
              <a:stCxn id="35" idx="2"/>
              <a:endCxn id="40" idx="0"/>
            </p:cNvCxnSpPr>
            <p:nvPr/>
          </p:nvCxnSpPr>
          <p:spPr bwMode="auto">
            <a:xfrm flipH="1">
              <a:off x="3016818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Прямая со стрелкой 56"/>
            <p:cNvCxnSpPr>
              <a:cxnSpLocks noChangeShapeType="1"/>
              <a:stCxn id="41" idx="2"/>
              <a:endCxn id="45" idx="0"/>
            </p:cNvCxnSpPr>
            <p:nvPr/>
          </p:nvCxnSpPr>
          <p:spPr bwMode="auto">
            <a:xfrm>
              <a:off x="5626271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Прямая со стрелкой 57"/>
            <p:cNvCxnSpPr>
              <a:cxnSpLocks noChangeShapeType="1"/>
              <a:stCxn id="41" idx="2"/>
              <a:endCxn id="44" idx="0"/>
            </p:cNvCxnSpPr>
            <p:nvPr/>
          </p:nvCxnSpPr>
          <p:spPr bwMode="auto">
            <a:xfrm flipH="1">
              <a:off x="5104380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Прямая со стрелкой 58"/>
            <p:cNvCxnSpPr>
              <a:cxnSpLocks noChangeShapeType="1"/>
              <a:stCxn id="31" idx="2"/>
              <a:endCxn id="41" idx="0"/>
            </p:cNvCxnSpPr>
            <p:nvPr/>
          </p:nvCxnSpPr>
          <p:spPr bwMode="auto">
            <a:xfrm>
              <a:off x="4582490" y="4019096"/>
              <a:ext cx="104378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Прямая со стрелкой 59"/>
            <p:cNvCxnSpPr>
              <a:cxnSpLocks noChangeShapeType="1"/>
              <a:stCxn id="31" idx="2"/>
              <a:endCxn id="35" idx="0"/>
            </p:cNvCxnSpPr>
            <p:nvPr/>
          </p:nvCxnSpPr>
          <p:spPr bwMode="auto">
            <a:xfrm flipH="1">
              <a:off x="3538708" y="4019096"/>
              <a:ext cx="1043782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479425" y="4013200"/>
            <a:ext cx="1489075" cy="533400"/>
          </a:xfrm>
          <a:prstGeom prst="wedgeRoundRectCallout">
            <a:avLst>
              <a:gd name="adj1" fmla="val 43144"/>
              <a:gd name="adj2" fmla="val 128165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дерево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Группа 79"/>
          <p:cNvGrpSpPr>
            <a:grpSpLocks/>
          </p:cNvGrpSpPr>
          <p:nvPr/>
        </p:nvGrpSpPr>
        <p:grpSpPr bwMode="auto">
          <a:xfrm>
            <a:off x="1416050" y="5384800"/>
            <a:ext cx="4660900" cy="815975"/>
            <a:chOff x="1415694" y="5384155"/>
            <a:chExt cx="4661612" cy="817265"/>
          </a:xfrm>
        </p:grpSpPr>
        <p:sp>
          <p:nvSpPr>
            <p:cNvPr id="8207" name="Прямоугольник 74"/>
            <p:cNvSpPr>
              <a:spLocks noChangeArrowheads="1"/>
            </p:cNvSpPr>
            <p:nvPr/>
          </p:nvSpPr>
          <p:spPr bwMode="auto">
            <a:xfrm>
              <a:off x="37270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8" name="Прямоугольник 75"/>
            <p:cNvSpPr>
              <a:spLocks noChangeArrowheads="1"/>
            </p:cNvSpPr>
            <p:nvPr/>
          </p:nvSpPr>
          <p:spPr bwMode="auto">
            <a:xfrm>
              <a:off x="14156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9" name="Прямоугольник 76"/>
            <p:cNvSpPr>
              <a:spLocks noChangeArrowheads="1"/>
            </p:cNvSpPr>
            <p:nvPr/>
          </p:nvSpPr>
          <p:spPr bwMode="auto">
            <a:xfrm>
              <a:off x="36254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0" name="Прямоугольник 77"/>
            <p:cNvSpPr>
              <a:spLocks noChangeArrowheads="1"/>
            </p:cNvSpPr>
            <p:nvPr/>
          </p:nvSpPr>
          <p:spPr bwMode="auto">
            <a:xfrm>
              <a:off x="46668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1" name="Прямоугольник 78"/>
            <p:cNvSpPr>
              <a:spLocks noChangeArrowheads="1"/>
            </p:cNvSpPr>
            <p:nvPr/>
          </p:nvSpPr>
          <p:spPr bwMode="auto">
            <a:xfrm>
              <a:off x="57082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81" name="Прямоугольник 80"/>
          <p:cNvSpPr>
            <a:spLocks noChangeArrowheads="1"/>
          </p:cNvSpPr>
          <p:nvPr/>
        </p:nvSpPr>
        <p:spPr bwMode="auto">
          <a:xfrm>
            <a:off x="1962150" y="49276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5822950" y="41656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3740150" y="42037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781550" y="3390900"/>
            <a:ext cx="552450" cy="4603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81" grpId="0"/>
      <p:bldP spid="82" grpId="0"/>
      <p:bldP spid="83" grpId="0"/>
      <p:bldP spid="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9E5FF7-83EA-4B70-9D4F-405CA3DEDD9E}" type="slidenum">
              <a:rPr lang="ru-RU" altLang="ru-RU" smtClean="0">
                <a:solidFill>
                  <a:srgbClr val="000000"/>
                </a:solidFill>
              </a:rPr>
              <a:pPr/>
              <a:t>21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Чему равно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altLang="ru-RU" sz="2400">
                <a:solidFill>
                  <a:srgbClr val="000000"/>
                </a:solidFill>
              </a:rPr>
              <a:t>? </a:t>
            </a:r>
          </a:p>
        </p:txBody>
      </p:sp>
      <p:grpSp>
        <p:nvGrpSpPr>
          <p:cNvPr id="9222" name="Группа 9"/>
          <p:cNvGrpSpPr>
            <a:grpSpLocks/>
          </p:cNvGrpSpPr>
          <p:nvPr/>
        </p:nvGrpSpPr>
        <p:grpSpPr bwMode="auto">
          <a:xfrm>
            <a:off x="520700" y="12446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75" y="1576922"/>
                          <a:ext cx="4706151" cy="99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84175" y="2641600"/>
            <a:ext cx="679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Табличный метод 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117600" y="3238500"/>
          <a:ext cx="5334000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60"/>
          <p:cNvGrpSpPr>
            <a:grpSpLocks/>
          </p:cNvGrpSpPr>
          <p:nvPr/>
        </p:nvGrpSpPr>
        <p:grpSpPr bwMode="auto">
          <a:xfrm>
            <a:off x="1876425" y="4292600"/>
            <a:ext cx="2111375" cy="1714500"/>
            <a:chOff x="1876425" y="4292600"/>
            <a:chExt cx="2111375" cy="1714500"/>
          </a:xfrm>
        </p:grpSpPr>
        <p:sp>
          <p:nvSpPr>
            <p:cNvPr id="9273" name="Левая фигурная скобка 42"/>
            <p:cNvSpPr>
              <a:spLocks/>
            </p:cNvSpPr>
            <p:nvPr/>
          </p:nvSpPr>
          <p:spPr bwMode="auto">
            <a:xfrm rot="-5400000">
              <a:off x="2708275" y="3711575"/>
              <a:ext cx="412750" cy="1574800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47" name="Скругленная прямоугольная выноска 46"/>
            <p:cNvSpPr/>
            <p:nvPr/>
          </p:nvSpPr>
          <p:spPr bwMode="auto">
            <a:xfrm>
              <a:off x="1876425" y="5194300"/>
              <a:ext cx="2111375" cy="812800"/>
            </a:xfrm>
            <a:prstGeom prst="wedgeRoundRectCallout">
              <a:avLst>
                <a:gd name="adj1" fmla="val -1969"/>
                <a:gd name="adj2" fmla="val -107773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начальные значения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1379538" y="1308100"/>
            <a:ext cx="2316162" cy="2997200"/>
            <a:chOff x="1380066" y="1308100"/>
            <a:chExt cx="2315634" cy="2997200"/>
          </a:xfrm>
        </p:grpSpPr>
        <p:sp>
          <p:nvSpPr>
            <p:cNvPr id="9270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1841500" y="13081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1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2082800" y="37592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2" name="Полилиния 51"/>
            <p:cNvSpPr>
              <a:spLocks/>
            </p:cNvSpPr>
            <p:nvPr/>
          </p:nvSpPr>
          <p:spPr bwMode="auto">
            <a:xfrm>
              <a:off x="1380066" y="1803400"/>
              <a:ext cx="715433" cy="2032000"/>
            </a:xfrm>
            <a:custGeom>
              <a:avLst/>
              <a:gdLst>
                <a:gd name="T0" fmla="*/ 461433 w 715433"/>
                <a:gd name="T1" fmla="*/ 0 h 2032000"/>
                <a:gd name="T2" fmla="*/ 715433 w 715433"/>
                <a:gd name="T3" fmla="*/ 2032000 h 2032000"/>
                <a:gd name="T4" fmla="*/ 0 60000 65536"/>
                <a:gd name="T5" fmla="*/ 0 60000 65536"/>
                <a:gd name="T6" fmla="*/ 0 w 715433"/>
                <a:gd name="T7" fmla="*/ 0 h 2032000"/>
                <a:gd name="T8" fmla="*/ 715433 w 715433"/>
                <a:gd name="T9" fmla="*/ 2032000 h 2032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15433" h="2032000">
                  <a:moveTo>
                    <a:pt x="461433" y="0"/>
                  </a:moveTo>
                  <a:cubicBezTo>
                    <a:pt x="0" y="651933"/>
                    <a:pt x="224366" y="1761067"/>
                    <a:pt x="715433" y="203200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63"/>
          <p:cNvGrpSpPr>
            <a:grpSpLocks/>
          </p:cNvGrpSpPr>
          <p:nvPr/>
        </p:nvGrpSpPr>
        <p:grpSpPr bwMode="auto">
          <a:xfrm>
            <a:off x="2270125" y="3825875"/>
            <a:ext cx="1243013" cy="403225"/>
            <a:chOff x="2270760" y="3825240"/>
            <a:chExt cx="1242060" cy="403860"/>
          </a:xfrm>
        </p:grpSpPr>
        <p:sp>
          <p:nvSpPr>
            <p:cNvPr id="9268" name="Прямоугольник 61"/>
            <p:cNvSpPr>
              <a:spLocks noChangeArrowheads="1"/>
            </p:cNvSpPr>
            <p:nvPr/>
          </p:nvSpPr>
          <p:spPr bwMode="auto">
            <a:xfrm>
              <a:off x="227076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69" name="Прямоугольник 62"/>
            <p:cNvSpPr>
              <a:spLocks noChangeArrowheads="1"/>
            </p:cNvSpPr>
            <p:nvPr/>
          </p:nvSpPr>
          <p:spPr bwMode="auto">
            <a:xfrm>
              <a:off x="316992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5572125" y="3759200"/>
            <a:ext cx="876300" cy="523875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0655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9799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6" name="Группа 70"/>
          <p:cNvGrpSpPr>
            <a:grpSpLocks/>
          </p:cNvGrpSpPr>
          <p:nvPr/>
        </p:nvGrpSpPr>
        <p:grpSpPr bwMode="auto">
          <a:xfrm>
            <a:off x="2454275" y="4200525"/>
            <a:ext cx="1843088" cy="857250"/>
            <a:chOff x="2454487" y="4201159"/>
            <a:chExt cx="1843194" cy="856687"/>
          </a:xfrm>
        </p:grpSpPr>
        <p:sp>
          <p:nvSpPr>
            <p:cNvPr id="9265" name="Полилиния 67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6" name="Полилиния 68"/>
            <p:cNvSpPr>
              <a:spLocks/>
            </p:cNvSpPr>
            <p:nvPr/>
          </p:nvSpPr>
          <p:spPr bwMode="auto">
            <a:xfrm>
              <a:off x="3305175" y="4201159"/>
              <a:ext cx="862964" cy="508001"/>
            </a:xfrm>
            <a:custGeom>
              <a:avLst/>
              <a:gdLst>
                <a:gd name="T0" fmla="*/ 25 w 1972733"/>
                <a:gd name="T1" fmla="*/ 215 h 829733"/>
                <a:gd name="T2" fmla="*/ 115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7" name="Прямоугольник 69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314825" y="5100638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*f(1)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314825" y="5567363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14825" y="6005513"/>
            <a:ext cx="4197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*f(3)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Группа 79"/>
          <p:cNvGrpSpPr>
            <a:grpSpLocks/>
          </p:cNvGrpSpPr>
          <p:nvPr/>
        </p:nvGrpSpPr>
        <p:grpSpPr bwMode="auto">
          <a:xfrm>
            <a:off x="3359150" y="4200525"/>
            <a:ext cx="1843088" cy="857250"/>
            <a:chOff x="2454487" y="4201159"/>
            <a:chExt cx="1843194" cy="856687"/>
          </a:xfrm>
        </p:grpSpPr>
        <p:sp>
          <p:nvSpPr>
            <p:cNvPr id="9262" name="Полилиния 84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3" name="Полилиния 85"/>
            <p:cNvSpPr>
              <a:spLocks/>
            </p:cNvSpPr>
            <p:nvPr/>
          </p:nvSpPr>
          <p:spPr bwMode="auto">
            <a:xfrm>
              <a:off x="3324225" y="4201159"/>
              <a:ext cx="843914" cy="508001"/>
            </a:xfrm>
            <a:custGeom>
              <a:avLst/>
              <a:gdLst>
                <a:gd name="T0" fmla="*/ 20 w 1972733"/>
                <a:gd name="T1" fmla="*/ 215 h 829733"/>
                <a:gd name="T2" fmla="*/ 94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4" name="Прямоугольник 86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87"/>
          <p:cNvGrpSpPr>
            <a:grpSpLocks/>
          </p:cNvGrpSpPr>
          <p:nvPr/>
        </p:nvGrpSpPr>
        <p:grpSpPr bwMode="auto">
          <a:xfrm>
            <a:off x="4225925" y="4200525"/>
            <a:ext cx="1843088" cy="857250"/>
            <a:chOff x="2454487" y="4201159"/>
            <a:chExt cx="1843194" cy="856687"/>
          </a:xfrm>
        </p:grpSpPr>
        <p:sp>
          <p:nvSpPr>
            <p:cNvPr id="9259" name="Полилиния 88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0" name="Полилиния 89"/>
            <p:cNvSpPr>
              <a:spLocks/>
            </p:cNvSpPr>
            <p:nvPr/>
          </p:nvSpPr>
          <p:spPr bwMode="auto">
            <a:xfrm>
              <a:off x="3333750" y="4201159"/>
              <a:ext cx="834389" cy="508001"/>
            </a:xfrm>
            <a:custGeom>
              <a:avLst/>
              <a:gdLst>
                <a:gd name="T0" fmla="*/ 18 w 1972733"/>
                <a:gd name="T1" fmla="*/ 215 h 829733"/>
                <a:gd name="T2" fmla="*/ 854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1" name="Прямоугольник 90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1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5" grpId="0" animBg="1"/>
      <p:bldP spid="66" grpId="0" animBg="1"/>
      <p:bldP spid="67" grpId="0" animBg="1"/>
      <p:bldP spid="72" grpId="0"/>
      <p:bldP spid="73" grpId="0"/>
      <p:bldP spid="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47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70CA33-72AF-4C49-958D-CB7F4BF36F80}" type="slidenum">
              <a:rPr lang="ru-RU" altLang="ru-RU" smtClean="0">
                <a:solidFill>
                  <a:srgbClr val="000000"/>
                </a:solidFill>
              </a:rPr>
              <a:pPr/>
              <a:t>22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306513"/>
            <a:ext cx="486727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1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11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596900" y="4178300"/>
            <a:ext cx="7994650" cy="501650"/>
            <a:chOff x="3124087" y="5817053"/>
            <a:chExt cx="79952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(11)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23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(10)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2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547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(7)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380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(6)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5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76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Прямоугольник 38"/>
            <p:cNvSpPr/>
            <p:nvPr/>
          </p:nvSpPr>
          <p:spPr bwMode="auto">
            <a:xfrm>
              <a:off x="7920265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8" name="Прямая со стрелкой 39"/>
            <p:cNvCxnSpPr>
              <a:cxnSpLocks noChangeShapeType="1"/>
              <a:endCxn id="39" idx="1"/>
            </p:cNvCxnSpPr>
            <p:nvPr/>
          </p:nvCxnSpPr>
          <p:spPr bwMode="auto">
            <a:xfrm>
              <a:off x="75942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Прямоугольник 43"/>
            <p:cNvSpPr/>
            <p:nvPr/>
          </p:nvSpPr>
          <p:spPr bwMode="auto">
            <a:xfrm>
              <a:off x="9101449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0" name="Прямая со стрелкой 44"/>
            <p:cNvCxnSpPr>
              <a:cxnSpLocks noChangeShapeType="1"/>
              <a:endCxn id="44" idx="1"/>
            </p:cNvCxnSpPr>
            <p:nvPr/>
          </p:nvCxnSpPr>
          <p:spPr bwMode="auto">
            <a:xfrm>
              <a:off x="87753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Прямоугольник 45"/>
            <p:cNvSpPr/>
            <p:nvPr/>
          </p:nvSpPr>
          <p:spPr bwMode="auto">
            <a:xfrm>
              <a:off x="10269932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2" name="Прямая со стрелкой 47"/>
            <p:cNvCxnSpPr>
              <a:cxnSpLocks noChangeShapeType="1"/>
              <a:endCxn id="46" idx="1"/>
            </p:cNvCxnSpPr>
            <p:nvPr/>
          </p:nvCxnSpPr>
          <p:spPr bwMode="auto">
            <a:xfrm>
              <a:off x="99437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2038350" y="4686300"/>
            <a:ext cx="5168900" cy="460375"/>
            <a:chOff x="2037994" y="4495155"/>
            <a:chExt cx="5169612" cy="461665"/>
          </a:xfrm>
        </p:grpSpPr>
        <p:sp>
          <p:nvSpPr>
            <p:cNvPr id="147467" name="Прямоугольник 48"/>
            <p:cNvSpPr>
              <a:spLocks noChangeArrowheads="1"/>
            </p:cNvSpPr>
            <p:nvPr/>
          </p:nvSpPr>
          <p:spPr bwMode="auto">
            <a:xfrm>
              <a:off x="20379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8" name="Прямоугольник 49"/>
            <p:cNvSpPr>
              <a:spLocks noChangeArrowheads="1"/>
            </p:cNvSpPr>
            <p:nvPr/>
          </p:nvSpPr>
          <p:spPr bwMode="auto">
            <a:xfrm>
              <a:off x="44890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9" name="Прямоугольник 50"/>
            <p:cNvSpPr>
              <a:spLocks noChangeArrowheads="1"/>
            </p:cNvSpPr>
            <p:nvPr/>
          </p:nvSpPr>
          <p:spPr bwMode="auto">
            <a:xfrm>
              <a:off x="68385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19113" y="5105400"/>
            <a:ext cx="1666875" cy="522288"/>
            <a:chOff x="518954" y="4914255"/>
            <a:chExt cx="1667508" cy="523220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740205" y="4965146"/>
              <a:ext cx="444669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6675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03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5BE0F6-823A-452D-961B-FEF0B6386D30}" type="slidenum">
              <a:rPr lang="ru-RU" altLang="ru-RU" smtClean="0">
                <a:solidFill>
                  <a:srgbClr val="000000"/>
                </a:solidFill>
              </a:rPr>
              <a:pPr/>
              <a:t>23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0700" y="1314450"/>
            <a:ext cx="4867275" cy="37544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70C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11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9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009900" y="1409700"/>
            <a:ext cx="5664200" cy="1168400"/>
            <a:chOff x="4063645" y="1482696"/>
            <a:chExt cx="4605470" cy="950007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063645" y="1482696"/>
              <a:ext cx="4605470" cy="950007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3" name="Object 2"/>
            <p:cNvGraphicFramePr>
              <a:graphicFrameLocks noChangeAspect="1"/>
            </p:cNvGraphicFramePr>
            <p:nvPr/>
          </p:nvGraphicFramePr>
          <p:xfrm>
            <a:off x="4147546" y="1511093"/>
            <a:ext cx="4407982" cy="88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Формула" r:id="rId3" imgW="2273040" imgH="457200" progId="Equation.3">
                    <p:embed/>
                  </p:oleObj>
                </mc:Choice>
                <mc:Fallback>
                  <p:oleObj name="Формула" r:id="rId3" imgW="22730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7546" y="1511093"/>
                          <a:ext cx="4407982" cy="886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4483100" y="3302000"/>
            <a:ext cx="4191000" cy="1397000"/>
            <a:chOff x="4610932" y="1389760"/>
            <a:chExt cx="3407635" cy="1135878"/>
          </a:xfrm>
        </p:grpSpPr>
        <p:sp>
          <p:nvSpPr>
            <p:cNvPr id="32" name="Прямоугольник 31"/>
            <p:cNvSpPr/>
            <p:nvPr/>
          </p:nvSpPr>
          <p:spPr bwMode="auto">
            <a:xfrm>
              <a:off x="4610932" y="1389760"/>
              <a:ext cx="3407635" cy="1135878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774860" y="1511093"/>
            <a:ext cx="3152062" cy="88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Формула" r:id="rId5" imgW="1625400" imgH="457200" progId="Equation.3">
                    <p:embed/>
                  </p:oleObj>
                </mc:Choice>
                <mc:Fallback>
                  <p:oleObj name="Формула" r:id="rId5" imgW="1625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4860" y="1511093"/>
                          <a:ext cx="3152062" cy="886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959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126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1B02EF-3DAE-4941-9B7D-136E68A99457}" type="slidenum">
              <a:rPr lang="ru-RU" altLang="ru-RU" smtClean="0">
                <a:solidFill>
                  <a:srgbClr val="000000"/>
                </a:solidFill>
              </a:rPr>
              <a:pPr/>
              <a:t>24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95288" y="796925"/>
          <a:ext cx="542131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3" imgW="2273040" imgH="457200" progId="Equation.3">
                  <p:embed/>
                </p:oleObj>
              </mc:Choice>
              <mc:Fallback>
                <p:oleObj name="Формула" r:id="rId3" imgW="2273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796925"/>
                        <a:ext cx="5421312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395288" y="1952625"/>
          <a:ext cx="387667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Формула" r:id="rId5" imgW="1625400" imgH="457200" progId="Equation.3">
                  <p:embed/>
                </p:oleObj>
              </mc:Choice>
              <mc:Fallback>
                <p:oleObj name="Формула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52625"/>
                        <a:ext cx="3876675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3700" y="3162300"/>
          <a:ext cx="8502646" cy="1560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86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8625" y="4859338"/>
            <a:ext cx="350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28625" y="5329238"/>
            <a:ext cx="3354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8625" y="5811838"/>
            <a:ext cx="281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= 2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543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543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241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241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9022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9022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5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5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273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273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9596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9596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6454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6454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8305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305800" y="3771900"/>
            <a:ext cx="469900" cy="3683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6208713" y="5219700"/>
            <a:ext cx="1868487" cy="522288"/>
            <a:chOff x="518954" y="4914255"/>
            <a:chExt cx="1867884" cy="52322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1739347" y="4965146"/>
              <a:ext cx="634795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346" name="Прямоугольник 38"/>
            <p:cNvSpPr>
              <a:spLocks noChangeArrowheads="1"/>
            </p:cNvSpPr>
            <p:nvPr/>
          </p:nvSpPr>
          <p:spPr bwMode="auto">
            <a:xfrm>
              <a:off x="518954" y="4914255"/>
              <a:ext cx="18678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32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31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25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3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8485" name="Прямоугольник 4"/>
          <p:cNvSpPr>
            <a:spLocks noChangeArrowheads="1"/>
          </p:cNvSpPr>
          <p:nvPr/>
        </p:nvSpPr>
        <p:spPr bwMode="auto">
          <a:xfrm>
            <a:off x="161925" y="1676400"/>
            <a:ext cx="88201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ts val="240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ЕРЕМИН Евгений Александрович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к.ф.-м.н., доцент кафедры мультимедийной дидактики и ИТО ПГГПУ, г. Пермь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4"/>
              </a:rPr>
              <a:t>eremin@pspu.ac.ru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8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рекурсия?</a:t>
            </a:r>
          </a:p>
        </p:txBody>
      </p:sp>
      <p:sp>
        <p:nvSpPr>
          <p:cNvPr id="51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C587F9-C148-4737-AC97-AB5D88E2B685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388938" y="817563"/>
            <a:ext cx="371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  <a:cs typeface="Times New Roman" pitchFamily="18" charset="0"/>
              </a:rPr>
              <a:t>Натуральные числа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ru-RU" altLang="ru-RU" sz="2400">
              <a:solidFill>
                <a:srgbClr val="000000"/>
              </a:solidFill>
            </a:endParaRPr>
          </a:p>
        </p:txBody>
      </p:sp>
      <p:grpSp>
        <p:nvGrpSpPr>
          <p:cNvPr id="5130" name="Группа 18"/>
          <p:cNvGrpSpPr>
            <a:grpSpLocks/>
          </p:cNvGrpSpPr>
          <p:nvPr/>
        </p:nvGrpSpPr>
        <p:grpSpPr bwMode="auto">
          <a:xfrm>
            <a:off x="706438" y="1249363"/>
            <a:ext cx="8093075" cy="1200150"/>
            <a:chOff x="706438" y="1249363"/>
            <a:chExt cx="8093075" cy="1200150"/>
          </a:xfrm>
        </p:grpSpPr>
        <p:graphicFrame>
          <p:nvGraphicFramePr>
            <p:cNvPr id="5125" name="Object 2"/>
            <p:cNvGraphicFramePr>
              <a:graphicFrameLocks noChangeAspect="1"/>
            </p:cNvGraphicFramePr>
            <p:nvPr/>
          </p:nvGraphicFramePr>
          <p:xfrm>
            <a:off x="1711325" y="1711325"/>
            <a:ext cx="296863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name="Формула" r:id="rId3" imgW="126835" imgH="139518" progId="Equation.3">
                    <p:embed/>
                  </p:oleObj>
                </mc:Choice>
                <mc:Fallback>
                  <p:oleObj name="Формула" r:id="rId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1325" y="1711325"/>
                          <a:ext cx="296863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9" name="Rectangle 3"/>
            <p:cNvSpPr>
              <a:spLocks noChangeArrowheads="1"/>
            </p:cNvSpPr>
            <p:nvPr/>
          </p:nvSpPr>
          <p:spPr bwMode="auto">
            <a:xfrm>
              <a:off x="706438" y="1249363"/>
              <a:ext cx="8093075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anchor="ctr">
              <a:spAutoFit/>
            </a:bodyPr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ru-RU" altLang="ru-RU" sz="2400" dirty="0">
                  <a:solidFill>
                    <a:srgbClr val="000000"/>
                  </a:solidFill>
                  <a:cs typeface="Times New Roman" pitchFamily="18" charset="0"/>
                </a:rPr>
                <a:t>1 – натуральное число</a:t>
              </a:r>
              <a:endParaRPr lang="ru-RU" altLang="ru-RU" sz="2400" dirty="0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ru-RU" altLang="ru-RU" sz="2400" dirty="0">
                  <a:solidFill>
                    <a:srgbClr val="000000"/>
                  </a:solidFill>
                  <a:cs typeface="Times New Roman" pitchFamily="18" charset="0"/>
                </a:rPr>
                <a:t>если     – натуральное число, </a:t>
              </a:r>
              <a:r>
                <a:rPr lang="en-US" altLang="ru-RU" sz="2400" dirty="0">
                  <a:solidFill>
                    <a:srgbClr val="000000"/>
                  </a:solidFill>
                  <a:cs typeface="Times New Roman" pitchFamily="18" charset="0"/>
                </a:rPr>
                <a:t/>
              </a:r>
              <a:br>
                <a:rPr lang="en-US" altLang="ru-RU" sz="2400" dirty="0">
                  <a:solidFill>
                    <a:srgbClr val="000000"/>
                  </a:solidFill>
                  <a:cs typeface="Times New Roman" pitchFamily="18" charset="0"/>
                </a:rPr>
              </a:br>
              <a:r>
                <a:rPr lang="en-US" altLang="ru-RU" sz="2400" dirty="0">
                  <a:solidFill>
                    <a:srgbClr val="000000"/>
                  </a:solidFill>
                  <a:cs typeface="Times New Roman" pitchFamily="18" charset="0"/>
                </a:rPr>
                <a:t>  </a:t>
              </a:r>
              <a:r>
                <a:rPr lang="ru-RU" altLang="ru-RU" sz="2400" dirty="0">
                  <a:solidFill>
                    <a:srgbClr val="000000"/>
                  </a:solidFill>
                  <a:cs typeface="Times New Roman" pitchFamily="18" charset="0"/>
                </a:rPr>
                <a:t>то</a:t>
              </a:r>
              <a:r>
                <a:rPr lang="en-US" altLang="ru-RU" sz="2400" dirty="0">
                  <a:solidFill>
                    <a:srgbClr val="000000"/>
                  </a:solidFill>
                  <a:cs typeface="Times New Roman" pitchFamily="18" charset="0"/>
                </a:rPr>
                <a:t>        </a:t>
              </a:r>
              <a:r>
                <a:rPr lang="ru-RU" altLang="ru-RU" sz="2400" dirty="0">
                  <a:solidFill>
                    <a:srgbClr val="000000"/>
                  </a:solidFill>
                  <a:cs typeface="Times New Roman" pitchFamily="18" charset="0"/>
                </a:rPr>
                <a:t> – натуральное число</a:t>
              </a:r>
              <a:endParaRPr lang="ru-RU" altLang="ru-RU" sz="2400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26" name="Object 3"/>
            <p:cNvGraphicFramePr>
              <a:graphicFrameLocks noChangeAspect="1"/>
            </p:cNvGraphicFramePr>
            <p:nvPr/>
          </p:nvGraphicFramePr>
          <p:xfrm>
            <a:off x="1476375" y="1990725"/>
            <a:ext cx="715963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Формула" r:id="rId5" imgW="304404" imgH="177569" progId="Equation.3">
                    <p:embed/>
                  </p:oleObj>
                </mc:Choice>
                <mc:Fallback>
                  <p:oleObj name="Формула" r:id="rId5" imgW="304404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5" y="1990725"/>
                          <a:ext cx="715963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Скругленная прямоугольная выноска 12"/>
          <p:cNvSpPr/>
          <p:nvPr/>
        </p:nvSpPr>
        <p:spPr bwMode="auto">
          <a:xfrm>
            <a:off x="5692775" y="1160463"/>
            <a:ext cx="2573338" cy="722312"/>
          </a:xfrm>
          <a:prstGeom prst="wedgeRoundRectCallout">
            <a:avLst>
              <a:gd name="adj1" fmla="val -67589"/>
              <a:gd name="adj2" fmla="val 59447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индуктивное определение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713" y="2476500"/>
            <a:ext cx="8324850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Рекурсия</a:t>
            </a:r>
            <a:r>
              <a:rPr lang="ru-RU" sz="2400" dirty="0">
                <a:solidFill>
                  <a:srgbClr val="000000"/>
                </a:solidFill>
              </a:rPr>
              <a:t> — это способ определения множества объектов через само это множество на основе заданных простых базовых случаев.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88938" y="3759200"/>
            <a:ext cx="3711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  <a:cs typeface="Times New Roman" pitchFamily="18" charset="0"/>
              </a:rPr>
              <a:t>Числа Фибоначчи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51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>
              <a:solidFill>
                <a:srgbClr val="000000"/>
              </a:solidFill>
            </a:endParaRPr>
          </a:p>
        </p:txBody>
      </p:sp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706438" y="4200525"/>
            <a:ext cx="8093075" cy="1077913"/>
            <a:chOff x="706438" y="4200525"/>
            <a:chExt cx="8093075" cy="1077913"/>
          </a:xfrm>
        </p:grpSpPr>
        <p:graphicFrame>
          <p:nvGraphicFramePr>
            <p:cNvPr id="5122" name="Object 9"/>
            <p:cNvGraphicFramePr>
              <a:graphicFrameLocks noChangeAspect="1"/>
            </p:cNvGraphicFramePr>
            <p:nvPr/>
          </p:nvGraphicFramePr>
          <p:xfrm>
            <a:off x="950913" y="4200525"/>
            <a:ext cx="1719262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Формула" r:id="rId7" imgW="685502" imgH="215806" progId="Equation.3">
                    <p:embed/>
                  </p:oleObj>
                </mc:Choice>
                <mc:Fallback>
                  <p:oleObj name="Формула" r:id="rId7" imgW="685502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4200525"/>
                          <a:ext cx="1719262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8"/>
            <p:cNvGraphicFramePr>
              <a:graphicFrameLocks noChangeAspect="1"/>
            </p:cNvGraphicFramePr>
            <p:nvPr/>
          </p:nvGraphicFramePr>
          <p:xfrm>
            <a:off x="950913" y="4703763"/>
            <a:ext cx="2389187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Формула" r:id="rId9" imgW="952087" imgH="228501" progId="Equation.3">
                    <p:embed/>
                  </p:oleObj>
                </mc:Choice>
                <mc:Fallback>
                  <p:oleObj name="Формула" r:id="rId9" imgW="952087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4703763"/>
                          <a:ext cx="2389187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7"/>
            <p:cNvGraphicFramePr>
              <a:graphicFrameLocks noChangeAspect="1"/>
            </p:cNvGraphicFramePr>
            <p:nvPr/>
          </p:nvGraphicFramePr>
          <p:xfrm>
            <a:off x="4019550" y="4751388"/>
            <a:ext cx="884238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name="Формула" r:id="rId11" imgW="355138" imgH="177569" progId="Equation.3">
                    <p:embed/>
                  </p:oleObj>
                </mc:Choice>
                <mc:Fallback>
                  <p:oleObj name="Формула" r:id="rId11" imgW="355138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9550" y="4751388"/>
                          <a:ext cx="884238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706438" y="4227513"/>
              <a:ext cx="8093075" cy="954087"/>
            </a:xfrm>
            <a:prstGeom prst="rect">
              <a:avLst/>
            </a:prstGeom>
            <a:noFill/>
            <a:ln w="12700" cap="flat" cmpd="sng">
              <a:noFill/>
              <a:prstDash val="solid"/>
              <a:miter lim="800000"/>
              <a:headEnd type="none" w="med" len="med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pPr marL="180975" indent="-180975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defRPr/>
              </a:pPr>
              <a:r>
                <a:rPr lang="en-US" sz="2800" dirty="0">
                  <a:solidFill>
                    <a:srgbClr val="000000"/>
                  </a:solidFill>
                  <a:ea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180975" indent="-180975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defRPr/>
              </a:pPr>
              <a:r>
                <a:rPr lang="en-US" sz="2800" dirty="0">
                  <a:solidFill>
                    <a:srgbClr val="000000"/>
                  </a:solidFill>
                  <a:ea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5138" name="Прямоугольник 23"/>
            <p:cNvSpPr>
              <a:spLocks noChangeArrowheads="1"/>
            </p:cNvSpPr>
            <p:nvPr/>
          </p:nvSpPr>
          <p:spPr bwMode="auto">
            <a:xfrm>
              <a:off x="3325813" y="4759325"/>
              <a:ext cx="69373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>
                  <a:solidFill>
                    <a:srgbClr val="000000"/>
                  </a:solidFill>
                </a:rPr>
                <a:t>при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65" name="Прямоугольник 24"/>
          <p:cNvSpPr>
            <a:spLocks noChangeArrowheads="1"/>
          </p:cNvSpPr>
          <p:nvPr/>
        </p:nvSpPr>
        <p:spPr bwMode="auto">
          <a:xfrm>
            <a:off x="850900" y="5319713"/>
            <a:ext cx="603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b="1">
                <a:solidFill>
                  <a:srgbClr val="0000FF"/>
                </a:solidFill>
              </a:rPr>
              <a:t>1, 1, 2, 3, 5, 8, 13, 21, 34, …</a:t>
            </a:r>
            <a:endParaRPr lang="ru-RU" altLang="ru-RU" sz="2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Простая задача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980728"/>
            <a:ext cx="8712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Задача: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вычислить Х</a:t>
            </a:r>
            <a:r>
              <a:rPr lang="en-US" altLang="ru-RU" sz="2800" b="1" i="1" baseline="30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где Х целое,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n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-  натуральное</a:t>
            </a:r>
            <a:endParaRPr lang="ru-RU" alt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117855" y="1497907"/>
            <a:ext cx="2700176" cy="415499"/>
          </a:xfrm>
          <a:prstGeom prst="wedgeRoundRectCallout">
            <a:avLst>
              <a:gd name="adj1" fmla="val -10144"/>
              <a:gd name="adj2" fmla="val 97679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итерации</a:t>
            </a:r>
            <a:endParaRPr lang="ru-RU" sz="2400" b="1" baseline="30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1974031"/>
            <a:ext cx="4896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ru-RU" alt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раз умножить Х на Х  </a:t>
            </a:r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928555" y="1583119"/>
            <a:ext cx="2044283" cy="551689"/>
          </a:xfrm>
          <a:prstGeom prst="wedgeRoundRectCallout">
            <a:avLst>
              <a:gd name="adj1" fmla="val -41785"/>
              <a:gd name="adj2" fmla="val 1122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3*3*</a:t>
            </a:r>
            <a:r>
              <a:rPr lang="en-US" sz="3200" b="1" dirty="0" smtClean="0">
                <a:solidFill>
                  <a:srgbClr val="000000"/>
                </a:solidFill>
              </a:rPr>
              <a:t>3</a:t>
            </a:r>
            <a:r>
              <a:rPr lang="ru-RU" sz="3200" b="1" dirty="0" smtClean="0">
                <a:solidFill>
                  <a:srgbClr val="000000"/>
                </a:solidFill>
              </a:rPr>
              <a:t>*3*3</a:t>
            </a:r>
            <a:endParaRPr lang="ru-RU" sz="3200" b="1" baseline="30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9687" y="188640"/>
            <a:ext cx="8524280" cy="5735638"/>
            <a:chOff x="-2306" y="2336"/>
            <a:chExt cx="5371" cy="3613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975" cy="291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srgbClr val="FFFFFF"/>
                  </a:solidFill>
                </a:rPr>
                <a:t>  </a:t>
              </a:r>
              <a:r>
                <a:rPr lang="ru-RU" sz="2400" b="1" dirty="0" smtClean="0">
                  <a:solidFill>
                    <a:srgbClr val="FFFFFF"/>
                  </a:solidFill>
                </a:rPr>
                <a:t>Пишем в тетрадь!</a:t>
              </a:r>
              <a:endParaRPr lang="ru-RU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-2306" y="5658"/>
              <a:ext cx="1975" cy="291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srgbClr val="FFFFFF"/>
                  </a:solidFill>
                </a:rPr>
                <a:t>  </a:t>
              </a:r>
              <a:r>
                <a:rPr lang="ru-RU" sz="2400" b="1" dirty="0" smtClean="0">
                  <a:solidFill>
                    <a:srgbClr val="FFFFFF"/>
                  </a:solidFill>
                </a:rPr>
                <a:t>Пишем в тетрадь!</a:t>
              </a:r>
              <a:endParaRPr lang="ru-RU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95536" y="2443537"/>
            <a:ext cx="689002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Введите 2 переменные 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X 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и 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– целые числа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Пусть переменная 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– это результат, т.е. </a:t>
            </a:r>
            <a:r>
              <a:rPr lang="ru-RU" altLang="ru-RU" sz="2400" b="1" dirty="0" smtClean="0">
                <a:cs typeface="Times New Roman" pitchFamily="18" charset="0"/>
              </a:rPr>
              <a:t>Х</a:t>
            </a:r>
            <a:r>
              <a:rPr lang="en-US" altLang="ru-RU" sz="2800" b="1" baseline="30000" dirty="0" smtClean="0">
                <a:cs typeface="Times New Roman" pitchFamily="18" charset="0"/>
              </a:rPr>
              <a:t>n</a:t>
            </a:r>
            <a:r>
              <a:rPr lang="ru-RU" altLang="ru-RU" sz="2800" b="1" dirty="0" smtClean="0">
                <a:cs typeface="Times New Roman" pitchFamily="18" charset="0"/>
              </a:rPr>
              <a:t>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Присвойте р начальное значение</a:t>
            </a:r>
            <a:endParaRPr lang="ru-RU" alt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73703" y="3429000"/>
            <a:ext cx="2530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nput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p=1</a:t>
            </a:r>
            <a:endParaRPr lang="en-US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26345" y="4444663"/>
            <a:ext cx="84190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. Запишите цикл по </a:t>
            </a:r>
            <a:r>
              <a:rPr lang="en-US" altLang="ru-RU" sz="2400" b="1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, который повторяется 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раз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altLang="ru-RU" sz="2800" b="1" dirty="0" smtClean="0"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/>
              <a:t>5. Как вычислить </a:t>
            </a:r>
            <a:r>
              <a:rPr lang="ru-RU" altLang="ru-RU" sz="2400" b="1" dirty="0" smtClean="0"/>
              <a:t>р?</a:t>
            </a:r>
            <a:endParaRPr lang="ru-RU" altLang="ru-RU" sz="2400" b="1" dirty="0"/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5562831" y="1558532"/>
            <a:ext cx="1154796" cy="415499"/>
          </a:xfrm>
          <a:prstGeom prst="wedgeRoundRectCallout">
            <a:avLst>
              <a:gd name="adj1" fmla="val 83588"/>
              <a:gd name="adj2" fmla="val 1908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3 </a:t>
            </a:r>
            <a:r>
              <a:rPr lang="en-US" sz="3200" b="1" baseline="30000" dirty="0" smtClean="0">
                <a:solidFill>
                  <a:srgbClr val="000000"/>
                </a:solidFill>
              </a:rPr>
              <a:t>5</a:t>
            </a:r>
            <a:endParaRPr lang="ru-RU" sz="3200" b="1" baseline="30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49007" y="5085184"/>
            <a:ext cx="39238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ru-RU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 (1,n+1):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p=p*X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(p)</a:t>
            </a:r>
            <a:endParaRPr lang="ru-RU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по переменной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1275" y="975792"/>
            <a:ext cx="747706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Вычислить Х</a:t>
            </a:r>
            <a:r>
              <a:rPr lang="en-US" altLang="ru-RU" sz="2400" b="1" i="1" baseline="300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где Х целое,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n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-  натуральное</a:t>
            </a:r>
            <a:endParaRPr lang="ru-RU" altLang="ru-RU" sz="2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en-US" altLang="ru-RU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p=1</a:t>
            </a:r>
            <a:endParaRPr lang="en-US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ru-RU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 (1,n+1):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p=p*X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(p)</a:t>
            </a:r>
            <a:endParaRPr lang="ru-RU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572000" y="2370573"/>
            <a:ext cx="4211960" cy="722312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Оформите эту запись как функцию </a:t>
            </a:r>
            <a:r>
              <a:rPr lang="en-US" sz="2400" b="1" dirty="0" smtClean="0">
                <a:solidFill>
                  <a:srgbClr val="000000"/>
                </a:solidFill>
              </a:rPr>
              <a:t>Step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14193" y="3438005"/>
            <a:ext cx="61097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Step(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p=1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 (1,b+1):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p=p*a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(p)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print(Step(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ru-RU" altLang="ru-RU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940152" y="332656"/>
            <a:ext cx="3134510" cy="46196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FFFF"/>
                </a:solidFill>
              </a:rPr>
              <a:t>  </a:t>
            </a:r>
            <a:r>
              <a:rPr lang="ru-RU" sz="2400" b="1" dirty="0" smtClean="0">
                <a:solidFill>
                  <a:srgbClr val="FFFFFF"/>
                </a:solidFill>
              </a:rPr>
              <a:t>Пишем в тетрадь!</a:t>
            </a:r>
            <a:endParaRPr lang="ru-RU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задается рекурсия?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338336" y="1124744"/>
            <a:ext cx="5601816" cy="722312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Как определить правило вычисления </a:t>
            </a:r>
            <a:r>
              <a:rPr lang="ru-RU" altLang="ru-RU" sz="2400" b="1" i="1" dirty="0">
                <a:cs typeface="Times New Roman" pitchFamily="18" charset="0"/>
              </a:rPr>
              <a:t>Х</a:t>
            </a:r>
            <a:r>
              <a:rPr lang="en-US" altLang="ru-RU" sz="2400" b="1" i="1" baseline="30000" dirty="0" smtClean="0">
                <a:cs typeface="Times New Roman" pitchFamily="18" charset="0"/>
              </a:rPr>
              <a:t>n</a:t>
            </a:r>
            <a:r>
              <a:rPr lang="ru-RU" altLang="ru-RU" sz="2400" b="1" i="1" baseline="30000" dirty="0" smtClean="0">
                <a:cs typeface="Times New Roman" pitchFamily="18" charset="0"/>
              </a:rPr>
              <a:t> </a:t>
            </a:r>
            <a:r>
              <a:rPr lang="ru-RU" altLang="ru-RU" sz="2400" dirty="0" smtClean="0">
                <a:cs typeface="Times New Roman" pitchFamily="18" charset="0"/>
              </a:rPr>
              <a:t>с помощью рекурсии?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6" y="2400563"/>
            <a:ext cx="783710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Какая степень любого числа нам известна?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Если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=0, то </a:t>
            </a:r>
            <a:r>
              <a:rPr lang="en-US" altLang="ru-RU" sz="2400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Как вычислить следующее значение р?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Для того, чтобы вычислить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Step(</a:t>
            </a:r>
            <a:r>
              <a:rPr lang="en-US" alt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мы вызовем функцию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ru-RU" sz="2400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ep(</a:t>
            </a:r>
            <a:r>
              <a:rPr lang="en-US" altLang="ru-RU" sz="2400" b="1" i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*а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altLang="ru-RU" sz="2400" b="1" i="1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940152" y="332656"/>
            <a:ext cx="3134510" cy="46196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FFFF"/>
                </a:solidFill>
              </a:rPr>
              <a:t>  </a:t>
            </a:r>
            <a:r>
              <a:rPr lang="ru-RU" sz="2400" b="1" dirty="0" smtClean="0">
                <a:solidFill>
                  <a:srgbClr val="FFFFFF"/>
                </a:solidFill>
              </a:rPr>
              <a:t>Пишем в тетрадь!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215" y="1847056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Step(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altLang="ru-RU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540478"/>
            <a:ext cx="1425390" cy="369332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ep(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ru-RU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flipV="1">
            <a:off x="2180966" y="4706235"/>
            <a:ext cx="576064" cy="1059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757030" y="4541537"/>
            <a:ext cx="1425390" cy="369332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ep(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67882" y="4540478"/>
            <a:ext cx="1425390" cy="369332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ep(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,1)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 bwMode="auto">
          <a:xfrm>
            <a:off x="4182420" y="4740695"/>
            <a:ext cx="585462" cy="0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94712" y="4540478"/>
            <a:ext cx="1425390" cy="369332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ep(</a:t>
            </a:r>
            <a:r>
              <a:rPr lang="ru-RU" altLang="ru-RU" b="1" i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ru-RU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,0)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 bwMode="auto">
          <a:xfrm>
            <a:off x="6193272" y="4724333"/>
            <a:ext cx="585462" cy="0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439883" y="50891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flipH="1">
            <a:off x="3825761" y="5273811"/>
            <a:ext cx="1584176" cy="0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480577" y="50891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ru-RU" b="1" dirty="0"/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 flipH="1">
            <a:off x="5793483" y="5273811"/>
            <a:ext cx="1584176" cy="0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313272" y="50946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11818" y="509466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flipH="1">
            <a:off x="1676910" y="5273811"/>
            <a:ext cx="1584176" cy="0"/>
          </a:xfrm>
          <a:prstGeom prst="straightConnector1">
            <a:avLst/>
          </a:prstGeom>
          <a:noFill/>
          <a:ln w="317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263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7" grpId="0" animBg="1"/>
      <p:bldP spid="19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задается рекурсия?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3023828" y="1124744"/>
            <a:ext cx="3096344" cy="722312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Программа Х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n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940152" y="332656"/>
            <a:ext cx="3134510" cy="46196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FFFF"/>
                </a:solidFill>
              </a:rPr>
              <a:t>  </a:t>
            </a:r>
            <a:r>
              <a:rPr lang="ru-RU" sz="2400" b="1" dirty="0" smtClean="0">
                <a:solidFill>
                  <a:srgbClr val="FFFFFF"/>
                </a:solidFill>
              </a:rPr>
              <a:t>Пишем в тетрадь!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0608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Step(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p=1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b==0: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(p)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p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p=Step(a,b-1)*a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(p)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p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print(Step(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ru-RU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0232" y="2420888"/>
            <a:ext cx="1565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6</a:t>
            </a:r>
          </a:p>
          <a:p>
            <a:r>
              <a:rPr lang="ru-RU" dirty="0" smtClean="0"/>
              <a:t>36</a:t>
            </a:r>
          </a:p>
          <a:p>
            <a:r>
              <a:rPr lang="ru-RU" dirty="0" smtClean="0"/>
              <a:t>216</a:t>
            </a:r>
          </a:p>
          <a:p>
            <a:r>
              <a:rPr lang="ru-RU" dirty="0" smtClean="0"/>
              <a:t>1296</a:t>
            </a:r>
          </a:p>
          <a:p>
            <a:r>
              <a:rPr lang="ru-RU" dirty="0" smtClean="0"/>
              <a:t>1296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6517771" y="4397694"/>
            <a:ext cx="998984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2463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задается рекурсия?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475656" y="1124744"/>
            <a:ext cx="6041099" cy="722312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Факториал числа Х: Х!= 1*2*3*…Х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635896" y="2085760"/>
            <a:ext cx="1152128" cy="461665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FFFF"/>
                </a:solidFill>
              </a:rPr>
              <a:t>  </a:t>
            </a:r>
            <a:r>
              <a:rPr lang="ru-RU" sz="2400" b="1" dirty="0" smtClean="0">
                <a:solidFill>
                  <a:srgbClr val="FFFFFF"/>
                </a:solidFill>
              </a:rPr>
              <a:t>чат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911" y="2045190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x==1: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x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(x-1)*x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p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045190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Правило: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1!=1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X!=(X-1)!*X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811079" y="3572137"/>
            <a:ext cx="864096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(4)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805806" y="4365104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(3) *4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800533" y="5029462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(2) *3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800533" y="5589240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Ff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(1) *2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7380312" y="5589240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1*2=2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7380312" y="5029462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2*3=6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7380312" y="4365366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6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*4=24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7380312" y="3572137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4!=24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6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Вычисление суммы цифр числа</a:t>
            </a:r>
          </a:p>
        </p:txBody>
      </p:sp>
      <p:sp>
        <p:nvSpPr>
          <p:cNvPr id="1382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5E3585-8A71-455E-82F0-90B3EF03295D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38244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Написать рекурсивную функцию, которая вычисляет сумму цифр числа. 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612900" y="2387600"/>
          <a:ext cx="2603500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875"/>
                <a:gridCol w="650875"/>
                <a:gridCol w="650875"/>
                <a:gridCol w="650875"/>
              </a:tblGrid>
              <a:tr h="5175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664" marB="4566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664" marB="4566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664" marB="4566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664" marB="4566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25488" y="1687513"/>
            <a:ext cx="4875212" cy="523875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 = </a:t>
            </a: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</a:t>
            </a:r>
            <a:r>
              <a:rPr lang="en-US" sz="28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</a:t>
            </a:r>
            <a:r>
              <a:rPr lang="ru-RU" sz="2800" b="1" dirty="0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814388" y="2736850"/>
            <a:ext cx="4875212" cy="1290638"/>
            <a:chOff x="814388" y="2736850"/>
            <a:chExt cx="4875212" cy="1290310"/>
          </a:xfrm>
        </p:grpSpPr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814388" y="3503418"/>
              <a:ext cx="4875212" cy="523742"/>
            </a:xfrm>
            <a:prstGeom prst="rect">
              <a:avLst/>
            </a:prstGeom>
            <a:solidFill>
              <a:srgbClr val="E6E6FF"/>
            </a:solidFill>
            <a:ln w="12700" cap="flat" cmpd="sng">
              <a:noFill/>
              <a:prstDash val="solid"/>
              <a:miter lim="800000"/>
              <a:headEnd type="none" w="med" len="med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indent="9048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 err="1">
                  <a:solidFill>
                    <a:srgbClr val="0000FF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sumDigits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(</a:t>
              </a:r>
              <a:r>
                <a:rPr lang="ru-RU" sz="2800" b="1" dirty="0">
                  <a:solidFill>
                    <a:srgbClr val="000000"/>
                  </a:solidFill>
                  <a:ea typeface="Times New Roman" pitchFamily="18" charset="0"/>
                  <a:cs typeface="Courier New" pitchFamily="49" charset="0"/>
                </a:rPr>
                <a:t> </a:t>
              </a:r>
              <a:r>
                <a:rPr lang="ru-RU" sz="2800" b="1" dirty="0">
                  <a:solidFill>
                    <a:srgbClr val="0095FF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123</a:t>
              </a:r>
              <a:r>
                <a:rPr lang="ru-RU" sz="2800" b="1" dirty="0">
                  <a:solidFill>
                    <a:srgbClr val="C00000"/>
                  </a:solidFill>
                  <a:ea typeface="Times New Roman" pitchFamily="18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)</a:t>
              </a:r>
              <a:r>
                <a:rPr lang="ru-RU" sz="2800" b="1" dirty="0">
                  <a:solidFill>
                    <a:srgbClr val="0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 + </a:t>
              </a:r>
              <a:r>
                <a:rPr lang="ru-RU" sz="2800" b="1" dirty="0">
                  <a:solidFill>
                    <a:srgbClr val="00B0F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4</a:t>
              </a:r>
              <a:endParaRPr lang="en-US" sz="28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138269" name="Левая фигурная скобка 22"/>
            <p:cNvSpPr>
              <a:spLocks/>
            </p:cNvSpPr>
            <p:nvPr/>
          </p:nvSpPr>
          <p:spPr bwMode="auto">
            <a:xfrm rot="-5400000">
              <a:off x="2463800" y="2171700"/>
              <a:ext cx="317500" cy="1866900"/>
            </a:xfrm>
            <a:prstGeom prst="leftBrace">
              <a:avLst>
                <a:gd name="adj1" fmla="val 3930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38270" name="Полилиния 23"/>
            <p:cNvSpPr>
              <a:spLocks/>
            </p:cNvSpPr>
            <p:nvPr/>
          </p:nvSpPr>
          <p:spPr bwMode="auto">
            <a:xfrm>
              <a:off x="4003675" y="2736850"/>
              <a:ext cx="835025" cy="908051"/>
            </a:xfrm>
            <a:custGeom>
              <a:avLst/>
              <a:gdLst>
                <a:gd name="T0" fmla="*/ 0 w 1406503"/>
                <a:gd name="T1" fmla="*/ 0 h 1152661"/>
                <a:gd name="T2" fmla="*/ 12888 w 1406503"/>
                <a:gd name="T3" fmla="*/ 134704 h 1152661"/>
                <a:gd name="T4" fmla="*/ 0 60000 65536"/>
                <a:gd name="T5" fmla="*/ 0 60000 65536"/>
                <a:gd name="T6" fmla="*/ 0 w 1406503"/>
                <a:gd name="T7" fmla="*/ 0 h 1152661"/>
                <a:gd name="T8" fmla="*/ 1406503 w 1406503"/>
                <a:gd name="T9" fmla="*/ 1152661 h 11526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06503" h="1152661">
                  <a:moveTo>
                    <a:pt x="0" y="0"/>
                  </a:moveTo>
                  <a:cubicBezTo>
                    <a:pt x="561806" y="452779"/>
                    <a:pt x="1258882" y="298475"/>
                    <a:pt x="1406503" y="1152661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8271" name="Полилиния 24"/>
            <p:cNvSpPr>
              <a:spLocks/>
            </p:cNvSpPr>
            <p:nvPr/>
          </p:nvSpPr>
          <p:spPr bwMode="auto">
            <a:xfrm>
              <a:off x="2621756" y="3263106"/>
              <a:ext cx="923925" cy="381794"/>
            </a:xfrm>
            <a:custGeom>
              <a:avLst/>
              <a:gdLst>
                <a:gd name="T0" fmla="*/ 0 w 1355687"/>
                <a:gd name="T1" fmla="*/ 0 h 1354398"/>
                <a:gd name="T2" fmla="*/ 42998 w 1355687"/>
                <a:gd name="T3" fmla="*/ 15 h 1354398"/>
                <a:gd name="T4" fmla="*/ 0 60000 65536"/>
                <a:gd name="T5" fmla="*/ 0 60000 65536"/>
                <a:gd name="T6" fmla="*/ 0 w 1355687"/>
                <a:gd name="T7" fmla="*/ 0 h 1354398"/>
                <a:gd name="T8" fmla="*/ 1355687 w 1355687"/>
                <a:gd name="T9" fmla="*/ 1354398 h 13543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55687" h="1354398">
                  <a:moveTo>
                    <a:pt x="0" y="0"/>
                  </a:moveTo>
                  <a:cubicBezTo>
                    <a:pt x="1795" y="659508"/>
                    <a:pt x="1208066" y="500212"/>
                    <a:pt x="1355687" y="135439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6" name="Скругленная прямоугольная выноска 25"/>
          <p:cNvSpPr/>
          <p:nvPr/>
        </p:nvSpPr>
        <p:spPr bwMode="auto">
          <a:xfrm>
            <a:off x="2579688" y="4224338"/>
            <a:ext cx="1662112" cy="614362"/>
          </a:xfrm>
          <a:prstGeom prst="wedgeRoundRectCallout">
            <a:avLst>
              <a:gd name="adj1" fmla="val 5316"/>
              <a:gd name="adj2" fmla="val -9761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 bwMode="auto">
          <a:xfrm>
            <a:off x="4865688" y="4224338"/>
            <a:ext cx="1306512" cy="614362"/>
          </a:xfrm>
          <a:prstGeom prst="wedgeRoundRectCallout">
            <a:avLst>
              <a:gd name="adj1" fmla="val -48617"/>
              <a:gd name="adj2" fmla="val -103815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47700" y="5035550"/>
            <a:ext cx="83693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6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altLang="ru-RU" sz="26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)=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altLang="ru-RU" sz="26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)+(n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%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10)</a:t>
            </a:r>
            <a:endParaRPr lang="ru-RU" altLang="ru-RU" sz="26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245225" y="5589588"/>
            <a:ext cx="2162175" cy="663575"/>
            <a:chOff x="796" y="2336"/>
            <a:chExt cx="1362" cy="418"/>
          </a:xfrm>
        </p:grpSpPr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068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Это всё?</a:t>
              </a:r>
            </a:p>
          </p:txBody>
        </p:sp>
        <p:sp>
          <p:nvSpPr>
            <p:cNvPr id="138267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47700" y="5556250"/>
            <a:ext cx="5334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6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sumDigits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altLang="ru-RU" sz="26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)=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для</a:t>
            </a:r>
            <a:r>
              <a:rPr lang="ru-RU" altLang="ru-RU" sz="26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altLang="ru-RU" sz="2600" b="1">
                <a:solidFill>
                  <a:srgbClr val="C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altLang="ru-RU" sz="2600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3" name="Левая фигурная скобка 32"/>
          <p:cNvSpPr>
            <a:spLocks/>
          </p:cNvSpPr>
          <p:nvPr/>
        </p:nvSpPr>
        <p:spPr bwMode="auto">
          <a:xfrm>
            <a:off x="406400" y="5092700"/>
            <a:ext cx="304800" cy="977900"/>
          </a:xfrm>
          <a:prstGeom prst="leftBrace">
            <a:avLst>
              <a:gd name="adj1" fmla="val 3931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4" name="Скругленная прямоугольная выноска 33"/>
          <p:cNvSpPr/>
          <p:nvPr/>
        </p:nvSpPr>
        <p:spPr bwMode="auto">
          <a:xfrm>
            <a:off x="4687888" y="2408238"/>
            <a:ext cx="620712" cy="614362"/>
          </a:xfrm>
          <a:prstGeom prst="wedgeRoundRectCallout">
            <a:avLst>
              <a:gd name="adj1" fmla="val -48617"/>
              <a:gd name="adj2" fmla="val -103815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ru-RU" sz="2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32" grpId="0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1726</Words>
  <Application>Microsoft Office PowerPoint</Application>
  <PresentationFormat>Экран (4:3)</PresentationFormat>
  <Paragraphs>459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Оформление по умолчанию</vt:lpstr>
      <vt:lpstr>Microsoft Equation 3.0</vt:lpstr>
      <vt:lpstr>Программирование на языке Python</vt:lpstr>
      <vt:lpstr>Что такое рекурсия?</vt:lpstr>
      <vt:lpstr>Что такое рекурсия?</vt:lpstr>
      <vt:lpstr>Простая задача</vt:lpstr>
      <vt:lpstr>Цикл по переменной</vt:lpstr>
      <vt:lpstr>Как задается рекурсия?</vt:lpstr>
      <vt:lpstr>Как задается рекурсия?</vt:lpstr>
      <vt:lpstr>Как задается рекурсия?</vt:lpstr>
      <vt:lpstr>Вычисление суммы цифр числа</vt:lpstr>
      <vt:lpstr>Вычисление суммы цифр числа</vt:lpstr>
      <vt:lpstr>Вычисление суммы цифр числа</vt:lpstr>
      <vt:lpstr>Вывод двоичного кода числа</vt:lpstr>
      <vt:lpstr>Алгоритм Евклида</vt:lpstr>
      <vt:lpstr>Задачи</vt:lpstr>
      <vt:lpstr>Задачи</vt:lpstr>
      <vt:lpstr>Как работает рекурсия?</vt:lpstr>
      <vt:lpstr>Стек</vt:lpstr>
      <vt:lpstr>Рекурсия – «за» и «против»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Конец фильма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Python</dc:title>
  <dc:creator>Оля</dc:creator>
  <cp:lastModifiedBy>Оля</cp:lastModifiedBy>
  <cp:revision>18</cp:revision>
  <dcterms:created xsi:type="dcterms:W3CDTF">2020-04-18T13:09:37Z</dcterms:created>
  <dcterms:modified xsi:type="dcterms:W3CDTF">2020-04-18T17:17:06Z</dcterms:modified>
</cp:coreProperties>
</file>