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7" r:id="rId2"/>
    <p:sldId id="269" r:id="rId3"/>
    <p:sldId id="258" r:id="rId4"/>
    <p:sldId id="267" r:id="rId5"/>
    <p:sldId id="268" r:id="rId6"/>
    <p:sldId id="270" r:id="rId7"/>
    <p:sldId id="271" r:id="rId8"/>
    <p:sldId id="273" r:id="rId9"/>
    <p:sldId id="272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8" r:id="rId24"/>
    <p:sldId id="289" r:id="rId25"/>
    <p:sldId id="28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D8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614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78B9E-51A9-4806-B8DD-9F0785BCF79B}" type="datetimeFigureOut">
              <a:rPr lang="ru-RU" smtClean="0"/>
              <a:t>18.04.2020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58888-CD52-41A6-8ED5-F281C3F248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499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8942C4-7A48-4B2E-B749-E09F2A366D9C}" type="slidenum">
              <a:rPr lang="ru-RU" altLang="ru-RU" smtClean="0"/>
              <a:pPr eaLnBrk="1" hangingPunct="1"/>
              <a:t>24</a:t>
            </a:fld>
            <a:endParaRPr lang="ru-RU" altLang="ru-RU" smtClean="0"/>
          </a:p>
        </p:txBody>
      </p:sp>
      <p:sp>
        <p:nvSpPr>
          <p:cNvPr id="1034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5034D-FB6B-4811-983F-E3C82F1E9CF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47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251" y="1760561"/>
            <a:ext cx="8652679" cy="1487606"/>
          </a:xfrm>
        </p:spPr>
        <p:txBody>
          <a:bodyPr/>
          <a:lstStyle>
            <a:lvl1pPr>
              <a:defRPr sz="7200" b="1">
                <a:solidFill>
                  <a:srgbClr val="33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8520" y="4626591"/>
            <a:ext cx="7608626" cy="1380698"/>
          </a:xfrm>
        </p:spPr>
        <p:txBody>
          <a:bodyPr/>
          <a:lstStyle>
            <a:lvl1pPr marL="0" indent="0" algn="ctr">
              <a:buNone/>
              <a:defRPr sz="4000" b="1"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00749-4FDE-4227-8399-6C066D61966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12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1D685-151B-406A-9D29-6E3B086715C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4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155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87CE23-99BC-4768-AE4D-275A3D9C23E8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17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andex.ru/" TargetMode="External"/><Relationship Id="rId7" Type="http://schemas.openxmlformats.org/officeDocument/2006/relationships/image" Target="../media/image10.png"/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://tinneye.com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hyperlink" Target="http://www.icq.com/" TargetMode="External"/><Relationship Id="rId7" Type="http://schemas.openxmlformats.org/officeDocument/2006/relationships/hyperlink" Target="http://www.skype.com/ru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jpeg"/><Relationship Id="rId11" Type="http://schemas.openxmlformats.org/officeDocument/2006/relationships/image" Target="../media/image17.png"/><Relationship Id="rId5" Type="http://schemas.openxmlformats.org/officeDocument/2006/relationships/hyperlink" Target="http://www.whatsapp.com/" TargetMode="External"/><Relationship Id="rId10" Type="http://schemas.openxmlformats.org/officeDocument/2006/relationships/image" Target="../media/image16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azon.com/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5.png"/><Relationship Id="rId3" Type="http://schemas.openxmlformats.org/officeDocument/2006/relationships/image" Target="../media/image19.png"/><Relationship Id="rId7" Type="http://schemas.openxmlformats.org/officeDocument/2006/relationships/hyperlink" Target="http://www.paypal.com/" TargetMode="External"/><Relationship Id="rId12" Type="http://schemas.openxmlformats.org/officeDocument/2006/relationships/image" Target="../media/image24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0.png"/><Relationship Id="rId11" Type="http://schemas.openxmlformats.org/officeDocument/2006/relationships/image" Target="../media/image23.png"/><Relationship Id="rId5" Type="http://schemas.openxmlformats.org/officeDocument/2006/relationships/hyperlink" Target="http://money.yandex.ru/" TargetMode="External"/><Relationship Id="rId10" Type="http://schemas.openxmlformats.org/officeDocument/2006/relationships/hyperlink" Target="https://qiwi.com/" TargetMode="External"/><Relationship Id="rId4" Type="http://schemas.openxmlformats.org/officeDocument/2006/relationships/hyperlink" Target="http://www.webmoney.ru/" TargetMode="External"/><Relationship Id="rId9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kpolyakov@mail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eremin@pspu.ac.ru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olz1402/home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chrome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://www.mozilla-russia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hyperlink" Target="http://www.opera.com/" TargetMode="External"/><Relationship Id="rId4" Type="http://schemas.openxmlformats.org/officeDocument/2006/relationships/image" Target="../media/image3.jpeg"/><Relationship Id="rId9" Type="http://schemas.openxmlformats.org/officeDocument/2006/relationships/hyperlink" Target="http://www.apple.com/afari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038" y="1760538"/>
            <a:ext cx="8653462" cy="1487487"/>
          </a:xfrm>
        </p:spPr>
        <p:txBody>
          <a:bodyPr/>
          <a:lstStyle/>
          <a:p>
            <a:pPr eaLnBrk="1" hangingPunct="1"/>
            <a:r>
              <a:rPr lang="ru-RU" altLang="ru-RU" dirty="0" smtClean="0">
                <a:solidFill>
                  <a:schemeClr val="accent2"/>
                </a:solidFill>
              </a:rPr>
              <a:t>Компьютерные сети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35088" y="4359275"/>
            <a:ext cx="6953250" cy="1381125"/>
          </a:xfrm>
        </p:spPr>
        <p:txBody>
          <a:bodyPr/>
          <a:lstStyle/>
          <a:p>
            <a:pPr marL="1257300" indent="-1257300" algn="l" eaLnBrk="1" hangingPunct="1">
              <a:lnSpc>
                <a:spcPct val="90000"/>
              </a:lnSpc>
              <a:defRPr/>
            </a:pPr>
            <a:r>
              <a:rPr lang="ru-RU" dirty="0">
                <a:solidFill>
                  <a:srgbClr val="000000"/>
                </a:solidFill>
              </a:rPr>
              <a:t>§ 48</a:t>
            </a:r>
            <a:r>
              <a:rPr lang="en-US" dirty="0">
                <a:solidFill>
                  <a:srgbClr val="000000"/>
                </a:solidFill>
              </a:rPr>
              <a:t>.</a:t>
            </a:r>
            <a:r>
              <a:rPr lang="ru-RU" dirty="0">
                <a:solidFill>
                  <a:srgbClr val="000000"/>
                </a:solidFill>
              </a:rPr>
              <a:t> Службы Интернета</a:t>
            </a:r>
          </a:p>
        </p:txBody>
      </p:sp>
      <p:sp>
        <p:nvSpPr>
          <p:cNvPr id="35844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719E91-5664-4073-BE32-9F83E143B1B0}" type="slidenum">
              <a:rPr lang="ru-RU" altLang="ru-RU" smtClean="0">
                <a:solidFill>
                  <a:srgbClr val="000000"/>
                </a:solidFill>
              </a:rPr>
              <a:pPr eaLnBrk="1" hangingPunct="1"/>
              <a:t>1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63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Поисковые машины</a:t>
            </a:r>
          </a:p>
        </p:txBody>
      </p:sp>
      <p:sp>
        <p:nvSpPr>
          <p:cNvPr id="6861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2CD130-BA14-4E55-81D9-7AD59DC36681}" type="slidenum">
              <a:rPr lang="ru-RU" altLang="ru-RU" smtClean="0"/>
              <a:pPr eaLnBrk="1" hangingPunct="1"/>
              <a:t>10</a:t>
            </a:fld>
            <a:endParaRPr lang="ru-RU" altLang="ru-RU" smtClean="0"/>
          </a:p>
        </p:txBody>
      </p:sp>
      <p:sp>
        <p:nvSpPr>
          <p:cNvPr id="68612" name="Прямоугольник 3"/>
          <p:cNvSpPr>
            <a:spLocks noChangeArrowheads="1"/>
          </p:cNvSpPr>
          <p:nvPr/>
        </p:nvSpPr>
        <p:spPr bwMode="auto">
          <a:xfrm>
            <a:off x="1731963" y="884238"/>
            <a:ext cx="4572000" cy="150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1200"/>
              </a:spcAft>
            </a:pPr>
            <a:r>
              <a:rPr lang="en-US" altLang="ru-RU" sz="2400">
                <a:hlinkClick r:id="rId2"/>
              </a:rPr>
              <a:t>www</a:t>
            </a:r>
            <a:r>
              <a:rPr lang="ru-RU" altLang="ru-RU" sz="2400">
                <a:hlinkClick r:id="rId2"/>
              </a:rPr>
              <a:t>.</a:t>
            </a:r>
            <a:r>
              <a:rPr lang="en-US" altLang="ru-RU" sz="2400">
                <a:hlinkClick r:id="rId2"/>
              </a:rPr>
              <a:t>google</a:t>
            </a:r>
            <a:r>
              <a:rPr lang="ru-RU" altLang="ru-RU" sz="2400">
                <a:hlinkClick r:id="rId2"/>
              </a:rPr>
              <a:t>.</a:t>
            </a:r>
            <a:r>
              <a:rPr lang="en-US" altLang="ru-RU" sz="2400">
                <a:hlinkClick r:id="rId2"/>
              </a:rPr>
              <a:t>com</a:t>
            </a:r>
            <a:endParaRPr lang="ru-RU" altLang="ru-RU" sz="2400"/>
          </a:p>
          <a:p>
            <a:pPr eaLnBrk="1" hangingPunct="1">
              <a:spcAft>
                <a:spcPts val="1200"/>
              </a:spcAft>
            </a:pPr>
            <a:r>
              <a:rPr lang="en-US" altLang="ru-RU" sz="2400">
                <a:hlinkClick r:id="rId3"/>
              </a:rPr>
              <a:t>www</a:t>
            </a:r>
            <a:r>
              <a:rPr lang="ru-RU" altLang="ru-RU" sz="2400">
                <a:hlinkClick r:id="rId3"/>
              </a:rPr>
              <a:t>.</a:t>
            </a:r>
            <a:r>
              <a:rPr lang="en-US" altLang="ru-RU" sz="2400">
                <a:hlinkClick r:id="rId3"/>
              </a:rPr>
              <a:t>yandex</a:t>
            </a:r>
            <a:r>
              <a:rPr lang="ru-RU" altLang="ru-RU" sz="2400">
                <a:hlinkClick r:id="rId3"/>
              </a:rPr>
              <a:t>.</a:t>
            </a:r>
            <a:r>
              <a:rPr lang="en-US" altLang="ru-RU" sz="2400">
                <a:hlinkClick r:id="rId3"/>
              </a:rPr>
              <a:t>ru</a:t>
            </a:r>
            <a:endParaRPr lang="ru-RU" altLang="ru-RU" sz="2400"/>
          </a:p>
          <a:p>
            <a:pPr eaLnBrk="1" hangingPunct="1">
              <a:spcAft>
                <a:spcPts val="1200"/>
              </a:spcAft>
            </a:pPr>
            <a:r>
              <a:rPr lang="en-US" altLang="ru-RU" sz="2400">
                <a:hlinkClick r:id="rId4"/>
              </a:rPr>
              <a:t>tineye</a:t>
            </a:r>
            <a:r>
              <a:rPr lang="ru-RU" altLang="ru-RU" sz="2400">
                <a:hlinkClick r:id="rId4"/>
              </a:rPr>
              <a:t>.</a:t>
            </a:r>
            <a:r>
              <a:rPr lang="en-US" altLang="ru-RU" sz="2400">
                <a:hlinkClick r:id="rId4"/>
              </a:rPr>
              <a:t>com</a:t>
            </a:r>
            <a:r>
              <a:rPr lang="ru-RU" altLang="ru-RU" sz="2400"/>
              <a:t> </a:t>
            </a:r>
          </a:p>
        </p:txBody>
      </p:sp>
      <p:pic>
        <p:nvPicPr>
          <p:cNvPr id="68613" name="Picture 2" descr="&amp;YAcy;&amp;ncy;&amp;dcy;&amp;iecy;&amp;kcy;&amp;scy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350" y="1457325"/>
            <a:ext cx="90487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4" name="Picture 4" descr="Googl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954088"/>
            <a:ext cx="1223963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5" name="Picture 6" descr="http://www.companykmedia.com/wp-content/uploads/2011/10/tineye-logo.595px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8" y="1985963"/>
            <a:ext cx="13509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4348163" y="1658938"/>
            <a:ext cx="2219325" cy="784225"/>
          </a:xfrm>
          <a:prstGeom prst="wedgeRoundRectCallout">
            <a:avLst>
              <a:gd name="adj1" fmla="val -89669"/>
              <a:gd name="adj2" fmla="val 8095"/>
              <a:gd name="adj3" fmla="val 16667"/>
            </a:avLst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 sz="2000" dirty="0"/>
              <a:t>поиск похожих изображений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77825" y="2451100"/>
            <a:ext cx="50800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2400" b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Язык запросов:</a:t>
            </a:r>
          </a:p>
        </p:txBody>
      </p:sp>
      <p:sp>
        <p:nvSpPr>
          <p:cNvPr id="68618" name="Прямоугольник 9"/>
          <p:cNvSpPr>
            <a:spLocks noChangeArrowheads="1"/>
          </p:cNvSpPr>
          <p:nvPr/>
        </p:nvSpPr>
        <p:spPr bwMode="auto">
          <a:xfrm>
            <a:off x="673100" y="4222750"/>
            <a:ext cx="2462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333399"/>
                </a:solidFill>
              </a:rPr>
              <a:t>куры | кролики</a:t>
            </a:r>
          </a:p>
        </p:txBody>
      </p:sp>
      <p:sp>
        <p:nvSpPr>
          <p:cNvPr id="68619" name="Прямоугольник 10"/>
          <p:cNvSpPr>
            <a:spLocks noChangeArrowheads="1"/>
          </p:cNvSpPr>
          <p:nvPr/>
        </p:nvSpPr>
        <p:spPr bwMode="auto">
          <a:xfrm>
            <a:off x="673100" y="3284538"/>
            <a:ext cx="2598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333399"/>
                </a:solidFill>
              </a:rPr>
              <a:t>куры </a:t>
            </a:r>
            <a:r>
              <a:rPr lang="en-US" altLang="ru-RU" sz="2400" b="1">
                <a:solidFill>
                  <a:srgbClr val="333399"/>
                </a:solidFill>
              </a:rPr>
              <a:t>&amp; </a:t>
            </a:r>
            <a:r>
              <a:rPr lang="ru-RU" altLang="ru-RU" sz="2400" b="1">
                <a:solidFill>
                  <a:srgbClr val="333399"/>
                </a:solidFill>
              </a:rPr>
              <a:t>кролики</a:t>
            </a:r>
          </a:p>
        </p:txBody>
      </p:sp>
      <p:sp>
        <p:nvSpPr>
          <p:cNvPr id="68620" name="Прямоугольник 11"/>
          <p:cNvSpPr>
            <a:spLocks noChangeArrowheads="1"/>
          </p:cNvSpPr>
          <p:nvPr/>
        </p:nvSpPr>
        <p:spPr bwMode="auto">
          <a:xfrm>
            <a:off x="523875" y="3754438"/>
            <a:ext cx="2855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333399"/>
                </a:solidFill>
              </a:rPr>
              <a:t>"куры и кролики"</a:t>
            </a:r>
          </a:p>
        </p:txBody>
      </p:sp>
      <p:sp>
        <p:nvSpPr>
          <p:cNvPr id="68621" name="Прямоугольник 12"/>
          <p:cNvSpPr>
            <a:spLocks noChangeArrowheads="1"/>
          </p:cNvSpPr>
          <p:nvPr/>
        </p:nvSpPr>
        <p:spPr bwMode="auto">
          <a:xfrm>
            <a:off x="673100" y="4691063"/>
            <a:ext cx="24622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333399"/>
                </a:solidFill>
              </a:rPr>
              <a:t>куры </a:t>
            </a:r>
            <a:r>
              <a:rPr lang="en-US" altLang="ru-RU" sz="2400" b="1">
                <a:solidFill>
                  <a:srgbClr val="333399"/>
                </a:solidFill>
              </a:rPr>
              <a:t>–</a:t>
            </a:r>
            <a:r>
              <a:rPr lang="ru-RU" altLang="ru-RU" sz="2400" b="1">
                <a:solidFill>
                  <a:srgbClr val="333399"/>
                </a:solidFill>
              </a:rPr>
              <a:t>кролики</a:t>
            </a:r>
          </a:p>
        </p:txBody>
      </p:sp>
      <p:sp>
        <p:nvSpPr>
          <p:cNvPr id="68622" name="Прямоугольник 13"/>
          <p:cNvSpPr>
            <a:spLocks noChangeArrowheads="1"/>
          </p:cNvSpPr>
          <p:nvPr/>
        </p:nvSpPr>
        <p:spPr bwMode="auto">
          <a:xfrm>
            <a:off x="673100" y="5160963"/>
            <a:ext cx="70596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333399"/>
                </a:solidFill>
              </a:rPr>
              <a:t>куры </a:t>
            </a:r>
            <a:r>
              <a:rPr lang="en-US" altLang="ru-RU" sz="2400" b="1">
                <a:solidFill>
                  <a:srgbClr val="333399"/>
                </a:solidFill>
              </a:rPr>
              <a:t>  </a:t>
            </a:r>
            <a:r>
              <a:rPr lang="ru-RU" altLang="ru-RU" sz="2400" b="1">
                <a:solidFill>
                  <a:srgbClr val="333399"/>
                </a:solidFill>
              </a:rPr>
              <a:t>кролики </a:t>
            </a:r>
            <a:r>
              <a:rPr lang="en-US" altLang="ru-RU" sz="2400" b="1">
                <a:solidFill>
                  <a:srgbClr val="333399"/>
                </a:solidFill>
              </a:rPr>
              <a:t>  site:</a:t>
            </a:r>
            <a:r>
              <a:rPr lang="en-US" altLang="ru-RU" sz="2400" b="1">
                <a:solidFill>
                  <a:srgbClr val="FF0000"/>
                </a:solidFill>
              </a:rPr>
              <a:t>www.mail.ru </a:t>
            </a:r>
            <a:r>
              <a:rPr lang="en-US" altLang="ru-RU" sz="2400" b="1">
                <a:solidFill>
                  <a:srgbClr val="333399"/>
                </a:solidFill>
              </a:rPr>
              <a:t>  filetype:</a:t>
            </a:r>
            <a:r>
              <a:rPr lang="en-US" altLang="ru-RU" sz="2400" b="1">
                <a:solidFill>
                  <a:srgbClr val="FF0000"/>
                </a:solidFill>
              </a:rPr>
              <a:t>pdf</a:t>
            </a:r>
            <a:endParaRPr lang="ru-RU" altLang="ru-RU" sz="2400" b="1">
              <a:solidFill>
                <a:srgbClr val="FF0000"/>
              </a:solidFill>
            </a:endParaRPr>
          </a:p>
        </p:txBody>
      </p:sp>
      <p:sp>
        <p:nvSpPr>
          <p:cNvPr id="68623" name="Прямоугольник 14"/>
          <p:cNvSpPr>
            <a:spLocks noChangeArrowheads="1"/>
          </p:cNvSpPr>
          <p:nvPr/>
        </p:nvSpPr>
        <p:spPr bwMode="auto">
          <a:xfrm>
            <a:off x="673100" y="2816225"/>
            <a:ext cx="2290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333399"/>
                </a:solidFill>
              </a:rPr>
              <a:t>куры кролики</a:t>
            </a:r>
          </a:p>
        </p:txBody>
      </p:sp>
      <p:sp>
        <p:nvSpPr>
          <p:cNvPr id="68624" name="Прямоугольник 16"/>
          <p:cNvSpPr>
            <a:spLocks noChangeArrowheads="1"/>
          </p:cNvSpPr>
          <p:nvPr/>
        </p:nvSpPr>
        <p:spPr bwMode="auto">
          <a:xfrm>
            <a:off x="3571875" y="4222750"/>
            <a:ext cx="2024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/>
              <a:t>одно из слов</a:t>
            </a:r>
          </a:p>
        </p:txBody>
      </p:sp>
      <p:sp>
        <p:nvSpPr>
          <p:cNvPr id="68625" name="Прямоугольник 18"/>
          <p:cNvSpPr>
            <a:spLocks noChangeArrowheads="1"/>
          </p:cNvSpPr>
          <p:nvPr/>
        </p:nvSpPr>
        <p:spPr bwMode="auto">
          <a:xfrm>
            <a:off x="3571875" y="3754438"/>
            <a:ext cx="2911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/>
              <a:t>полное выражение</a:t>
            </a:r>
          </a:p>
        </p:txBody>
      </p:sp>
      <p:sp>
        <p:nvSpPr>
          <p:cNvPr id="68626" name="Прямоугольник 19"/>
          <p:cNvSpPr>
            <a:spLocks noChangeArrowheads="1"/>
          </p:cNvSpPr>
          <p:nvPr/>
        </p:nvSpPr>
        <p:spPr bwMode="auto">
          <a:xfrm>
            <a:off x="3571875" y="4691063"/>
            <a:ext cx="2809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/>
              <a:t>куры без кроликов</a:t>
            </a:r>
          </a:p>
        </p:txBody>
      </p:sp>
      <p:sp>
        <p:nvSpPr>
          <p:cNvPr id="68627" name="Прямоугольник 21"/>
          <p:cNvSpPr>
            <a:spLocks noChangeArrowheads="1"/>
          </p:cNvSpPr>
          <p:nvPr/>
        </p:nvSpPr>
        <p:spPr bwMode="auto">
          <a:xfrm>
            <a:off x="3571875" y="3051175"/>
            <a:ext cx="1622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/>
              <a:t>оба слова</a:t>
            </a:r>
          </a:p>
        </p:txBody>
      </p:sp>
      <p:sp>
        <p:nvSpPr>
          <p:cNvPr id="23" name="Правая фигурная скобка 22"/>
          <p:cNvSpPr>
            <a:spLocks/>
          </p:cNvSpPr>
          <p:nvPr/>
        </p:nvSpPr>
        <p:spPr bwMode="auto">
          <a:xfrm>
            <a:off x="3429000" y="2927350"/>
            <a:ext cx="131763" cy="739775"/>
          </a:xfrm>
          <a:prstGeom prst="rightBrace">
            <a:avLst>
              <a:gd name="adj1" fmla="val 69869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4" name="Правая фигурная скобка 23"/>
          <p:cNvSpPr>
            <a:spLocks/>
          </p:cNvSpPr>
          <p:nvPr/>
        </p:nvSpPr>
        <p:spPr bwMode="auto">
          <a:xfrm rot="5400000">
            <a:off x="4700588" y="4773612"/>
            <a:ext cx="222250" cy="1768475"/>
          </a:xfrm>
          <a:prstGeom prst="rightBrace">
            <a:avLst>
              <a:gd name="adj1" fmla="val 6973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5" name="Правая фигурная скобка 24"/>
          <p:cNvSpPr>
            <a:spLocks/>
          </p:cNvSpPr>
          <p:nvPr/>
        </p:nvSpPr>
        <p:spPr bwMode="auto">
          <a:xfrm rot="5400000">
            <a:off x="7216775" y="5400675"/>
            <a:ext cx="254000" cy="482600"/>
          </a:xfrm>
          <a:prstGeom prst="rightBrace">
            <a:avLst>
              <a:gd name="adj1" fmla="val 69570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6" name="AutoShape 8"/>
          <p:cNvSpPr>
            <a:spLocks noChangeArrowheads="1"/>
          </p:cNvSpPr>
          <p:nvPr/>
        </p:nvSpPr>
        <p:spPr bwMode="auto">
          <a:xfrm>
            <a:off x="3954463" y="5851525"/>
            <a:ext cx="1819275" cy="647700"/>
          </a:xfrm>
          <a:prstGeom prst="wedgeRoundRectCallout">
            <a:avLst>
              <a:gd name="adj1" fmla="val -5712"/>
              <a:gd name="adj2" fmla="val -73096"/>
              <a:gd name="adj3" fmla="val 16667"/>
            </a:avLst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 anchor="ctr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000" dirty="0"/>
              <a:t>поиск на одном сайте</a:t>
            </a:r>
          </a:p>
        </p:txBody>
      </p:sp>
      <p:sp>
        <p:nvSpPr>
          <p:cNvPr id="27" name="AutoShape 8"/>
          <p:cNvSpPr>
            <a:spLocks noChangeArrowheads="1"/>
          </p:cNvSpPr>
          <p:nvPr/>
        </p:nvSpPr>
        <p:spPr bwMode="auto">
          <a:xfrm>
            <a:off x="6330950" y="5851525"/>
            <a:ext cx="2208213" cy="647700"/>
          </a:xfrm>
          <a:prstGeom prst="wedgeRoundRectCallout">
            <a:avLst>
              <a:gd name="adj1" fmla="val -5712"/>
              <a:gd name="adj2" fmla="val -73096"/>
              <a:gd name="adj3" fmla="val 16667"/>
            </a:avLst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 anchor="ctr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000" dirty="0"/>
              <a:t>файл заданного типа</a:t>
            </a:r>
          </a:p>
        </p:txBody>
      </p:sp>
    </p:spTree>
    <p:extLst>
      <p:ext uri="{BB962C8B-B14F-4D97-AF65-F5344CB8AC3E}">
        <p14:creationId xmlns:p14="http://schemas.microsoft.com/office/powerpoint/2010/main" val="394820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68618" grpId="0"/>
      <p:bldP spid="68619" grpId="0"/>
      <p:bldP spid="68620" grpId="0"/>
      <p:bldP spid="68621" grpId="0"/>
      <p:bldP spid="68622" grpId="0"/>
      <p:bldP spid="68623" grpId="0"/>
      <p:bldP spid="68624" grpId="0"/>
      <p:bldP spid="68625" grpId="0"/>
      <p:bldP spid="68626" grpId="0"/>
      <p:bldP spid="68627" grpId="0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Обмен файлами (</a:t>
            </a:r>
            <a:r>
              <a:rPr lang="en-US" altLang="ru-RU" smtClean="0"/>
              <a:t>FTP</a:t>
            </a:r>
            <a:r>
              <a:rPr lang="ru-RU" altLang="ru-RU" smtClean="0"/>
              <a:t>)</a:t>
            </a:r>
          </a:p>
        </p:txBody>
      </p:sp>
      <p:sp>
        <p:nvSpPr>
          <p:cNvPr id="72707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CDE6EE-8D5C-40AA-828E-5EBE8CB60D76}" type="slidenum">
              <a:rPr lang="ru-RU" altLang="ru-RU" smtClean="0"/>
              <a:pPr eaLnBrk="1" hangingPunct="1"/>
              <a:t>11</a:t>
            </a:fld>
            <a:endParaRPr lang="ru-RU" altLang="ru-RU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98463" y="871538"/>
            <a:ext cx="8434387" cy="1200150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360363" indent="-360363">
              <a:defRPr/>
            </a:pPr>
            <a:r>
              <a:rPr lang="en-US" sz="2400" b="1" dirty="0"/>
              <a:t>FTP</a:t>
            </a:r>
            <a:r>
              <a:rPr lang="ru-RU" sz="2400" b="1" dirty="0"/>
              <a:t>-сервер </a:t>
            </a:r>
            <a:r>
              <a:rPr lang="ru-RU" sz="2400" dirty="0"/>
              <a:t>– это программа, которая обеспечивает обмен файлами: приём запросов и выдачу ответов по протоколу </a:t>
            </a:r>
            <a:r>
              <a:rPr lang="en-US" sz="2400" dirty="0"/>
              <a:t>FTP</a:t>
            </a:r>
            <a:r>
              <a:rPr lang="ru-RU" sz="2400" dirty="0"/>
              <a:t>.</a:t>
            </a:r>
          </a:p>
        </p:txBody>
      </p:sp>
      <p:sp>
        <p:nvSpPr>
          <p:cNvPr id="72709" name="Прямоугольник 6"/>
          <p:cNvSpPr>
            <a:spLocks noChangeArrowheads="1"/>
          </p:cNvSpPr>
          <p:nvPr/>
        </p:nvSpPr>
        <p:spPr bwMode="auto">
          <a:xfrm>
            <a:off x="493713" y="2114550"/>
            <a:ext cx="84216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333399"/>
                </a:solidFill>
              </a:rPr>
              <a:t>FTPS</a:t>
            </a:r>
            <a:r>
              <a:rPr lang="en-US" altLang="ru-RU" sz="2400">
                <a:solidFill>
                  <a:srgbClr val="000000"/>
                </a:solidFill>
              </a:rPr>
              <a:t> = </a:t>
            </a:r>
            <a:r>
              <a:rPr lang="en-US" altLang="ru-RU" sz="2400" i="1">
                <a:solidFill>
                  <a:srgbClr val="000000"/>
                </a:solidFill>
              </a:rPr>
              <a:t>File Transfer Protocol Secure – </a:t>
            </a:r>
            <a:r>
              <a:rPr lang="en-US" altLang="ru-RU" sz="2400">
                <a:solidFill>
                  <a:srgbClr val="000000"/>
                </a:solidFill>
              </a:rPr>
              <a:t>c </a:t>
            </a:r>
            <a:r>
              <a:rPr lang="ru-RU" altLang="ru-RU" sz="2400">
                <a:solidFill>
                  <a:srgbClr val="000000"/>
                </a:solidFill>
              </a:rPr>
              <a:t>шифрованием</a:t>
            </a:r>
            <a:endParaRPr lang="ru-RU" altLang="ru-RU" i="1"/>
          </a:p>
        </p:txBody>
      </p:sp>
      <p:sp>
        <p:nvSpPr>
          <p:cNvPr id="74758" name="Прямоугольник 7"/>
          <p:cNvSpPr>
            <a:spLocks noChangeArrowheads="1"/>
          </p:cNvSpPr>
          <p:nvPr/>
        </p:nvSpPr>
        <p:spPr bwMode="auto">
          <a:xfrm>
            <a:off x="388938" y="2517775"/>
            <a:ext cx="81915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3524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2400" b="1"/>
              <a:t>Возможности</a:t>
            </a:r>
          </a:p>
          <a:p>
            <a:pPr lvl="1">
              <a:buFont typeface="Wingdings" pitchFamily="2" charset="2"/>
              <a:buChar char="§"/>
            </a:pPr>
            <a:r>
              <a:rPr lang="ru-RU" altLang="ru-RU" sz="2200">
                <a:solidFill>
                  <a:srgbClr val="000000"/>
                </a:solidFill>
              </a:rPr>
              <a:t>скачивание файлов </a:t>
            </a:r>
            <a:r>
              <a:rPr lang="en-US" altLang="ru-RU" sz="2200">
                <a:solidFill>
                  <a:srgbClr val="000000"/>
                </a:solidFill>
              </a:rPr>
              <a:t>c </a:t>
            </a:r>
            <a:r>
              <a:rPr lang="ru-RU" altLang="ru-RU" sz="2200">
                <a:solidFill>
                  <a:srgbClr val="000000"/>
                </a:solidFill>
              </a:rPr>
              <a:t>сервера (</a:t>
            </a:r>
            <a:r>
              <a:rPr lang="en-US" altLang="ru-RU" sz="2200" b="1">
                <a:solidFill>
                  <a:srgbClr val="333399"/>
                </a:solidFill>
              </a:rPr>
              <a:t>download</a:t>
            </a:r>
            <a:r>
              <a:rPr lang="en-US" altLang="ru-RU" sz="2200">
                <a:solidFill>
                  <a:srgbClr val="000000"/>
                </a:solidFill>
              </a:rPr>
              <a:t>)</a:t>
            </a:r>
            <a:endParaRPr lang="ru-RU" altLang="ru-RU" sz="2200">
              <a:solidFill>
                <a:srgbClr val="00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ru-RU" altLang="ru-RU" sz="2200">
                <a:solidFill>
                  <a:srgbClr val="000000"/>
                </a:solidFill>
              </a:rPr>
              <a:t>загрузка файлов на сервер (</a:t>
            </a:r>
            <a:r>
              <a:rPr lang="en-US" altLang="ru-RU" sz="2200" b="1">
                <a:solidFill>
                  <a:srgbClr val="333399"/>
                </a:solidFill>
              </a:rPr>
              <a:t>upload</a:t>
            </a:r>
            <a:r>
              <a:rPr lang="ru-RU" altLang="ru-RU" sz="2200">
                <a:solidFill>
                  <a:srgbClr val="000000"/>
                </a:solidFill>
              </a:rPr>
              <a:t>), в том числе загрузка </a:t>
            </a:r>
            <a:r>
              <a:rPr lang="en-US" altLang="ru-RU" sz="2200">
                <a:solidFill>
                  <a:srgbClr val="000000"/>
                </a:solidFill>
              </a:rPr>
              <a:t>Web-</a:t>
            </a:r>
            <a:r>
              <a:rPr lang="ru-RU" altLang="ru-RU" sz="2200">
                <a:solidFill>
                  <a:srgbClr val="000000"/>
                </a:solidFill>
              </a:rPr>
              <a:t>сайтов</a:t>
            </a:r>
          </a:p>
        </p:txBody>
      </p:sp>
      <p:sp>
        <p:nvSpPr>
          <p:cNvPr id="74759" name="Прямоугольник 8"/>
          <p:cNvSpPr>
            <a:spLocks noChangeArrowheads="1"/>
          </p:cNvSpPr>
          <p:nvPr/>
        </p:nvSpPr>
        <p:spPr bwMode="auto">
          <a:xfrm>
            <a:off x="388938" y="3976688"/>
            <a:ext cx="81915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5963" indent="-3524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2400" b="1"/>
              <a:t>Распространение программ: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altLang="ru-RU" sz="2200" b="1">
                <a:solidFill>
                  <a:srgbClr val="333399"/>
                </a:solidFill>
              </a:rPr>
              <a:t>freeware </a:t>
            </a:r>
            <a:r>
              <a:rPr lang="en-US" altLang="ru-RU" sz="2200">
                <a:solidFill>
                  <a:srgbClr val="000000"/>
                </a:solidFill>
              </a:rPr>
              <a:t>(</a:t>
            </a:r>
            <a:r>
              <a:rPr lang="ru-RU" altLang="ru-RU" sz="2200">
                <a:solidFill>
                  <a:srgbClr val="000000"/>
                </a:solidFill>
              </a:rPr>
              <a:t>бесплатные</a:t>
            </a:r>
            <a:r>
              <a:rPr lang="en-US" altLang="ru-RU" sz="2200">
                <a:solidFill>
                  <a:srgbClr val="000000"/>
                </a:solidFill>
              </a:rPr>
              <a:t>)</a:t>
            </a:r>
            <a:endParaRPr lang="ru-RU" altLang="ru-RU" sz="2200">
              <a:solidFill>
                <a:srgbClr val="000000"/>
              </a:solidFill>
            </a:endParaRP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altLang="ru-RU" sz="2200" b="1">
                <a:solidFill>
                  <a:srgbClr val="333399"/>
                </a:solidFill>
              </a:rPr>
              <a:t>shareware </a:t>
            </a:r>
            <a:r>
              <a:rPr lang="en-US" altLang="ru-RU" sz="2200">
                <a:solidFill>
                  <a:srgbClr val="000000"/>
                </a:solidFill>
              </a:rPr>
              <a:t>(</a:t>
            </a:r>
            <a:r>
              <a:rPr lang="ru-RU" altLang="ru-RU" sz="2200">
                <a:solidFill>
                  <a:srgbClr val="000000"/>
                </a:solidFill>
              </a:rPr>
              <a:t>условно-бесплатные</a:t>
            </a:r>
            <a:r>
              <a:rPr lang="en-US" altLang="ru-RU" sz="2200">
                <a:solidFill>
                  <a:srgbClr val="000000"/>
                </a:solidFill>
              </a:rPr>
              <a:t>)</a:t>
            </a:r>
            <a:endParaRPr lang="ru-RU" altLang="ru-RU" sz="2200">
              <a:solidFill>
                <a:srgbClr val="000000"/>
              </a:solidFill>
            </a:endParaRP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ru-RU" altLang="ru-RU" sz="2200" b="1">
                <a:solidFill>
                  <a:srgbClr val="333399"/>
                </a:solidFill>
              </a:rPr>
              <a:t>демо-версии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ru-RU" altLang="ru-RU" sz="2200" b="1">
                <a:solidFill>
                  <a:srgbClr val="333399"/>
                </a:solidFill>
              </a:rPr>
              <a:t>бета-версии</a:t>
            </a:r>
          </a:p>
        </p:txBody>
      </p:sp>
    </p:spTree>
    <p:extLst>
      <p:ext uri="{BB962C8B-B14F-4D97-AF65-F5344CB8AC3E}">
        <p14:creationId xmlns:p14="http://schemas.microsoft.com/office/powerpoint/2010/main" val="45902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47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47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4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4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47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47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47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8" grpId="0" build="p"/>
      <p:bldP spid="747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Общение в реальном времени (онлайн)</a:t>
            </a:r>
          </a:p>
        </p:txBody>
      </p:sp>
      <p:sp>
        <p:nvSpPr>
          <p:cNvPr id="7885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1132BE-814E-4343-911C-1C8200DFFE7D}" type="slidenum">
              <a:rPr lang="ru-RU" altLang="ru-RU" smtClean="0"/>
              <a:pPr eaLnBrk="1" hangingPunct="1"/>
              <a:t>12</a:t>
            </a:fld>
            <a:endParaRPr lang="ru-RU" altLang="ru-RU" smtClean="0"/>
          </a:p>
        </p:txBody>
      </p:sp>
      <p:pic>
        <p:nvPicPr>
          <p:cNvPr id="78852" name="Picture 2" descr="icq-logo-275x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855663"/>
            <a:ext cx="476250" cy="4778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3" name="Прямоугольник 4"/>
          <p:cNvSpPr>
            <a:spLocks noChangeArrowheads="1"/>
          </p:cNvSpPr>
          <p:nvPr/>
        </p:nvSpPr>
        <p:spPr bwMode="auto">
          <a:xfrm>
            <a:off x="1028700" y="831850"/>
            <a:ext cx="2819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i="1"/>
              <a:t>ICQ</a:t>
            </a:r>
            <a:r>
              <a:rPr lang="ru-RU" altLang="ru-RU" sz="2400"/>
              <a:t> (</a:t>
            </a:r>
            <a:r>
              <a:rPr lang="en-US" altLang="ru-RU" sz="2400">
                <a:hlinkClick r:id="rId3"/>
              </a:rPr>
              <a:t>www</a:t>
            </a:r>
            <a:r>
              <a:rPr lang="ru-RU" altLang="ru-RU" sz="2400">
                <a:hlinkClick r:id="rId3"/>
              </a:rPr>
              <a:t>.</a:t>
            </a:r>
            <a:r>
              <a:rPr lang="en-US" altLang="ru-RU" sz="2400">
                <a:hlinkClick r:id="rId3"/>
              </a:rPr>
              <a:t>icq</a:t>
            </a:r>
            <a:r>
              <a:rPr lang="ru-RU" altLang="ru-RU" sz="2400">
                <a:hlinkClick r:id="rId3"/>
              </a:rPr>
              <a:t>.</a:t>
            </a:r>
            <a:r>
              <a:rPr lang="en-US" altLang="ru-RU" sz="2400">
                <a:hlinkClick r:id="rId3"/>
              </a:rPr>
              <a:t>com</a:t>
            </a:r>
            <a:r>
              <a:rPr lang="ru-RU" altLang="ru-RU" sz="2400"/>
              <a:t>)</a:t>
            </a:r>
          </a:p>
        </p:txBody>
      </p:sp>
      <p:pic>
        <p:nvPicPr>
          <p:cNvPr id="8" name="Picture 4" descr="Hisc-apps-kopete.sv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376363"/>
            <a:ext cx="360363" cy="3603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028700" y="1298575"/>
            <a:ext cx="2798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i="1"/>
              <a:t>Kopete</a:t>
            </a:r>
            <a:r>
              <a:rPr lang="ru-RU" altLang="ru-RU" sz="2400"/>
              <a:t> (для </a:t>
            </a:r>
            <a:r>
              <a:rPr lang="en-US" altLang="ru-RU" sz="2400" i="1"/>
              <a:t>Linux</a:t>
            </a:r>
            <a:r>
              <a:rPr lang="ru-RU" altLang="ru-RU" sz="2400"/>
              <a:t>)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028700" y="1803400"/>
            <a:ext cx="5251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i="1"/>
              <a:t>Messages </a:t>
            </a:r>
            <a:r>
              <a:rPr lang="ru-RU" altLang="ru-RU" sz="2400"/>
              <a:t>(для компьютеров </a:t>
            </a:r>
            <a:r>
              <a:rPr lang="en-US" altLang="ru-RU" sz="2400" i="1"/>
              <a:t>Apple</a:t>
            </a:r>
            <a:r>
              <a:rPr lang="ru-RU" altLang="ru-RU" sz="2400"/>
              <a:t>)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028700" y="2306638"/>
            <a:ext cx="46180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i="1"/>
              <a:t>WhatsApp</a:t>
            </a:r>
            <a:r>
              <a:rPr lang="ru-RU" altLang="ru-RU" sz="2400"/>
              <a:t> (</a:t>
            </a:r>
            <a:r>
              <a:rPr lang="en-US" altLang="ru-RU" sz="2400">
                <a:hlinkClick r:id="rId5"/>
              </a:rPr>
              <a:t>www</a:t>
            </a:r>
            <a:r>
              <a:rPr lang="ru-RU" altLang="ru-RU" sz="2400">
                <a:hlinkClick r:id="rId5"/>
              </a:rPr>
              <a:t>.</a:t>
            </a:r>
            <a:r>
              <a:rPr lang="en-US" altLang="ru-RU" sz="2400">
                <a:hlinkClick r:id="rId5"/>
              </a:rPr>
              <a:t>whatsapp</a:t>
            </a:r>
            <a:r>
              <a:rPr lang="ru-RU" altLang="ru-RU" sz="2400">
                <a:hlinkClick r:id="rId5"/>
              </a:rPr>
              <a:t>.</a:t>
            </a:r>
            <a:r>
              <a:rPr lang="en-US" altLang="ru-RU" sz="2400">
                <a:hlinkClick r:id="rId5"/>
              </a:rPr>
              <a:t>com</a:t>
            </a:r>
            <a:r>
              <a:rPr lang="ru-RU" altLang="ru-RU" sz="2400"/>
              <a:t>)</a:t>
            </a:r>
          </a:p>
        </p:txBody>
      </p:sp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038" y="3889375"/>
            <a:ext cx="428625" cy="4286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028700" y="3914775"/>
            <a:ext cx="4067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i="1"/>
              <a:t>Skype</a:t>
            </a:r>
            <a:r>
              <a:rPr lang="ru-RU" altLang="ru-RU" sz="2400"/>
              <a:t> (</a:t>
            </a:r>
            <a:r>
              <a:rPr lang="en-US" altLang="ru-RU" sz="2400">
                <a:hlinkClick r:id="rId7"/>
              </a:rPr>
              <a:t>www.skype.com/ru</a:t>
            </a:r>
            <a:r>
              <a:rPr lang="en-US" altLang="ru-RU" sz="2400"/>
              <a:t> </a:t>
            </a:r>
            <a:r>
              <a:rPr lang="ru-RU" altLang="ru-RU" sz="2400"/>
              <a:t>) 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089025" y="4238625"/>
            <a:ext cx="76073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 marL="174625" indent="-1746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FontTx/>
              <a:buChar char="•"/>
            </a:pPr>
            <a:r>
              <a:rPr lang="ru-RU" altLang="ru-RU" sz="2400">
                <a:ea typeface="Calibri" pitchFamily="34" charset="0"/>
                <a:cs typeface="Times New Roman" pitchFamily="18" charset="0"/>
              </a:rPr>
              <a:t>чат</a:t>
            </a:r>
            <a:r>
              <a:rPr lang="en-US" altLang="ru-RU" sz="2400">
                <a:ea typeface="Calibri" pitchFamily="34" charset="0"/>
                <a:cs typeface="Times New Roman" pitchFamily="18" charset="0"/>
              </a:rPr>
              <a:t> (</a:t>
            </a:r>
            <a:r>
              <a:rPr lang="ru-RU" altLang="ru-RU" sz="2400">
                <a:ea typeface="Calibri" pitchFamily="34" charset="0"/>
                <a:cs typeface="Times New Roman" pitchFamily="18" charset="0"/>
              </a:rPr>
              <a:t>обмен текстовыми сообщениями</a:t>
            </a:r>
            <a:r>
              <a:rPr lang="en-US" altLang="ru-RU" sz="2400">
                <a:ea typeface="Calibri" pitchFamily="34" charset="0"/>
                <a:cs typeface="Times New Roman" pitchFamily="18" charset="0"/>
              </a:rPr>
              <a:t>)</a:t>
            </a:r>
            <a:endParaRPr lang="ru-RU" altLang="ru-RU" sz="2400">
              <a:ea typeface="Calibri" pitchFamily="34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ru-RU" altLang="ru-RU" sz="2400">
                <a:ea typeface="Calibri" pitchFamily="34" charset="0"/>
                <a:cs typeface="Times New Roman" pitchFamily="18" charset="0"/>
              </a:rPr>
              <a:t>голосовая и видеосвязь</a:t>
            </a:r>
          </a:p>
          <a:p>
            <a:pPr>
              <a:buFontTx/>
              <a:buChar char="•"/>
            </a:pPr>
            <a:r>
              <a:rPr lang="ru-RU" altLang="ru-RU" sz="2400">
                <a:ea typeface="Calibri" pitchFamily="34" charset="0"/>
                <a:cs typeface="Times New Roman" pitchFamily="18" charset="0"/>
              </a:rPr>
              <a:t>обмен файлами</a:t>
            </a:r>
          </a:p>
          <a:p>
            <a:pPr>
              <a:buFontTx/>
              <a:buChar char="•"/>
            </a:pPr>
            <a:r>
              <a:rPr lang="ru-RU" altLang="ru-RU" sz="2400">
                <a:ea typeface="Calibri" pitchFamily="34" charset="0"/>
                <a:cs typeface="Times New Roman" pitchFamily="18" charset="0"/>
              </a:rPr>
              <a:t>конференции</a:t>
            </a:r>
            <a:endParaRPr lang="en-US" altLang="ru-RU" sz="2400">
              <a:ea typeface="Calibri" pitchFamily="34" charset="0"/>
              <a:cs typeface="Times New Roman" pitchFamily="18" charset="0"/>
            </a:endParaRPr>
          </a:p>
          <a:p>
            <a:pPr>
              <a:buFontTx/>
              <a:buChar char="•"/>
            </a:pPr>
            <a:r>
              <a:rPr lang="ru-RU" altLang="ru-RU" sz="2400">
                <a:ea typeface="Calibri" pitchFamily="34" charset="0"/>
                <a:cs typeface="Times New Roman" pitchFamily="18" charset="0"/>
              </a:rPr>
              <a:t>звонки на мобильные и стационарные телефоны</a:t>
            </a:r>
          </a:p>
          <a:p>
            <a:pPr>
              <a:buFontTx/>
              <a:buChar char="•"/>
            </a:pPr>
            <a:r>
              <a:rPr lang="ru-RU" altLang="ru-RU" sz="2400">
                <a:ea typeface="Calibri" pitchFamily="34" charset="0"/>
                <a:cs typeface="Times New Roman" pitchFamily="18" charset="0"/>
              </a:rPr>
              <a:t>отправка </a:t>
            </a:r>
            <a:r>
              <a:rPr lang="en-US" altLang="ru-RU" sz="2400">
                <a:ea typeface="Calibri" pitchFamily="34" charset="0"/>
                <a:cs typeface="Times New Roman" pitchFamily="18" charset="0"/>
              </a:rPr>
              <a:t>SMS</a:t>
            </a:r>
            <a:endParaRPr lang="ru-RU" altLang="ru-RU" sz="240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80913" name="Picture 1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3" y="1814513"/>
            <a:ext cx="466725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14" name="Picture 1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04" t="8284"/>
          <a:stretch>
            <a:fillRect/>
          </a:stretch>
        </p:blipFill>
        <p:spPr bwMode="auto">
          <a:xfrm>
            <a:off x="446088" y="2224088"/>
            <a:ext cx="58261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028700" y="2784475"/>
            <a:ext cx="3243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i="1"/>
              <a:t>Viber </a:t>
            </a:r>
            <a:r>
              <a:rPr lang="ru-RU" altLang="ru-RU" sz="2400"/>
              <a:t>(</a:t>
            </a:r>
            <a:r>
              <a:rPr lang="en-US" altLang="ru-RU" sz="2400">
                <a:hlinkClick r:id="rId5"/>
              </a:rPr>
              <a:t>www</a:t>
            </a:r>
            <a:r>
              <a:rPr lang="ru-RU" altLang="ru-RU" sz="2400">
                <a:hlinkClick r:id="rId5"/>
              </a:rPr>
              <a:t>.</a:t>
            </a:r>
            <a:r>
              <a:rPr lang="en-US" altLang="ru-RU" sz="2400">
                <a:hlinkClick r:id="rId5"/>
              </a:rPr>
              <a:t>viber</a:t>
            </a:r>
            <a:r>
              <a:rPr lang="ru-RU" altLang="ru-RU" sz="2400">
                <a:hlinkClick r:id="rId5"/>
              </a:rPr>
              <a:t>.</a:t>
            </a:r>
            <a:r>
              <a:rPr lang="en-US" altLang="ru-RU" sz="2400">
                <a:hlinkClick r:id="rId5"/>
              </a:rPr>
              <a:t>com</a:t>
            </a:r>
            <a:r>
              <a:rPr lang="ru-RU" altLang="ru-RU" sz="2400"/>
              <a:t>)</a:t>
            </a:r>
          </a:p>
        </p:txBody>
      </p:sp>
      <p:pic>
        <p:nvPicPr>
          <p:cNvPr id="80915" name="Picture 1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25" y="3335338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028700" y="3292475"/>
            <a:ext cx="3562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i="1"/>
              <a:t>Telegram </a:t>
            </a:r>
            <a:r>
              <a:rPr lang="ru-RU" altLang="ru-RU" sz="2400"/>
              <a:t>(</a:t>
            </a:r>
            <a:r>
              <a:rPr lang="en-US" altLang="ru-RU" sz="2400">
                <a:hlinkClick r:id="rId5"/>
              </a:rPr>
              <a:t>telegram.org</a:t>
            </a:r>
            <a:r>
              <a:rPr lang="ru-RU" altLang="ru-RU" sz="2400"/>
              <a:t>)</a:t>
            </a:r>
          </a:p>
        </p:txBody>
      </p:sp>
      <p:pic>
        <p:nvPicPr>
          <p:cNvPr id="80917" name="Picture 21" descr="Don't have Viber yet?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2789238"/>
            <a:ext cx="4968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203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0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0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0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  <p:bldP spid="11" grpId="0" autoUpdateAnimBg="0"/>
      <p:bldP spid="13" grpId="0" autoUpdateAnimBg="0"/>
      <p:bldP spid="15" grpId="0" autoUpdateAnimBg="0"/>
      <p:bldP spid="16" grpId="0" build="p" autoUpdateAnimBg="0"/>
      <p:bldP spid="19" grpId="0" autoUpdateAnimBg="0"/>
      <p:bldP spid="2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038" y="1760538"/>
            <a:ext cx="8653462" cy="1487487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accent2"/>
                </a:solidFill>
              </a:rPr>
              <a:t>Компьютерные сети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39788" y="4359275"/>
            <a:ext cx="7943850" cy="1381125"/>
          </a:xfrm>
        </p:spPr>
        <p:txBody>
          <a:bodyPr/>
          <a:lstStyle/>
          <a:p>
            <a:pPr marL="1257300" indent="-1257300" algn="l"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000000"/>
                </a:solidFill>
              </a:rPr>
              <a:t>§ 49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r>
              <a:rPr lang="ru-RU" dirty="0" smtClean="0">
                <a:solidFill>
                  <a:srgbClr val="000000"/>
                </a:solidFill>
              </a:rPr>
              <a:t> Электронная коммерция</a:t>
            </a:r>
          </a:p>
        </p:txBody>
      </p:sp>
      <p:sp>
        <p:nvSpPr>
          <p:cNvPr id="82948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679487-F55B-4FDA-A6A5-81D659DEA3DC}" type="slidenum">
              <a:rPr lang="ru-RU" altLang="ru-RU" smtClean="0"/>
              <a:pPr eaLnBrk="1" hangingPunct="1"/>
              <a:t>13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15257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Что такое электронная коммерция?</a:t>
            </a:r>
          </a:p>
        </p:txBody>
      </p:sp>
      <p:sp>
        <p:nvSpPr>
          <p:cNvPr id="8397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9727BB-A6FC-429B-A7E6-4244FE9C04BC}" type="slidenum">
              <a:rPr lang="ru-RU" altLang="ru-RU" smtClean="0"/>
              <a:pPr eaLnBrk="1" hangingPunct="1"/>
              <a:t>14</a:t>
            </a:fld>
            <a:endParaRPr lang="ru-RU" altLang="ru-RU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88938" y="854075"/>
            <a:ext cx="8443912" cy="1200150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360363" indent="-360363">
              <a:defRPr/>
            </a:pPr>
            <a:r>
              <a:rPr lang="ru-RU" sz="2400" b="1" dirty="0"/>
              <a:t>Электронная коммерция </a:t>
            </a:r>
            <a:r>
              <a:rPr lang="ru-RU" sz="2400" dirty="0"/>
              <a:t>(</a:t>
            </a:r>
            <a:r>
              <a:rPr lang="ru-RU" sz="2400" i="1" dirty="0" err="1"/>
              <a:t>e</a:t>
            </a:r>
            <a:r>
              <a:rPr lang="ru-RU" sz="2400" i="1" dirty="0"/>
              <a:t>-</a:t>
            </a:r>
            <a:r>
              <a:rPr lang="en-US" sz="2400" i="1" dirty="0"/>
              <a:t>commerce</a:t>
            </a:r>
            <a:r>
              <a:rPr lang="ru-RU" sz="2400" dirty="0"/>
              <a:t>)</a:t>
            </a:r>
            <a:r>
              <a:rPr lang="ru-RU" sz="2400" b="1" dirty="0"/>
              <a:t> </a:t>
            </a:r>
            <a:r>
              <a:rPr lang="ru-RU" sz="2400" dirty="0"/>
              <a:t>– это покупка и продажа товаров и услуг с помощью электронных систем, например, через Интернет.</a:t>
            </a:r>
          </a:p>
        </p:txBody>
      </p:sp>
      <p:sp>
        <p:nvSpPr>
          <p:cNvPr id="83973" name="Прямоугольник 6"/>
          <p:cNvSpPr>
            <a:spLocks noChangeArrowheads="1"/>
          </p:cNvSpPr>
          <p:nvPr/>
        </p:nvSpPr>
        <p:spPr bwMode="auto">
          <a:xfrm>
            <a:off x="400050" y="4062413"/>
            <a:ext cx="7000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/>
              <a:t>199</a:t>
            </a:r>
            <a:r>
              <a:rPr lang="en-US" altLang="ru-RU" sz="2400" b="1"/>
              <a:t>4</a:t>
            </a:r>
            <a:r>
              <a:rPr lang="ru-RU" altLang="ru-RU" sz="2400" b="1"/>
              <a:t> г.</a:t>
            </a:r>
            <a:r>
              <a:rPr lang="ru-RU" altLang="ru-RU" sz="2400"/>
              <a:t>:</a:t>
            </a:r>
            <a:r>
              <a:rPr lang="en-US" altLang="ru-RU" sz="2400"/>
              <a:t> </a:t>
            </a:r>
            <a:r>
              <a:rPr lang="ru-RU" altLang="ru-RU" sz="2400"/>
              <a:t>заказ пиццы </a:t>
            </a:r>
            <a:r>
              <a:rPr lang="en-US" altLang="ru-RU" sz="2400" b="1">
                <a:solidFill>
                  <a:srgbClr val="333399"/>
                </a:solidFill>
              </a:rPr>
              <a:t>Pizza Hut</a:t>
            </a:r>
            <a:r>
              <a:rPr lang="ru-RU" altLang="ru-RU" sz="2400"/>
              <a:t> с доставкой</a:t>
            </a:r>
          </a:p>
        </p:txBody>
      </p:sp>
      <p:sp>
        <p:nvSpPr>
          <p:cNvPr id="83974" name="Прямоугольник 7"/>
          <p:cNvSpPr>
            <a:spLocks noChangeArrowheads="1"/>
          </p:cNvSpPr>
          <p:nvPr/>
        </p:nvSpPr>
        <p:spPr bwMode="auto">
          <a:xfrm>
            <a:off x="400050" y="4519613"/>
            <a:ext cx="8607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/>
              <a:t>1995 г.</a:t>
            </a:r>
            <a:r>
              <a:rPr lang="ru-RU" altLang="ru-RU" sz="2400"/>
              <a:t>:</a:t>
            </a:r>
            <a:r>
              <a:rPr lang="en-US" altLang="ru-RU" sz="2400"/>
              <a:t> </a:t>
            </a:r>
            <a:r>
              <a:rPr lang="ru-RU" altLang="ru-RU" sz="2400"/>
              <a:t>Интернет-магазин </a:t>
            </a:r>
            <a:r>
              <a:rPr lang="en-US" altLang="ru-RU" sz="2400" b="1">
                <a:solidFill>
                  <a:srgbClr val="333399"/>
                </a:solidFill>
              </a:rPr>
              <a:t>Amazon</a:t>
            </a:r>
            <a:r>
              <a:rPr lang="ru-RU" altLang="ru-RU" sz="2400"/>
              <a:t> </a:t>
            </a:r>
            <a:r>
              <a:rPr lang="en-US" altLang="ru-RU" sz="2400"/>
              <a:t>(</a:t>
            </a:r>
            <a:r>
              <a:rPr lang="en-US" altLang="ru-RU" sz="2400">
                <a:hlinkClick r:id="rId2"/>
              </a:rPr>
              <a:t>www.amazon.com</a:t>
            </a:r>
            <a:r>
              <a:rPr lang="en-US" altLang="ru-RU" sz="2400"/>
              <a:t>)</a:t>
            </a:r>
            <a:endParaRPr lang="ru-RU" altLang="ru-RU" sz="2400"/>
          </a:p>
        </p:txBody>
      </p:sp>
      <p:sp>
        <p:nvSpPr>
          <p:cNvPr id="83975" name="Rectangle 1"/>
          <p:cNvSpPr>
            <a:spLocks noChangeArrowheads="1"/>
          </p:cNvSpPr>
          <p:nvPr/>
        </p:nvSpPr>
        <p:spPr bwMode="auto">
          <a:xfrm>
            <a:off x="563563" y="2081213"/>
            <a:ext cx="8421687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 marL="174625" indent="-1746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Clr>
                <a:schemeClr val="tx1"/>
              </a:buClr>
              <a:buFontTx/>
              <a:buChar char="•"/>
            </a:pPr>
            <a:r>
              <a:rPr lang="ru-RU" altLang="ru-RU" sz="2400" b="1">
                <a:solidFill>
                  <a:srgbClr val="333399"/>
                </a:solidFill>
                <a:ea typeface="Calibri" pitchFamily="34" charset="0"/>
                <a:cs typeface="Times New Roman" pitchFamily="18" charset="0"/>
              </a:rPr>
              <a:t>исследование</a:t>
            </a:r>
            <a:r>
              <a:rPr lang="ru-RU" altLang="ru-RU" sz="2400">
                <a:ea typeface="Calibri" pitchFamily="34" charset="0"/>
                <a:cs typeface="Times New Roman" pitchFamily="18" charset="0"/>
              </a:rPr>
              <a:t> рынка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ru-RU" altLang="ru-RU" sz="2400" b="1">
                <a:solidFill>
                  <a:srgbClr val="333399"/>
                </a:solidFill>
                <a:ea typeface="Calibri" pitchFamily="34" charset="0"/>
                <a:cs typeface="Times New Roman" pitchFamily="18" charset="0"/>
              </a:rPr>
              <a:t>обмен данными</a:t>
            </a:r>
            <a:r>
              <a:rPr lang="ru-RU" altLang="ru-RU" sz="2400" b="1"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400">
                <a:ea typeface="Calibri" pitchFamily="34" charset="0"/>
                <a:cs typeface="Times New Roman" pitchFamily="18" charset="0"/>
              </a:rPr>
              <a:t>и документами в электронном виде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ru-RU" altLang="ru-RU" sz="2400" b="1">
                <a:solidFill>
                  <a:srgbClr val="333399"/>
                </a:solidFill>
                <a:ea typeface="Calibri" pitchFamily="34" charset="0"/>
                <a:cs typeface="Times New Roman" pitchFamily="18" charset="0"/>
              </a:rPr>
              <a:t>денежные операции </a:t>
            </a:r>
            <a:r>
              <a:rPr lang="ru-RU" altLang="ru-RU" sz="2400">
                <a:ea typeface="Calibri" pitchFamily="34" charset="0"/>
                <a:cs typeface="Times New Roman" pitchFamily="18" charset="0"/>
              </a:rPr>
              <a:t>в электронной форме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ru-RU" altLang="ru-RU" sz="2400" b="1">
                <a:solidFill>
                  <a:srgbClr val="333399"/>
                </a:solidFill>
                <a:ea typeface="Calibri" pitchFamily="34" charset="0"/>
                <a:cs typeface="Times New Roman" pitchFamily="18" charset="0"/>
              </a:rPr>
              <a:t>продажа</a:t>
            </a:r>
            <a:r>
              <a:rPr lang="ru-RU" altLang="ru-RU" sz="2400">
                <a:ea typeface="Calibri" pitchFamily="34" charset="0"/>
                <a:cs typeface="Times New Roman" pitchFamily="18" charset="0"/>
              </a:rPr>
              <a:t> товаров, услуг и информации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ru-RU" altLang="ru-RU" sz="2400" b="1">
                <a:solidFill>
                  <a:srgbClr val="333399"/>
                </a:solidFill>
                <a:ea typeface="Calibri" pitchFamily="34" charset="0"/>
                <a:cs typeface="Times New Roman" pitchFamily="18" charset="0"/>
              </a:rPr>
              <a:t>поддержка покупателей </a:t>
            </a:r>
            <a:r>
              <a:rPr lang="ru-RU" altLang="ru-RU" sz="2400">
                <a:ea typeface="Calibri" pitchFamily="34" charset="0"/>
                <a:cs typeface="Times New Roman" pitchFamily="18" charset="0"/>
              </a:rPr>
              <a:t>после продажи</a:t>
            </a:r>
          </a:p>
        </p:txBody>
      </p:sp>
    </p:spTree>
    <p:extLst>
      <p:ext uri="{BB962C8B-B14F-4D97-AF65-F5344CB8AC3E}">
        <p14:creationId xmlns:p14="http://schemas.microsoft.com/office/powerpoint/2010/main" val="135364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9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39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39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39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39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/>
      <p:bldP spid="83974" grpId="0"/>
      <p:bldP spid="839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Методы продвижения товаров</a:t>
            </a:r>
          </a:p>
        </p:txBody>
      </p:sp>
      <p:sp>
        <p:nvSpPr>
          <p:cNvPr id="8499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C5D0A56-1405-4E32-9732-4B9880B49107}" type="slidenum">
              <a:rPr lang="ru-RU" altLang="ru-RU" smtClean="0"/>
              <a:pPr eaLnBrk="1" hangingPunct="1"/>
              <a:t>15</a:t>
            </a:fld>
            <a:endParaRPr lang="ru-RU" altLang="ru-RU" smtClean="0"/>
          </a:p>
        </p:txBody>
      </p:sp>
      <p:sp>
        <p:nvSpPr>
          <p:cNvPr id="84996" name="Rectangle 1"/>
          <p:cNvSpPr>
            <a:spLocks noChangeArrowheads="1"/>
          </p:cNvSpPr>
          <p:nvPr/>
        </p:nvSpPr>
        <p:spPr bwMode="auto">
          <a:xfrm>
            <a:off x="398463" y="1785938"/>
            <a:ext cx="7889875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 marL="174625" indent="-1746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Clr>
                <a:schemeClr val="tx1"/>
              </a:buClr>
              <a:buFontTx/>
              <a:buChar char="•"/>
            </a:pPr>
            <a:r>
              <a:rPr lang="ru-RU" altLang="ru-RU" sz="2400">
                <a:ea typeface="Calibri" pitchFamily="34" charset="0"/>
                <a:cs typeface="Times New Roman" pitchFamily="18" charset="0"/>
              </a:rPr>
              <a:t>информация о товарах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ru-RU" altLang="ru-RU" sz="2400">
                <a:ea typeface="Calibri" pitchFamily="34" charset="0"/>
                <a:cs typeface="Times New Roman" pitchFamily="18" charset="0"/>
              </a:rPr>
              <a:t>рассылки по электронной почте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ru-RU" altLang="ru-RU" sz="2400">
                <a:ea typeface="Calibri" pitchFamily="34" charset="0"/>
                <a:cs typeface="Times New Roman" pitchFamily="18" charset="0"/>
              </a:rPr>
              <a:t>дискуссии на форумах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ru-RU" altLang="ru-RU" sz="2400">
                <a:ea typeface="Calibri" pitchFamily="34" charset="0"/>
                <a:cs typeface="Times New Roman" pitchFamily="18" charset="0"/>
              </a:rPr>
              <a:t>группы в социальных сетях</a:t>
            </a:r>
          </a:p>
          <a:p>
            <a:pPr algn="just">
              <a:buClr>
                <a:schemeClr val="tx1"/>
              </a:buClr>
              <a:buFontTx/>
              <a:buChar char="•"/>
            </a:pPr>
            <a:r>
              <a:rPr lang="ru-RU" altLang="ru-RU" sz="2400">
                <a:ea typeface="Calibri" pitchFamily="34" charset="0"/>
                <a:cs typeface="Times New Roman" pitchFamily="18" charset="0"/>
              </a:rPr>
              <a:t>отзывы покупателей</a:t>
            </a:r>
          </a:p>
        </p:txBody>
      </p:sp>
      <p:sp>
        <p:nvSpPr>
          <p:cNvPr id="84997" name="Прямоугольник 4"/>
          <p:cNvSpPr>
            <a:spLocks noChangeArrowheads="1"/>
          </p:cNvSpPr>
          <p:nvPr/>
        </p:nvSpPr>
        <p:spPr bwMode="auto">
          <a:xfrm>
            <a:off x="1965325" y="862013"/>
            <a:ext cx="6867525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ru-RU" altLang="ru-RU" sz="2000"/>
              <a:t>«</a:t>
            </a:r>
            <a:r>
              <a:rPr lang="ru-RU" altLang="ru-RU" sz="2000" i="1"/>
              <a:t>В будущем на рынке останется два вида компаний: те, кто в Интернет и те, кто вышел из бизнеса</a:t>
            </a:r>
            <a:r>
              <a:rPr lang="ru-RU" altLang="ru-RU" sz="2000"/>
              <a:t>».</a:t>
            </a:r>
            <a:br>
              <a:rPr lang="ru-RU" altLang="ru-RU" sz="2000"/>
            </a:br>
            <a:r>
              <a:rPr lang="ru-RU" altLang="ru-RU" sz="2000" i="1">
                <a:solidFill>
                  <a:srgbClr val="333399"/>
                </a:solidFill>
              </a:rPr>
              <a:t>Б. Гейтс, «Бизнес со скоростью мысли» </a:t>
            </a:r>
          </a:p>
        </p:txBody>
      </p:sp>
    </p:spTree>
    <p:extLst>
      <p:ext uri="{BB962C8B-B14F-4D97-AF65-F5344CB8AC3E}">
        <p14:creationId xmlns:p14="http://schemas.microsoft.com/office/powerpoint/2010/main" val="415163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Электронные платёжные системы</a:t>
            </a:r>
          </a:p>
        </p:txBody>
      </p:sp>
      <p:sp>
        <p:nvSpPr>
          <p:cNvPr id="8909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E28B109-9D74-4878-9955-7EEF41DA1901}" type="slidenum">
              <a:rPr lang="ru-RU" altLang="ru-RU" smtClean="0"/>
              <a:pPr eaLnBrk="1" hangingPunct="1"/>
              <a:t>16</a:t>
            </a:fld>
            <a:endParaRPr lang="ru-RU" altLang="ru-RU" smtClean="0"/>
          </a:p>
        </p:txBody>
      </p:sp>
      <p:pic>
        <p:nvPicPr>
          <p:cNvPr id="89092" name="Picture 2" descr="8_webmoney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438275"/>
            <a:ext cx="400050" cy="400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09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85950"/>
            <a:ext cx="495300" cy="4953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4" name="Прямоугольник 5"/>
          <p:cNvSpPr>
            <a:spLocks noChangeArrowheads="1"/>
          </p:cNvSpPr>
          <p:nvPr/>
        </p:nvSpPr>
        <p:spPr bwMode="auto">
          <a:xfrm>
            <a:off x="1028700" y="1416050"/>
            <a:ext cx="4591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i="1"/>
              <a:t>WebMoney </a:t>
            </a:r>
            <a:r>
              <a:rPr lang="ru-RU" altLang="ru-RU" sz="2400"/>
              <a:t>(</a:t>
            </a:r>
            <a:r>
              <a:rPr lang="en-US" altLang="ru-RU" sz="2400">
                <a:hlinkClick r:id="rId4"/>
              </a:rPr>
              <a:t>www</a:t>
            </a:r>
            <a:r>
              <a:rPr lang="ru-RU" altLang="ru-RU" sz="2400">
                <a:hlinkClick r:id="rId4"/>
              </a:rPr>
              <a:t>.</a:t>
            </a:r>
            <a:r>
              <a:rPr lang="en-US" altLang="ru-RU" sz="2400">
                <a:hlinkClick r:id="rId4"/>
              </a:rPr>
              <a:t>webmoney</a:t>
            </a:r>
            <a:r>
              <a:rPr lang="ru-RU" altLang="ru-RU" sz="2400">
                <a:hlinkClick r:id="rId4"/>
              </a:rPr>
              <a:t>.</a:t>
            </a:r>
            <a:r>
              <a:rPr lang="en-US" altLang="ru-RU" sz="2400">
                <a:hlinkClick r:id="rId4"/>
              </a:rPr>
              <a:t>ru</a:t>
            </a:r>
            <a:r>
              <a:rPr lang="ru-RU" altLang="ru-RU" sz="2400"/>
              <a:t>)</a:t>
            </a:r>
          </a:p>
        </p:txBody>
      </p:sp>
      <p:sp>
        <p:nvSpPr>
          <p:cNvPr id="89095" name="Прямоугольник 6"/>
          <p:cNvSpPr>
            <a:spLocks noChangeArrowheads="1"/>
          </p:cNvSpPr>
          <p:nvPr/>
        </p:nvSpPr>
        <p:spPr bwMode="auto">
          <a:xfrm>
            <a:off x="1028700" y="1954213"/>
            <a:ext cx="50466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i="1"/>
              <a:t>Яндекс.Деньги</a:t>
            </a:r>
            <a:r>
              <a:rPr lang="ru-RU" altLang="ru-RU" sz="2400"/>
              <a:t> (</a:t>
            </a:r>
            <a:r>
              <a:rPr lang="en-US" altLang="ru-RU" sz="2400">
                <a:hlinkClick r:id="rId5"/>
              </a:rPr>
              <a:t>money</a:t>
            </a:r>
            <a:r>
              <a:rPr lang="ru-RU" altLang="ru-RU" sz="2400">
                <a:hlinkClick r:id="rId5"/>
              </a:rPr>
              <a:t>.</a:t>
            </a:r>
            <a:r>
              <a:rPr lang="en-US" altLang="ru-RU" sz="2400">
                <a:hlinkClick r:id="rId5"/>
              </a:rPr>
              <a:t>yandex</a:t>
            </a:r>
            <a:r>
              <a:rPr lang="ru-RU" altLang="ru-RU" sz="2400">
                <a:hlinkClick r:id="rId5"/>
              </a:rPr>
              <a:t>.</a:t>
            </a:r>
            <a:r>
              <a:rPr lang="en-US" altLang="ru-RU" sz="2400">
                <a:hlinkClick r:id="rId5"/>
              </a:rPr>
              <a:t>ru</a:t>
            </a:r>
            <a:r>
              <a:rPr lang="ru-RU" altLang="ru-RU" sz="2400"/>
              <a:t>)</a:t>
            </a:r>
          </a:p>
        </p:txBody>
      </p:sp>
      <p:pic>
        <p:nvPicPr>
          <p:cNvPr id="89096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9F9F9"/>
              </a:clrFrom>
              <a:clrTo>
                <a:srgbClr val="F9F9F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928688"/>
            <a:ext cx="1720850" cy="43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sp>
        <p:nvSpPr>
          <p:cNvPr id="89097" name="Прямоугольник 9"/>
          <p:cNvSpPr>
            <a:spLocks noChangeArrowheads="1"/>
          </p:cNvSpPr>
          <p:nvPr/>
        </p:nvSpPr>
        <p:spPr bwMode="auto">
          <a:xfrm>
            <a:off x="2305050" y="911225"/>
            <a:ext cx="27019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/>
              <a:t>(</a:t>
            </a:r>
            <a:r>
              <a:rPr lang="en-US" altLang="ru-RU" sz="2400">
                <a:hlinkClick r:id="rId7"/>
              </a:rPr>
              <a:t>www.paypal.com</a:t>
            </a:r>
            <a:r>
              <a:rPr lang="ru-RU" altLang="ru-RU" sz="2400"/>
              <a:t>)</a:t>
            </a:r>
          </a:p>
        </p:txBody>
      </p:sp>
      <p:sp>
        <p:nvSpPr>
          <p:cNvPr id="11" name="Стрелка вправо 10"/>
          <p:cNvSpPr/>
          <p:nvPr/>
        </p:nvSpPr>
        <p:spPr bwMode="auto">
          <a:xfrm>
            <a:off x="4995863" y="1057275"/>
            <a:ext cx="504825" cy="257175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89099" name="Picture 7" descr="eBay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87"/>
          <a:stretch>
            <a:fillRect/>
          </a:stretch>
        </p:blipFill>
        <p:spPr bwMode="auto">
          <a:xfrm>
            <a:off x="5613400" y="923925"/>
            <a:ext cx="12065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100" name="Picture 9" descr="QIWI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5" y="2486025"/>
            <a:ext cx="4143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101" name="Прямоугольник 13"/>
          <p:cNvSpPr>
            <a:spLocks noChangeArrowheads="1"/>
          </p:cNvSpPr>
          <p:nvPr/>
        </p:nvSpPr>
        <p:spPr bwMode="auto">
          <a:xfrm>
            <a:off x="1028700" y="2492375"/>
            <a:ext cx="23590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/>
              <a:t>Qiwi (</a:t>
            </a:r>
            <a:r>
              <a:rPr lang="en-US" altLang="ru-RU" sz="2400">
                <a:hlinkClick r:id="rId10"/>
              </a:rPr>
              <a:t>qiwi.com</a:t>
            </a:r>
            <a:r>
              <a:rPr lang="en-US" altLang="ru-RU" sz="2400"/>
              <a:t>) </a:t>
            </a:r>
            <a:endParaRPr lang="ru-RU" altLang="ru-RU" sz="2400"/>
          </a:p>
        </p:txBody>
      </p:sp>
      <p:grpSp>
        <p:nvGrpSpPr>
          <p:cNvPr id="2" name="Группа 44"/>
          <p:cNvGrpSpPr>
            <a:grpSpLocks/>
          </p:cNvGrpSpPr>
          <p:nvPr/>
        </p:nvGrpSpPr>
        <p:grpSpPr bwMode="auto">
          <a:xfrm>
            <a:off x="2470150" y="4786313"/>
            <a:ext cx="1639888" cy="1763712"/>
            <a:chOff x="2470150" y="4786313"/>
            <a:chExt cx="1639888" cy="1763712"/>
          </a:xfrm>
        </p:grpSpPr>
        <p:pic>
          <p:nvPicPr>
            <p:cNvPr id="89137" name="Picture 6" descr="http://wm-card.com/images/cards/mastercard.pn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5413" y="5514975"/>
              <a:ext cx="1158875" cy="735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9138" name="Прямоугольник 26"/>
            <p:cNvSpPr>
              <a:spLocks noChangeArrowheads="1"/>
            </p:cNvSpPr>
            <p:nvPr/>
          </p:nvSpPr>
          <p:spPr bwMode="auto">
            <a:xfrm>
              <a:off x="2470150" y="6149975"/>
              <a:ext cx="163988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rgbClr val="000000"/>
                  </a:solidFill>
                </a:rPr>
                <a:t>карты банка</a:t>
              </a:r>
              <a:endParaRPr lang="ru-RU" altLang="ru-RU" sz="1600"/>
            </a:p>
          </p:txBody>
        </p:sp>
        <p:sp>
          <p:nvSpPr>
            <p:cNvPr id="89139" name="Полилиния 27"/>
            <p:cNvSpPr>
              <a:spLocks noChangeArrowheads="1"/>
            </p:cNvSpPr>
            <p:nvPr/>
          </p:nvSpPr>
          <p:spPr bwMode="auto">
            <a:xfrm>
              <a:off x="3181350" y="4786313"/>
              <a:ext cx="525463" cy="749300"/>
            </a:xfrm>
            <a:custGeom>
              <a:avLst/>
              <a:gdLst>
                <a:gd name="T0" fmla="*/ 0 w 1235412"/>
                <a:gd name="T1" fmla="*/ 343971 h 875490"/>
                <a:gd name="T2" fmla="*/ 1382 w 1235412"/>
                <a:gd name="T3" fmla="*/ 57328 h 875490"/>
                <a:gd name="T4" fmla="*/ 7312 w 1235412"/>
                <a:gd name="T5" fmla="*/ 0 h 875490"/>
                <a:gd name="T6" fmla="*/ 7312 w 1235412"/>
                <a:gd name="T7" fmla="*/ 0 h 875490"/>
                <a:gd name="T8" fmla="*/ 7312 w 1235412"/>
                <a:gd name="T9" fmla="*/ 0 h 8754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35412"/>
                <a:gd name="T16" fmla="*/ 0 h 875490"/>
                <a:gd name="T17" fmla="*/ 1235412 w 1235412"/>
                <a:gd name="T18" fmla="*/ 875490 h 8754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35412" h="875490">
                  <a:moveTo>
                    <a:pt x="0" y="875490"/>
                  </a:moveTo>
                  <a:cubicBezTo>
                    <a:pt x="13780" y="583660"/>
                    <a:pt x="27561" y="291830"/>
                    <a:pt x="233463" y="145915"/>
                  </a:cubicBezTo>
                  <a:cubicBezTo>
                    <a:pt x="439365" y="0"/>
                    <a:pt x="1235412" y="0"/>
                    <a:pt x="1235412" y="0"/>
                  </a:cubicBezTo>
                </a:path>
              </a:pathLst>
            </a:custGeom>
            <a:noFill/>
            <a:ln w="28575" algn="ctr">
              <a:solidFill>
                <a:srgbClr val="333399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Группа 40"/>
          <p:cNvGrpSpPr>
            <a:grpSpLocks/>
          </p:cNvGrpSpPr>
          <p:nvPr/>
        </p:nvGrpSpPr>
        <p:grpSpPr bwMode="auto">
          <a:xfrm>
            <a:off x="1993900" y="3017838"/>
            <a:ext cx="1822450" cy="1330325"/>
            <a:chOff x="1993900" y="3017838"/>
            <a:chExt cx="1822450" cy="1330325"/>
          </a:xfrm>
        </p:grpSpPr>
        <p:pic>
          <p:nvPicPr>
            <p:cNvPr id="89134" name="Picture 2" descr="http://www.webmoney.ru/img/card_face_r.jpg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8525" y="3386138"/>
              <a:ext cx="1470025" cy="735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9135" name="Прямоугольник 23"/>
            <p:cNvSpPr>
              <a:spLocks noChangeArrowheads="1"/>
            </p:cNvSpPr>
            <p:nvPr/>
          </p:nvSpPr>
          <p:spPr bwMode="auto">
            <a:xfrm>
              <a:off x="1993900" y="3017838"/>
              <a:ext cx="18224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rgbClr val="000000"/>
                  </a:solidFill>
                </a:rPr>
                <a:t>карты оплаты</a:t>
              </a:r>
              <a:endParaRPr lang="ru-RU" altLang="ru-RU" sz="1600"/>
            </a:p>
          </p:txBody>
        </p:sp>
        <p:sp>
          <p:nvSpPr>
            <p:cNvPr id="89136" name="Полилиния 28"/>
            <p:cNvSpPr>
              <a:spLocks noChangeArrowheads="1"/>
            </p:cNvSpPr>
            <p:nvPr/>
          </p:nvSpPr>
          <p:spPr bwMode="auto">
            <a:xfrm>
              <a:off x="2957513" y="4075113"/>
              <a:ext cx="749300" cy="273050"/>
            </a:xfrm>
            <a:custGeom>
              <a:avLst/>
              <a:gdLst>
                <a:gd name="T0" fmla="*/ 0 w 1225685"/>
                <a:gd name="T1" fmla="*/ 0 h 184825"/>
                <a:gd name="T2" fmla="*/ 27917 w 1225685"/>
                <a:gd name="T3" fmla="*/ 1614131 h 184825"/>
                <a:gd name="T4" fmla="*/ 63956 w 1225685"/>
                <a:gd name="T5" fmla="*/ 1815902 h 184825"/>
                <a:gd name="T6" fmla="*/ 0 60000 65536"/>
                <a:gd name="T7" fmla="*/ 0 60000 65536"/>
                <a:gd name="T8" fmla="*/ 0 60000 65536"/>
                <a:gd name="T9" fmla="*/ 0 w 1225685"/>
                <a:gd name="T10" fmla="*/ 0 h 184825"/>
                <a:gd name="T11" fmla="*/ 1225685 w 1225685"/>
                <a:gd name="T12" fmla="*/ 184825 h 1848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25685" h="184825">
                  <a:moveTo>
                    <a:pt x="0" y="0"/>
                  </a:moveTo>
                  <a:cubicBezTo>
                    <a:pt x="165370" y="63229"/>
                    <a:pt x="330740" y="126459"/>
                    <a:pt x="535021" y="155642"/>
                  </a:cubicBezTo>
                  <a:cubicBezTo>
                    <a:pt x="739302" y="184825"/>
                    <a:pt x="982493" y="179961"/>
                    <a:pt x="1225685" y="175098"/>
                  </a:cubicBezTo>
                </a:path>
              </a:pathLst>
            </a:custGeom>
            <a:noFill/>
            <a:ln w="28575" algn="ctr">
              <a:solidFill>
                <a:srgbClr val="333399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Группа 42"/>
          <p:cNvGrpSpPr>
            <a:grpSpLocks/>
          </p:cNvGrpSpPr>
          <p:nvPr/>
        </p:nvGrpSpPr>
        <p:grpSpPr bwMode="auto">
          <a:xfrm>
            <a:off x="398463" y="4117975"/>
            <a:ext cx="3308350" cy="1554163"/>
            <a:chOff x="398463" y="4117975"/>
            <a:chExt cx="3308350" cy="1554163"/>
          </a:xfrm>
        </p:grpSpPr>
        <p:pic>
          <p:nvPicPr>
            <p:cNvPr id="89131" name="Picture 4" descr="http://kluchkuspehy.ru/wp-content/uploads/2013/08/terminal-qiwi.png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4465638"/>
              <a:ext cx="1052513" cy="1206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9132" name="Прямоугольник 24"/>
            <p:cNvSpPr>
              <a:spLocks noChangeArrowheads="1"/>
            </p:cNvSpPr>
            <p:nvPr/>
          </p:nvSpPr>
          <p:spPr bwMode="auto">
            <a:xfrm>
              <a:off x="398463" y="4117975"/>
              <a:ext cx="1519237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rgbClr val="000000"/>
                  </a:solidFill>
                </a:rPr>
                <a:t>терминалы</a:t>
              </a:r>
              <a:endParaRPr lang="ru-RU" altLang="ru-RU" sz="1600"/>
            </a:p>
          </p:txBody>
        </p:sp>
        <p:sp>
          <p:nvSpPr>
            <p:cNvPr id="89133" name="Полилиния 29"/>
            <p:cNvSpPr>
              <a:spLocks noChangeArrowheads="1"/>
            </p:cNvSpPr>
            <p:nvPr/>
          </p:nvSpPr>
          <p:spPr bwMode="auto">
            <a:xfrm>
              <a:off x="1692275" y="4543425"/>
              <a:ext cx="2014538" cy="525463"/>
            </a:xfrm>
            <a:custGeom>
              <a:avLst/>
              <a:gdLst>
                <a:gd name="T0" fmla="*/ 0 w 2013625"/>
                <a:gd name="T1" fmla="*/ 260187 h 604736"/>
                <a:gd name="T2" fmla="*/ 672732 w 2013625"/>
                <a:gd name="T3" fmla="*/ 42551 h 604736"/>
                <a:gd name="T4" fmla="*/ 2018194 w 2013625"/>
                <a:gd name="T5" fmla="*/ 4882 h 604736"/>
                <a:gd name="T6" fmla="*/ 0 60000 65536"/>
                <a:gd name="T7" fmla="*/ 0 60000 65536"/>
                <a:gd name="T8" fmla="*/ 0 60000 65536"/>
                <a:gd name="T9" fmla="*/ 0 w 2013625"/>
                <a:gd name="T10" fmla="*/ 0 h 604736"/>
                <a:gd name="T11" fmla="*/ 2013625 w 2013625"/>
                <a:gd name="T12" fmla="*/ 604736 h 6047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3625" h="604736">
                  <a:moveTo>
                    <a:pt x="0" y="604736"/>
                  </a:moveTo>
                  <a:cubicBezTo>
                    <a:pt x="167802" y="401266"/>
                    <a:pt x="335604" y="197796"/>
                    <a:pt x="671208" y="98898"/>
                  </a:cubicBezTo>
                  <a:cubicBezTo>
                    <a:pt x="1006812" y="0"/>
                    <a:pt x="1510218" y="5674"/>
                    <a:pt x="2013625" y="11349"/>
                  </a:cubicBezTo>
                </a:path>
              </a:pathLst>
            </a:custGeom>
            <a:noFill/>
            <a:ln w="28575" algn="ctr">
              <a:solidFill>
                <a:srgbClr val="333399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Группа 48"/>
          <p:cNvGrpSpPr>
            <a:grpSpLocks/>
          </p:cNvGrpSpPr>
          <p:nvPr/>
        </p:nvGrpSpPr>
        <p:grpSpPr bwMode="auto">
          <a:xfrm>
            <a:off x="5467350" y="4368800"/>
            <a:ext cx="3060700" cy="400050"/>
            <a:chOff x="5467350" y="4368800"/>
            <a:chExt cx="3060700" cy="400050"/>
          </a:xfrm>
        </p:grpSpPr>
        <p:sp>
          <p:nvSpPr>
            <p:cNvPr id="89129" name="Прямоугольник 32"/>
            <p:cNvSpPr>
              <a:spLocks noChangeArrowheads="1"/>
            </p:cNvSpPr>
            <p:nvPr/>
          </p:nvSpPr>
          <p:spPr bwMode="auto">
            <a:xfrm>
              <a:off x="6156325" y="4368800"/>
              <a:ext cx="23717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rgbClr val="000000"/>
                  </a:solidFill>
                </a:rPr>
                <a:t>почтовый перевод</a:t>
              </a:r>
              <a:endParaRPr lang="ru-RU" altLang="ru-RU" sz="1600"/>
            </a:p>
          </p:txBody>
        </p:sp>
        <p:sp>
          <p:nvSpPr>
            <p:cNvPr id="89130" name="Полилиния 39"/>
            <p:cNvSpPr>
              <a:spLocks noChangeArrowheads="1"/>
            </p:cNvSpPr>
            <p:nvPr/>
          </p:nvSpPr>
          <p:spPr bwMode="auto">
            <a:xfrm flipV="1">
              <a:off x="5467350" y="4556125"/>
              <a:ext cx="719138" cy="44450"/>
            </a:xfrm>
            <a:custGeom>
              <a:avLst/>
              <a:gdLst>
                <a:gd name="T0" fmla="*/ 0 w 710119"/>
                <a:gd name="T1" fmla="*/ 514 h 87549"/>
                <a:gd name="T2" fmla="*/ 441134 w 710119"/>
                <a:gd name="T3" fmla="*/ 172 h 87549"/>
                <a:gd name="T4" fmla="*/ 766735 w 710119"/>
                <a:gd name="T5" fmla="*/ 1542 h 87549"/>
                <a:gd name="T6" fmla="*/ 0 60000 65536"/>
                <a:gd name="T7" fmla="*/ 0 60000 65536"/>
                <a:gd name="T8" fmla="*/ 0 60000 65536"/>
                <a:gd name="T9" fmla="*/ 0 w 710119"/>
                <a:gd name="T10" fmla="*/ 0 h 87549"/>
                <a:gd name="T11" fmla="*/ 710119 w 710119"/>
                <a:gd name="T12" fmla="*/ 87549 h 875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10119" h="87549">
                  <a:moveTo>
                    <a:pt x="0" y="29183"/>
                  </a:moveTo>
                  <a:cubicBezTo>
                    <a:pt x="145104" y="14591"/>
                    <a:pt x="290208" y="0"/>
                    <a:pt x="408561" y="9728"/>
                  </a:cubicBezTo>
                  <a:cubicBezTo>
                    <a:pt x="526914" y="19456"/>
                    <a:pt x="618516" y="53502"/>
                    <a:pt x="710119" y="87549"/>
                  </a:cubicBezTo>
                </a:path>
              </a:pathLst>
            </a:custGeom>
            <a:noFill/>
            <a:ln w="28575" algn="ctr">
              <a:solidFill>
                <a:srgbClr val="008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Группа 49"/>
          <p:cNvGrpSpPr>
            <a:grpSpLocks/>
          </p:cNvGrpSpPr>
          <p:nvPr/>
        </p:nvGrpSpPr>
        <p:grpSpPr bwMode="auto">
          <a:xfrm>
            <a:off x="5467350" y="4708525"/>
            <a:ext cx="3273425" cy="585788"/>
            <a:chOff x="5467350" y="4708525"/>
            <a:chExt cx="3273425" cy="585788"/>
          </a:xfrm>
        </p:grpSpPr>
        <p:sp>
          <p:nvSpPr>
            <p:cNvPr id="89127" name="Прямоугольник 33"/>
            <p:cNvSpPr>
              <a:spLocks noChangeArrowheads="1"/>
            </p:cNvSpPr>
            <p:nvPr/>
          </p:nvSpPr>
          <p:spPr bwMode="auto">
            <a:xfrm>
              <a:off x="6156325" y="4894263"/>
              <a:ext cx="25844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rgbClr val="000000"/>
                  </a:solidFill>
                </a:rPr>
                <a:t>банковский перевод</a:t>
              </a:r>
              <a:endParaRPr lang="ru-RU" altLang="ru-RU" sz="1600"/>
            </a:p>
          </p:txBody>
        </p:sp>
        <p:sp>
          <p:nvSpPr>
            <p:cNvPr id="89128" name="Полилиния 40"/>
            <p:cNvSpPr>
              <a:spLocks noChangeArrowheads="1"/>
            </p:cNvSpPr>
            <p:nvPr/>
          </p:nvSpPr>
          <p:spPr bwMode="auto">
            <a:xfrm>
              <a:off x="5467350" y="4708525"/>
              <a:ext cx="719138" cy="407988"/>
            </a:xfrm>
            <a:custGeom>
              <a:avLst/>
              <a:gdLst>
                <a:gd name="T0" fmla="*/ 0 w 719846"/>
                <a:gd name="T1" fmla="*/ 0 h 408561"/>
                <a:gd name="T2" fmla="*/ 483996 w 719846"/>
                <a:gd name="T3" fmla="*/ 135235 h 408561"/>
                <a:gd name="T4" fmla="*/ 716313 w 719846"/>
                <a:gd name="T5" fmla="*/ 405704 h 408561"/>
                <a:gd name="T6" fmla="*/ 0 60000 65536"/>
                <a:gd name="T7" fmla="*/ 0 60000 65536"/>
                <a:gd name="T8" fmla="*/ 0 60000 65536"/>
                <a:gd name="T9" fmla="*/ 0 w 719846"/>
                <a:gd name="T10" fmla="*/ 0 h 408561"/>
                <a:gd name="T11" fmla="*/ 719846 w 719846"/>
                <a:gd name="T12" fmla="*/ 408561 h 4085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19846" h="408561">
                  <a:moveTo>
                    <a:pt x="0" y="0"/>
                  </a:moveTo>
                  <a:cubicBezTo>
                    <a:pt x="183204" y="34047"/>
                    <a:pt x="366409" y="68094"/>
                    <a:pt x="486383" y="136187"/>
                  </a:cubicBezTo>
                  <a:cubicBezTo>
                    <a:pt x="606357" y="204280"/>
                    <a:pt x="663101" y="306420"/>
                    <a:pt x="719846" y="408561"/>
                  </a:cubicBezTo>
                </a:path>
              </a:pathLst>
            </a:custGeom>
            <a:noFill/>
            <a:ln w="28575" algn="ctr">
              <a:solidFill>
                <a:srgbClr val="008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Группа 50"/>
          <p:cNvGrpSpPr>
            <a:grpSpLocks/>
          </p:cNvGrpSpPr>
          <p:nvPr/>
        </p:nvGrpSpPr>
        <p:grpSpPr bwMode="auto">
          <a:xfrm>
            <a:off x="5467350" y="4824413"/>
            <a:ext cx="2660650" cy="1706562"/>
            <a:chOff x="5467350" y="4824413"/>
            <a:chExt cx="2660650" cy="1706562"/>
          </a:xfrm>
        </p:grpSpPr>
        <p:pic>
          <p:nvPicPr>
            <p:cNvPr id="89124" name="Picture 6" descr="http://wm-card.com/images/cards/mastercard.pn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73850" y="5418138"/>
              <a:ext cx="1157288" cy="733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9125" name="Прямоугольник 31"/>
            <p:cNvSpPr>
              <a:spLocks noChangeArrowheads="1"/>
            </p:cNvSpPr>
            <p:nvPr/>
          </p:nvSpPr>
          <p:spPr bwMode="auto">
            <a:xfrm>
              <a:off x="6488113" y="6130925"/>
              <a:ext cx="1639887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rgbClr val="000000"/>
                  </a:solidFill>
                </a:rPr>
                <a:t>карты банка</a:t>
              </a:r>
              <a:endParaRPr lang="ru-RU" altLang="ru-RU" sz="1600"/>
            </a:p>
          </p:txBody>
        </p:sp>
        <p:sp>
          <p:nvSpPr>
            <p:cNvPr id="89126" name="Полилиния 41"/>
            <p:cNvSpPr>
              <a:spLocks noChangeArrowheads="1"/>
            </p:cNvSpPr>
            <p:nvPr/>
          </p:nvSpPr>
          <p:spPr bwMode="auto">
            <a:xfrm flipV="1">
              <a:off x="5467350" y="4824413"/>
              <a:ext cx="1235075" cy="982662"/>
            </a:xfrm>
            <a:custGeom>
              <a:avLst/>
              <a:gdLst>
                <a:gd name="T0" fmla="*/ 0 w 1157592"/>
                <a:gd name="T1" fmla="*/ 1850804 h 865761"/>
                <a:gd name="T2" fmla="*/ 660254 w 1157592"/>
                <a:gd name="T3" fmla="*/ 1372506 h 865761"/>
                <a:gd name="T4" fmla="*/ 932970 w 1157592"/>
                <a:gd name="T5" fmla="*/ 228753 h 865761"/>
                <a:gd name="T6" fmla="*/ 1708053 w 1157592"/>
                <a:gd name="T7" fmla="*/ 0 h 8657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7592"/>
                <a:gd name="T13" fmla="*/ 0 h 865761"/>
                <a:gd name="T14" fmla="*/ 1157592 w 1157592"/>
                <a:gd name="T15" fmla="*/ 865761 h 8657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7592" h="865761">
                  <a:moveTo>
                    <a:pt x="0" y="865761"/>
                  </a:moveTo>
                  <a:cubicBezTo>
                    <a:pt x="171044" y="817122"/>
                    <a:pt x="342089" y="768484"/>
                    <a:pt x="447472" y="642025"/>
                  </a:cubicBezTo>
                  <a:cubicBezTo>
                    <a:pt x="552855" y="515566"/>
                    <a:pt x="513945" y="214008"/>
                    <a:pt x="632298" y="107004"/>
                  </a:cubicBezTo>
                  <a:cubicBezTo>
                    <a:pt x="750651" y="0"/>
                    <a:pt x="954121" y="0"/>
                    <a:pt x="1157592" y="0"/>
                  </a:cubicBezTo>
                </a:path>
              </a:pathLst>
            </a:custGeom>
            <a:noFill/>
            <a:ln w="28575" algn="ctr">
              <a:solidFill>
                <a:srgbClr val="008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8" name="Группа 47"/>
          <p:cNvGrpSpPr>
            <a:grpSpLocks/>
          </p:cNvGrpSpPr>
          <p:nvPr/>
        </p:nvGrpSpPr>
        <p:grpSpPr bwMode="auto">
          <a:xfrm>
            <a:off x="5457825" y="3844925"/>
            <a:ext cx="2992438" cy="639763"/>
            <a:chOff x="5457825" y="3844925"/>
            <a:chExt cx="2992438" cy="639763"/>
          </a:xfrm>
        </p:grpSpPr>
        <p:sp>
          <p:nvSpPr>
            <p:cNvPr id="89122" name="Прямоугольник 34"/>
            <p:cNvSpPr>
              <a:spLocks noChangeArrowheads="1"/>
            </p:cNvSpPr>
            <p:nvPr/>
          </p:nvSpPr>
          <p:spPr bwMode="auto">
            <a:xfrm>
              <a:off x="6156325" y="3844925"/>
              <a:ext cx="2293938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rgbClr val="000000"/>
                  </a:solidFill>
                </a:rPr>
                <a:t>обменные пункты</a:t>
              </a:r>
              <a:endParaRPr lang="ru-RU" altLang="ru-RU" sz="1600"/>
            </a:p>
          </p:txBody>
        </p:sp>
        <p:sp>
          <p:nvSpPr>
            <p:cNvPr id="89123" name="Полилиния 43"/>
            <p:cNvSpPr>
              <a:spLocks noChangeArrowheads="1"/>
            </p:cNvSpPr>
            <p:nvPr/>
          </p:nvSpPr>
          <p:spPr bwMode="auto">
            <a:xfrm>
              <a:off x="5457825" y="4124325"/>
              <a:ext cx="728663" cy="360363"/>
            </a:xfrm>
            <a:custGeom>
              <a:avLst/>
              <a:gdLst>
                <a:gd name="T0" fmla="*/ 0 w 729574"/>
                <a:gd name="T1" fmla="*/ 362129 h 359923"/>
                <a:gd name="T2" fmla="*/ 415684 w 729574"/>
                <a:gd name="T3" fmla="*/ 264256 h 359923"/>
                <a:gd name="T4" fmla="*/ 725030 w 729574"/>
                <a:gd name="T5" fmla="*/ 0 h 359923"/>
                <a:gd name="T6" fmla="*/ 0 60000 65536"/>
                <a:gd name="T7" fmla="*/ 0 60000 65536"/>
                <a:gd name="T8" fmla="*/ 0 60000 65536"/>
                <a:gd name="T9" fmla="*/ 0 w 729574"/>
                <a:gd name="T10" fmla="*/ 0 h 359923"/>
                <a:gd name="T11" fmla="*/ 729574 w 729574"/>
                <a:gd name="T12" fmla="*/ 359923 h 35992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9574" h="359923">
                  <a:moveTo>
                    <a:pt x="0" y="359923"/>
                  </a:moveTo>
                  <a:cubicBezTo>
                    <a:pt x="148346" y="341278"/>
                    <a:pt x="296693" y="322633"/>
                    <a:pt x="418289" y="262646"/>
                  </a:cubicBezTo>
                  <a:cubicBezTo>
                    <a:pt x="539885" y="202659"/>
                    <a:pt x="634729" y="101329"/>
                    <a:pt x="729574" y="0"/>
                  </a:cubicBezTo>
                </a:path>
              </a:pathLst>
            </a:custGeom>
            <a:noFill/>
            <a:ln w="28575" algn="ctr">
              <a:solidFill>
                <a:srgbClr val="008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" name="Группа 45"/>
          <p:cNvGrpSpPr>
            <a:grpSpLocks/>
          </p:cNvGrpSpPr>
          <p:nvPr/>
        </p:nvGrpSpPr>
        <p:grpSpPr bwMode="auto">
          <a:xfrm>
            <a:off x="5457825" y="2805113"/>
            <a:ext cx="3514725" cy="1504950"/>
            <a:chOff x="5457825" y="2805113"/>
            <a:chExt cx="3514725" cy="1504950"/>
          </a:xfrm>
        </p:grpSpPr>
        <p:sp>
          <p:nvSpPr>
            <p:cNvPr id="89120" name="Прямоугольник 45"/>
            <p:cNvSpPr>
              <a:spLocks noChangeArrowheads="1"/>
            </p:cNvSpPr>
            <p:nvPr/>
          </p:nvSpPr>
          <p:spPr bwMode="auto">
            <a:xfrm>
              <a:off x="6156325" y="2805113"/>
              <a:ext cx="28162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rgbClr val="000000"/>
                  </a:solidFill>
                </a:rPr>
                <a:t>на другой эл. кошелёк</a:t>
              </a:r>
              <a:endParaRPr lang="ru-RU" altLang="ru-RU" sz="1600"/>
            </a:p>
          </p:txBody>
        </p:sp>
        <p:sp>
          <p:nvSpPr>
            <p:cNvPr id="89121" name="Полилиния 46"/>
            <p:cNvSpPr>
              <a:spLocks noChangeArrowheads="1"/>
            </p:cNvSpPr>
            <p:nvPr/>
          </p:nvSpPr>
          <p:spPr bwMode="auto">
            <a:xfrm>
              <a:off x="5457825" y="3025775"/>
              <a:ext cx="777875" cy="1284288"/>
            </a:xfrm>
            <a:custGeom>
              <a:avLst/>
              <a:gdLst>
                <a:gd name="T0" fmla="*/ 0 w 1157592"/>
                <a:gd name="T1" fmla="*/ 9223674 h 865761"/>
                <a:gd name="T2" fmla="*/ 41217 w 1157592"/>
                <a:gd name="T3" fmla="*/ 6840037 h 865761"/>
                <a:gd name="T4" fmla="*/ 58242 w 1157592"/>
                <a:gd name="T5" fmla="*/ 1140005 h 865761"/>
                <a:gd name="T6" fmla="*/ 106627 w 1157592"/>
                <a:gd name="T7" fmla="*/ 0 h 86576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57592"/>
                <a:gd name="T13" fmla="*/ 0 h 865761"/>
                <a:gd name="T14" fmla="*/ 1157592 w 1157592"/>
                <a:gd name="T15" fmla="*/ 865761 h 86576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57592" h="865761">
                  <a:moveTo>
                    <a:pt x="0" y="865761"/>
                  </a:moveTo>
                  <a:cubicBezTo>
                    <a:pt x="171044" y="817122"/>
                    <a:pt x="342089" y="768484"/>
                    <a:pt x="447472" y="642025"/>
                  </a:cubicBezTo>
                  <a:cubicBezTo>
                    <a:pt x="552855" y="515566"/>
                    <a:pt x="513945" y="214008"/>
                    <a:pt x="632298" y="107004"/>
                  </a:cubicBezTo>
                  <a:cubicBezTo>
                    <a:pt x="750651" y="0"/>
                    <a:pt x="954121" y="0"/>
                    <a:pt x="1157592" y="0"/>
                  </a:cubicBezTo>
                </a:path>
              </a:pathLst>
            </a:custGeom>
            <a:noFill/>
            <a:ln w="28575" algn="ctr">
              <a:solidFill>
                <a:srgbClr val="008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Группа 46"/>
          <p:cNvGrpSpPr>
            <a:grpSpLocks/>
          </p:cNvGrpSpPr>
          <p:nvPr/>
        </p:nvGrpSpPr>
        <p:grpSpPr bwMode="auto">
          <a:xfrm>
            <a:off x="5486400" y="3319463"/>
            <a:ext cx="3613150" cy="1047750"/>
            <a:chOff x="5486400" y="3319463"/>
            <a:chExt cx="3613150" cy="1047750"/>
          </a:xfrm>
        </p:grpSpPr>
        <p:sp>
          <p:nvSpPr>
            <p:cNvPr id="89118" name="Прямоугольник 42"/>
            <p:cNvSpPr>
              <a:spLocks noChangeArrowheads="1"/>
            </p:cNvSpPr>
            <p:nvPr/>
          </p:nvSpPr>
          <p:spPr bwMode="auto">
            <a:xfrm>
              <a:off x="6156325" y="3319463"/>
              <a:ext cx="2943225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 sz="2000">
                  <a:solidFill>
                    <a:srgbClr val="000000"/>
                  </a:solidFill>
                </a:rPr>
                <a:t>оплата товаров и услуг</a:t>
              </a:r>
              <a:endParaRPr lang="ru-RU" altLang="ru-RU" sz="1600"/>
            </a:p>
          </p:txBody>
        </p:sp>
        <p:sp>
          <p:nvSpPr>
            <p:cNvPr id="89119" name="Полилиния 48"/>
            <p:cNvSpPr>
              <a:spLocks noChangeArrowheads="1"/>
            </p:cNvSpPr>
            <p:nvPr/>
          </p:nvSpPr>
          <p:spPr bwMode="auto">
            <a:xfrm>
              <a:off x="5486400" y="3540125"/>
              <a:ext cx="709613" cy="827088"/>
            </a:xfrm>
            <a:custGeom>
              <a:avLst/>
              <a:gdLst>
                <a:gd name="T0" fmla="*/ 0 w 710119"/>
                <a:gd name="T1" fmla="*/ 828036 h 826851"/>
                <a:gd name="T2" fmla="*/ 339257 w 710119"/>
                <a:gd name="T3" fmla="*/ 681911 h 826851"/>
                <a:gd name="T4" fmla="*/ 465266 w 710119"/>
                <a:gd name="T5" fmla="*/ 116897 h 826851"/>
                <a:gd name="T6" fmla="*/ 707592 w 710119"/>
                <a:gd name="T7" fmla="*/ 0 h 82685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10119"/>
                <a:gd name="T13" fmla="*/ 0 h 826851"/>
                <a:gd name="T14" fmla="*/ 710119 w 710119"/>
                <a:gd name="T15" fmla="*/ 826851 h 82685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10119" h="826851">
                  <a:moveTo>
                    <a:pt x="0" y="826851"/>
                  </a:moveTo>
                  <a:cubicBezTo>
                    <a:pt x="131323" y="813070"/>
                    <a:pt x="262647" y="799289"/>
                    <a:pt x="340468" y="680936"/>
                  </a:cubicBezTo>
                  <a:cubicBezTo>
                    <a:pt x="418289" y="562583"/>
                    <a:pt x="405320" y="230221"/>
                    <a:pt x="466928" y="116732"/>
                  </a:cubicBezTo>
                  <a:cubicBezTo>
                    <a:pt x="528536" y="3243"/>
                    <a:pt x="619327" y="1621"/>
                    <a:pt x="710119" y="0"/>
                  </a:cubicBezTo>
                </a:path>
              </a:pathLst>
            </a:custGeom>
            <a:noFill/>
            <a:ln w="28575" algn="ctr">
              <a:solidFill>
                <a:srgbClr val="008000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" name="Прямоугольник 22"/>
          <p:cNvSpPr/>
          <p:nvPr/>
        </p:nvSpPr>
        <p:spPr bwMode="auto">
          <a:xfrm>
            <a:off x="3706813" y="4143375"/>
            <a:ext cx="1789112" cy="788988"/>
          </a:xfrm>
          <a:prstGeom prst="rect">
            <a:avLst/>
          </a:prstGeom>
          <a:solidFill>
            <a:srgbClr val="99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dirty="0"/>
              <a:t>электронный кошелёк</a:t>
            </a:r>
          </a:p>
        </p:txBody>
      </p:sp>
      <p:grpSp>
        <p:nvGrpSpPr>
          <p:cNvPr id="12" name="Группа 43"/>
          <p:cNvGrpSpPr>
            <a:grpSpLocks/>
          </p:cNvGrpSpPr>
          <p:nvPr/>
        </p:nvGrpSpPr>
        <p:grpSpPr bwMode="auto">
          <a:xfrm>
            <a:off x="981075" y="4649788"/>
            <a:ext cx="2725738" cy="1636712"/>
            <a:chOff x="981075" y="4649788"/>
            <a:chExt cx="2725738" cy="1636712"/>
          </a:xfrm>
        </p:grpSpPr>
        <p:sp>
          <p:nvSpPr>
            <p:cNvPr id="89116" name="Прямоугольник 49"/>
            <p:cNvSpPr>
              <a:spLocks noChangeArrowheads="1"/>
            </p:cNvSpPr>
            <p:nvPr/>
          </p:nvSpPr>
          <p:spPr bwMode="auto">
            <a:xfrm>
              <a:off x="981075" y="5700713"/>
              <a:ext cx="1527175" cy="585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ru-RU" altLang="ru-RU" sz="2000">
                  <a:solidFill>
                    <a:srgbClr val="000000"/>
                  </a:solidFill>
                </a:rPr>
                <a:t>банковский</a:t>
              </a:r>
              <a:r>
                <a:rPr lang="en-US" altLang="ru-RU" sz="2000">
                  <a:solidFill>
                    <a:srgbClr val="000000"/>
                  </a:solidFill>
                </a:rPr>
                <a:t/>
              </a:r>
              <a:br>
                <a:rPr lang="en-US" altLang="ru-RU" sz="2000">
                  <a:solidFill>
                    <a:srgbClr val="000000"/>
                  </a:solidFill>
                </a:rPr>
              </a:br>
              <a:r>
                <a:rPr lang="ru-RU" altLang="ru-RU" sz="2000">
                  <a:solidFill>
                    <a:srgbClr val="000000"/>
                  </a:solidFill>
                </a:rPr>
                <a:t>перевод</a:t>
              </a:r>
              <a:endParaRPr lang="ru-RU" altLang="ru-RU" sz="1600"/>
            </a:p>
          </p:txBody>
        </p:sp>
        <p:sp>
          <p:nvSpPr>
            <p:cNvPr id="89117" name="Полилиния 50"/>
            <p:cNvSpPr>
              <a:spLocks noChangeArrowheads="1"/>
            </p:cNvSpPr>
            <p:nvPr/>
          </p:nvSpPr>
          <p:spPr bwMode="auto">
            <a:xfrm>
              <a:off x="1916113" y="4649788"/>
              <a:ext cx="1790700" cy="1031875"/>
            </a:xfrm>
            <a:custGeom>
              <a:avLst/>
              <a:gdLst>
                <a:gd name="T0" fmla="*/ 0 w 2013625"/>
                <a:gd name="T1" fmla="*/ 14914903 h 604736"/>
                <a:gd name="T2" fmla="*/ 331838 w 2013625"/>
                <a:gd name="T3" fmla="*/ 2439161 h 604736"/>
                <a:gd name="T4" fmla="*/ 995515 w 2013625"/>
                <a:gd name="T5" fmla="*/ 279904 h 604736"/>
                <a:gd name="T6" fmla="*/ 0 60000 65536"/>
                <a:gd name="T7" fmla="*/ 0 60000 65536"/>
                <a:gd name="T8" fmla="*/ 0 60000 65536"/>
                <a:gd name="T9" fmla="*/ 0 w 2013625"/>
                <a:gd name="T10" fmla="*/ 0 h 604736"/>
                <a:gd name="T11" fmla="*/ 2013625 w 2013625"/>
                <a:gd name="T12" fmla="*/ 604736 h 6047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13625" h="604736">
                  <a:moveTo>
                    <a:pt x="0" y="604736"/>
                  </a:moveTo>
                  <a:cubicBezTo>
                    <a:pt x="167802" y="401266"/>
                    <a:pt x="335604" y="197796"/>
                    <a:pt x="671208" y="98898"/>
                  </a:cubicBezTo>
                  <a:cubicBezTo>
                    <a:pt x="1006812" y="0"/>
                    <a:pt x="1510218" y="5674"/>
                    <a:pt x="2013625" y="11349"/>
                  </a:cubicBezTo>
                </a:path>
              </a:pathLst>
            </a:custGeom>
            <a:noFill/>
            <a:ln w="28575" algn="ctr">
              <a:solidFill>
                <a:srgbClr val="333399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3" name="Группа 41"/>
          <p:cNvGrpSpPr>
            <a:grpSpLocks/>
          </p:cNvGrpSpPr>
          <p:nvPr/>
        </p:nvGrpSpPr>
        <p:grpSpPr bwMode="auto">
          <a:xfrm>
            <a:off x="592138" y="3513138"/>
            <a:ext cx="3114675" cy="952500"/>
            <a:chOff x="592138" y="3513138"/>
            <a:chExt cx="3114675" cy="952500"/>
          </a:xfrm>
        </p:grpSpPr>
        <p:sp>
          <p:nvSpPr>
            <p:cNvPr id="89114" name="Прямоугольник 51"/>
            <p:cNvSpPr>
              <a:spLocks noChangeArrowheads="1"/>
            </p:cNvSpPr>
            <p:nvPr/>
          </p:nvSpPr>
          <p:spPr bwMode="auto">
            <a:xfrm>
              <a:off x="592138" y="3513138"/>
              <a:ext cx="1314450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0000"/>
                </a:lnSpc>
              </a:pPr>
              <a:r>
                <a:rPr lang="ru-RU" altLang="ru-RU" sz="2000">
                  <a:solidFill>
                    <a:srgbClr val="000000"/>
                  </a:solidFill>
                </a:rPr>
                <a:t>почтовый</a:t>
              </a:r>
              <a:r>
                <a:rPr lang="en-US" altLang="ru-RU" sz="2000">
                  <a:solidFill>
                    <a:srgbClr val="000000"/>
                  </a:solidFill>
                </a:rPr>
                <a:t/>
              </a:r>
              <a:br>
                <a:rPr lang="en-US" altLang="ru-RU" sz="2000">
                  <a:solidFill>
                    <a:srgbClr val="000000"/>
                  </a:solidFill>
                </a:rPr>
              </a:br>
              <a:r>
                <a:rPr lang="ru-RU" altLang="ru-RU" sz="2000">
                  <a:solidFill>
                    <a:srgbClr val="000000"/>
                  </a:solidFill>
                </a:rPr>
                <a:t>перевод</a:t>
              </a:r>
              <a:endParaRPr lang="ru-RU" altLang="ru-RU" sz="1600"/>
            </a:p>
          </p:txBody>
        </p:sp>
        <p:sp>
          <p:nvSpPr>
            <p:cNvPr id="89115" name="Полилиния 52"/>
            <p:cNvSpPr>
              <a:spLocks noChangeArrowheads="1"/>
            </p:cNvSpPr>
            <p:nvPr/>
          </p:nvSpPr>
          <p:spPr bwMode="auto">
            <a:xfrm>
              <a:off x="1673225" y="3959225"/>
              <a:ext cx="2033588" cy="506413"/>
            </a:xfrm>
            <a:custGeom>
              <a:avLst/>
              <a:gdLst>
                <a:gd name="T0" fmla="*/ 0 w 1225685"/>
                <a:gd name="T1" fmla="*/ 0 h 184825"/>
                <a:gd name="T2" fmla="*/ 11157497 w 1225685"/>
                <a:gd name="T3" fmla="*/ 65780639 h 184825"/>
                <a:gd name="T4" fmla="*/ 25560810 w 1225685"/>
                <a:gd name="T5" fmla="*/ 74003670 h 184825"/>
                <a:gd name="T6" fmla="*/ 0 60000 65536"/>
                <a:gd name="T7" fmla="*/ 0 60000 65536"/>
                <a:gd name="T8" fmla="*/ 0 60000 65536"/>
                <a:gd name="T9" fmla="*/ 0 w 1225685"/>
                <a:gd name="T10" fmla="*/ 0 h 184825"/>
                <a:gd name="T11" fmla="*/ 1225685 w 1225685"/>
                <a:gd name="T12" fmla="*/ 184825 h 1848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25685" h="184825">
                  <a:moveTo>
                    <a:pt x="0" y="0"/>
                  </a:moveTo>
                  <a:cubicBezTo>
                    <a:pt x="165370" y="63229"/>
                    <a:pt x="330740" y="126459"/>
                    <a:pt x="535021" y="155642"/>
                  </a:cubicBezTo>
                  <a:cubicBezTo>
                    <a:pt x="739302" y="184825"/>
                    <a:pt x="982493" y="179961"/>
                    <a:pt x="1225685" y="175098"/>
                  </a:cubicBezTo>
                </a:path>
              </a:pathLst>
            </a:custGeom>
            <a:noFill/>
            <a:ln w="28575" algn="ctr">
              <a:solidFill>
                <a:srgbClr val="333399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72118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9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4" grpId="0"/>
      <p:bldP spid="89095" grpId="0"/>
      <p:bldP spid="89101" grpId="0"/>
      <p:bldP spid="2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038" y="1760538"/>
            <a:ext cx="8653462" cy="1487487"/>
          </a:xfrm>
        </p:spPr>
        <p:txBody>
          <a:bodyPr/>
          <a:lstStyle/>
          <a:p>
            <a:pPr eaLnBrk="1" hangingPunct="1"/>
            <a:r>
              <a:rPr lang="ru-RU" altLang="ru-RU" smtClean="0">
                <a:solidFill>
                  <a:schemeClr val="accent2"/>
                </a:solidFill>
              </a:rPr>
              <a:t>Компьютерные сети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7538" y="4359275"/>
            <a:ext cx="8345487" cy="1381125"/>
          </a:xfrm>
        </p:spPr>
        <p:txBody>
          <a:bodyPr/>
          <a:lstStyle/>
          <a:p>
            <a:pPr marL="1257300" indent="-1257300" algn="l"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000000"/>
                </a:solidFill>
              </a:rPr>
              <a:t>§ 50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r>
              <a:rPr lang="ru-RU" dirty="0" smtClean="0">
                <a:solidFill>
                  <a:srgbClr val="000000"/>
                </a:solidFill>
              </a:rPr>
              <a:t> Личное информационное пространство</a:t>
            </a:r>
          </a:p>
        </p:txBody>
      </p:sp>
      <p:sp>
        <p:nvSpPr>
          <p:cNvPr id="90116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E38774-21C1-4F8D-B930-06F9A33F08CD}" type="slidenum">
              <a:rPr lang="ru-RU" altLang="ru-RU" smtClean="0"/>
              <a:pPr eaLnBrk="1" hangingPunct="1"/>
              <a:t>17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40864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Нетикет – сетевой этикет</a:t>
            </a:r>
          </a:p>
        </p:txBody>
      </p:sp>
      <p:sp>
        <p:nvSpPr>
          <p:cNvPr id="9216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ACDC8D-4550-44B1-994B-CCBFC7DD2720}" type="slidenum">
              <a:rPr lang="ru-RU" altLang="ru-RU" smtClean="0"/>
              <a:pPr eaLnBrk="1" hangingPunct="1"/>
              <a:t>18</a:t>
            </a:fld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07988" y="815975"/>
            <a:ext cx="8434387" cy="57245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5738" indent="-185738"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ru-RU" sz="2800" kern="0" dirty="0">
                <a:latin typeface="Arial"/>
                <a:ea typeface="+mj-ea"/>
                <a:cs typeface="+mj-cs"/>
              </a:rPr>
              <a:t>не пишите то, что не могли бы сказать лично</a:t>
            </a:r>
            <a:endParaRPr lang="ru-RU" sz="2800" b="1" kern="0" dirty="0">
              <a:latin typeface="Arial"/>
              <a:ea typeface="+mj-ea"/>
              <a:cs typeface="+mj-cs"/>
            </a:endParaRPr>
          </a:p>
          <a:p>
            <a:pPr marL="185738" indent="-185738"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ru-RU" sz="2800" kern="0" dirty="0">
                <a:latin typeface="Arial"/>
                <a:ea typeface="+mj-ea"/>
                <a:cs typeface="+mj-cs"/>
              </a:rPr>
              <a:t>не посылайте личную информацию</a:t>
            </a:r>
          </a:p>
          <a:p>
            <a:pPr marL="185738" indent="-185738"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ru-RU" sz="2800" kern="0" dirty="0">
                <a:latin typeface="Arial"/>
                <a:ea typeface="+mj-ea"/>
                <a:cs typeface="+mj-cs"/>
              </a:rPr>
              <a:t>уважайте авторские права</a:t>
            </a:r>
          </a:p>
          <a:p>
            <a:pPr marL="185738" indent="-185738"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ru-RU" sz="2800" kern="0" dirty="0">
                <a:latin typeface="Arial"/>
                <a:ea typeface="+mj-ea"/>
                <a:cs typeface="+mj-cs"/>
              </a:rPr>
              <a:t>не публикуйте личную переписку без разрешения</a:t>
            </a:r>
          </a:p>
          <a:p>
            <a:pPr marL="185738" indent="-185738"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ru-RU" sz="2800" kern="0" dirty="0">
                <a:latin typeface="Arial"/>
                <a:ea typeface="+mj-ea"/>
                <a:cs typeface="+mj-cs"/>
              </a:rPr>
              <a:t>не публикуйте информацию ограниченного доступа</a:t>
            </a:r>
          </a:p>
          <a:p>
            <a:pPr marL="185738" indent="-185738"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ru-RU" sz="2800" kern="0" dirty="0">
                <a:latin typeface="Arial"/>
                <a:ea typeface="+mj-ea"/>
                <a:cs typeface="+mj-cs"/>
              </a:rPr>
              <a:t>пишите кратко и точно</a:t>
            </a:r>
          </a:p>
          <a:p>
            <a:pPr marL="185738" indent="-185738"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ru-RU" sz="2800" kern="0" dirty="0">
                <a:latin typeface="Arial"/>
                <a:ea typeface="+mj-ea"/>
                <a:cs typeface="+mj-cs"/>
              </a:rPr>
              <a:t>не пишите всеми заглавными буквами</a:t>
            </a:r>
          </a:p>
          <a:p>
            <a:pPr marL="185738" indent="-185738"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ru-RU" sz="2800" kern="0" dirty="0">
                <a:latin typeface="Arial"/>
                <a:ea typeface="+mj-ea"/>
                <a:cs typeface="+mj-cs"/>
              </a:rPr>
              <a:t>пишите грамотно, не используйте </a:t>
            </a:r>
            <a:r>
              <a:rPr lang="ru-RU" sz="2800" kern="0" dirty="0" err="1">
                <a:latin typeface="Arial"/>
                <a:ea typeface="+mj-ea"/>
                <a:cs typeface="+mj-cs"/>
              </a:rPr>
              <a:t>слэнг</a:t>
            </a:r>
            <a:endParaRPr lang="ru-RU" sz="2800" kern="0" dirty="0">
              <a:latin typeface="Arial"/>
              <a:ea typeface="+mj-ea"/>
              <a:cs typeface="+mj-cs"/>
            </a:endParaRPr>
          </a:p>
          <a:p>
            <a:pPr marL="185738" indent="-185738"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ru-RU" sz="2800" kern="0" dirty="0">
                <a:latin typeface="Arial"/>
                <a:ea typeface="+mj-ea"/>
                <a:cs typeface="+mj-cs"/>
              </a:rPr>
              <a:t>цитируйте высказывания, на которые отвечаете</a:t>
            </a:r>
          </a:p>
          <a:p>
            <a:pPr marL="185738" indent="-185738">
              <a:spcAft>
                <a:spcPts val="400"/>
              </a:spcAft>
              <a:buFont typeface="Arial" pitchFamily="34" charset="0"/>
              <a:buChar char="•"/>
              <a:defRPr/>
            </a:pPr>
            <a:r>
              <a:rPr lang="ru-RU" sz="2800" kern="0" dirty="0">
                <a:latin typeface="Arial"/>
                <a:ea typeface="+mj-ea"/>
                <a:cs typeface="+mj-cs"/>
              </a:rPr>
              <a:t>не распространяйте спам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2950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Нетикет – сетевой этикет</a:t>
            </a:r>
          </a:p>
        </p:txBody>
      </p:sp>
      <p:sp>
        <p:nvSpPr>
          <p:cNvPr id="9318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BF6C25-6DEC-4713-8C80-DCED19E8B23E}" type="slidenum">
              <a:rPr lang="ru-RU" altLang="ru-RU" smtClean="0"/>
              <a:pPr eaLnBrk="1" hangingPunct="1"/>
              <a:t>19</a:t>
            </a:fld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07988" y="815975"/>
            <a:ext cx="8434387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5738" indent="-185738">
              <a:defRPr/>
            </a:pPr>
            <a:r>
              <a:rPr lang="ru-RU" sz="24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Электронная почта</a:t>
            </a:r>
          </a:p>
          <a:p>
            <a:pPr marL="361950" indent="-185738">
              <a:buFont typeface="Arial" pitchFamily="34" charset="0"/>
              <a:buChar char="•"/>
              <a:defRPr/>
            </a:pPr>
            <a:r>
              <a:rPr lang="ru-RU" sz="2400" kern="0" dirty="0">
                <a:latin typeface="Arial"/>
                <a:ea typeface="+mj-ea"/>
                <a:cs typeface="+mj-cs"/>
              </a:rPr>
              <a:t>пишите тему сообщения</a:t>
            </a:r>
          </a:p>
          <a:p>
            <a:pPr marL="361950" indent="-185738">
              <a:buFont typeface="Arial" pitchFamily="34" charset="0"/>
              <a:buChar char="•"/>
              <a:defRPr/>
            </a:pPr>
            <a:r>
              <a:rPr lang="ru-RU" sz="2400" kern="0" dirty="0">
                <a:latin typeface="Arial"/>
                <a:ea typeface="+mj-ea"/>
                <a:cs typeface="+mj-cs"/>
              </a:rPr>
              <a:t>ставьте подпись в конце письма</a:t>
            </a:r>
          </a:p>
          <a:p>
            <a:pPr marL="361950" indent="-185738">
              <a:buFont typeface="Arial" pitchFamily="34" charset="0"/>
              <a:buChar char="•"/>
              <a:defRPr/>
            </a:pPr>
            <a:r>
              <a:rPr lang="ru-RU" sz="2400" kern="0" dirty="0">
                <a:latin typeface="Arial"/>
                <a:ea typeface="+mj-ea"/>
                <a:cs typeface="+mj-cs"/>
              </a:rPr>
              <a:t>не посылайте без разрешения большие файлы</a:t>
            </a:r>
            <a:endParaRPr lang="ru-RU" sz="1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7988" y="2362200"/>
            <a:ext cx="8434387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5738" indent="-185738">
              <a:defRPr/>
            </a:pPr>
            <a:r>
              <a:rPr lang="ru-RU" sz="24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Форумы</a:t>
            </a:r>
          </a:p>
          <a:p>
            <a:pPr marL="361950" indent="-185738">
              <a:buFont typeface="Arial" pitchFamily="34" charset="0"/>
              <a:buChar char="•"/>
              <a:defRPr/>
            </a:pPr>
            <a:r>
              <a:rPr lang="ru-RU" sz="2400" kern="0" dirty="0">
                <a:latin typeface="Arial"/>
                <a:ea typeface="+mj-ea"/>
                <a:cs typeface="+mj-cs"/>
              </a:rPr>
              <a:t>прочитайте </a:t>
            </a:r>
            <a:r>
              <a:rPr lang="en-US" sz="2400" kern="0" dirty="0">
                <a:latin typeface="Arial"/>
                <a:ea typeface="+mj-ea"/>
                <a:cs typeface="+mj-cs"/>
              </a:rPr>
              <a:t>FAQ (</a:t>
            </a:r>
            <a:r>
              <a:rPr lang="ru-RU" sz="2400" kern="0" dirty="0" err="1">
                <a:latin typeface="Arial"/>
                <a:ea typeface="+mj-ea"/>
                <a:cs typeface="+mj-cs"/>
              </a:rPr>
              <a:t>ЧаВо</a:t>
            </a:r>
            <a:r>
              <a:rPr lang="en-US" sz="2400" kern="0" dirty="0">
                <a:latin typeface="Arial"/>
                <a:ea typeface="+mj-ea"/>
                <a:cs typeface="+mj-cs"/>
              </a:rPr>
              <a:t>)</a:t>
            </a:r>
            <a:r>
              <a:rPr lang="ru-RU" sz="2400" kern="0" dirty="0">
                <a:latin typeface="Arial"/>
                <a:ea typeface="+mj-ea"/>
                <a:cs typeface="+mj-cs"/>
              </a:rPr>
              <a:t> и предыдущие темы</a:t>
            </a:r>
          </a:p>
          <a:p>
            <a:pPr marL="361950" indent="-185738">
              <a:buFont typeface="Arial" pitchFamily="34" charset="0"/>
              <a:buChar char="•"/>
              <a:defRPr/>
            </a:pPr>
            <a:r>
              <a:rPr lang="ru-RU" sz="2400" kern="0" dirty="0">
                <a:latin typeface="Arial"/>
                <a:ea typeface="+mj-ea"/>
                <a:cs typeface="+mj-cs"/>
              </a:rPr>
              <a:t>не отклоняйтесь от темы</a:t>
            </a:r>
          </a:p>
          <a:p>
            <a:pPr marL="361950" indent="-185738">
              <a:buFont typeface="Arial" pitchFamily="34" charset="0"/>
              <a:buChar char="•"/>
              <a:defRPr/>
            </a:pPr>
            <a:r>
              <a:rPr lang="ru-RU" sz="2400" kern="0" dirty="0">
                <a:latin typeface="Arial"/>
                <a:ea typeface="+mj-ea"/>
                <a:cs typeface="+mj-cs"/>
              </a:rPr>
              <a:t>не участвуйте во «</a:t>
            </a:r>
            <a:r>
              <a:rPr lang="ru-RU" sz="2400" kern="0" dirty="0" err="1">
                <a:latin typeface="Arial"/>
                <a:ea typeface="+mj-ea"/>
                <a:cs typeface="+mj-cs"/>
              </a:rPr>
              <a:t>флейме</a:t>
            </a:r>
            <a:r>
              <a:rPr lang="ru-RU" sz="2400" kern="0" dirty="0">
                <a:latin typeface="Arial"/>
                <a:ea typeface="+mj-ea"/>
                <a:cs typeface="+mj-cs"/>
              </a:rPr>
              <a:t>» – спора ради спора</a:t>
            </a:r>
          </a:p>
          <a:p>
            <a:pPr marL="361950" indent="-185738">
              <a:buFont typeface="Arial" pitchFamily="34" charset="0"/>
              <a:buChar char="•"/>
              <a:defRPr/>
            </a:pPr>
            <a:r>
              <a:rPr lang="ru-RU" sz="2400" kern="0" dirty="0">
                <a:latin typeface="Arial"/>
                <a:ea typeface="+mj-ea"/>
                <a:cs typeface="+mj-cs"/>
              </a:rPr>
              <a:t>не разжигайте «</a:t>
            </a:r>
            <a:r>
              <a:rPr lang="ru-RU" sz="2400" kern="0" dirty="0" err="1">
                <a:latin typeface="Arial"/>
                <a:ea typeface="+mj-ea"/>
                <a:cs typeface="+mj-cs"/>
              </a:rPr>
              <a:t>холивары</a:t>
            </a:r>
            <a:r>
              <a:rPr lang="ru-RU" sz="2400" kern="0" dirty="0">
                <a:latin typeface="Arial"/>
                <a:ea typeface="+mj-ea"/>
                <a:cs typeface="+mj-cs"/>
              </a:rPr>
              <a:t>» – «священные войны» </a:t>
            </a:r>
            <a:r>
              <a:rPr lang="ru-RU" sz="2400" i="1" kern="0" dirty="0">
                <a:latin typeface="Arial"/>
                <a:ea typeface="+mj-ea"/>
                <a:cs typeface="+mj-cs"/>
              </a:rPr>
              <a:t>(</a:t>
            </a:r>
            <a:r>
              <a:rPr lang="en-US" sz="2400" i="1" kern="0" dirty="0">
                <a:latin typeface="Arial"/>
                <a:ea typeface="+mj-ea"/>
                <a:cs typeface="+mj-cs"/>
              </a:rPr>
              <a:t>Windows </a:t>
            </a:r>
            <a:r>
              <a:rPr lang="ru-RU" sz="2400" kern="0" dirty="0">
                <a:latin typeface="Arial"/>
                <a:ea typeface="+mj-ea"/>
                <a:cs typeface="+mj-cs"/>
              </a:rPr>
              <a:t>против </a:t>
            </a:r>
            <a:r>
              <a:rPr lang="en-US" sz="2400" i="1" kern="0" dirty="0">
                <a:latin typeface="Arial"/>
                <a:ea typeface="+mj-ea"/>
                <a:cs typeface="+mj-cs"/>
              </a:rPr>
              <a:t>Linux</a:t>
            </a:r>
            <a:r>
              <a:rPr lang="ru-RU" sz="2400" i="1" kern="0" dirty="0">
                <a:latin typeface="Arial"/>
                <a:ea typeface="+mj-ea"/>
                <a:cs typeface="+mj-cs"/>
              </a:rPr>
              <a:t>)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73894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8"/>
          <p:cNvGrpSpPr>
            <a:grpSpLocks/>
          </p:cNvGrpSpPr>
          <p:nvPr/>
        </p:nvGrpSpPr>
        <p:grpSpPr bwMode="auto">
          <a:xfrm>
            <a:off x="392113" y="2784475"/>
            <a:ext cx="8510587" cy="1685925"/>
            <a:chOff x="392112" y="2784475"/>
            <a:chExt cx="8510588" cy="1685925"/>
          </a:xfrm>
        </p:grpSpPr>
        <p:sp>
          <p:nvSpPr>
            <p:cNvPr id="57" name="Прямоугольник 56"/>
            <p:cNvSpPr/>
            <p:nvPr/>
          </p:nvSpPr>
          <p:spPr>
            <a:xfrm>
              <a:off x="1917699" y="3722688"/>
              <a:ext cx="6985001" cy="747712"/>
            </a:xfrm>
            <a:prstGeom prst="rect">
              <a:avLst/>
            </a:prstGeom>
            <a:solidFill>
              <a:srgbClr val="E6E6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360363" indent="-360363">
                <a:defRPr/>
              </a:pPr>
              <a:endParaRPr lang="ru-RU" sz="2400" dirty="0"/>
            </a:p>
          </p:txBody>
        </p:sp>
        <p:sp>
          <p:nvSpPr>
            <p:cNvPr id="58" name="Скругленная прямоугольная выноска 57"/>
            <p:cNvSpPr/>
            <p:nvPr/>
          </p:nvSpPr>
          <p:spPr bwMode="auto">
            <a:xfrm>
              <a:off x="392112" y="2784475"/>
              <a:ext cx="2592387" cy="766763"/>
            </a:xfrm>
            <a:prstGeom prst="wedgeRoundRectCallout">
              <a:avLst>
                <a:gd name="adj1" fmla="val 12732"/>
                <a:gd name="adj2" fmla="val 75834"/>
                <a:gd name="adj3" fmla="val 16667"/>
              </a:avLst>
            </a:prstGeom>
            <a:solidFill>
              <a:srgbClr val="FFFF99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2400" dirty="0">
                  <a:latin typeface="+mn-lt"/>
                </a:rPr>
                <a:t>домены верхнего уровня</a:t>
              </a:r>
              <a:endParaRPr lang="ru-RU" sz="2800" dirty="0">
                <a:latin typeface="+mn-lt"/>
              </a:endParaRPr>
            </a:p>
          </p:txBody>
        </p:sp>
      </p:grpSp>
      <p:sp>
        <p:nvSpPr>
          <p:cNvPr id="51203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dirty="0" smtClean="0"/>
              <a:t>Повторение</a:t>
            </a:r>
            <a:endParaRPr lang="ru-RU" altLang="ru-RU" dirty="0" smtClean="0"/>
          </a:p>
        </p:txBody>
      </p:sp>
      <p:sp>
        <p:nvSpPr>
          <p:cNvPr id="51204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7B87016-6746-40DE-A448-F5DBF59E1032}" type="slidenum">
              <a:rPr lang="ru-RU" altLang="ru-RU" smtClean="0"/>
              <a:pPr eaLnBrk="1" hangingPunct="1"/>
              <a:t>2</a:t>
            </a:fld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73063" y="793750"/>
            <a:ext cx="850741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1984 г.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 </a:t>
            </a:r>
            <a:r>
              <a:rPr lang="en-US" sz="24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DNS</a:t>
            </a:r>
            <a:r>
              <a:rPr lang="en-US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 = </a:t>
            </a:r>
            <a:r>
              <a:rPr lang="en-US" sz="2000" i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Domain Name System</a:t>
            </a:r>
            <a:r>
              <a:rPr lang="en-US" sz="2400" i="1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, </a:t>
            </a:r>
            <a:r>
              <a:rPr lang="ru-RU" sz="2400" kern="0" dirty="0">
                <a:solidFill>
                  <a:srgbClr val="000000"/>
                </a:solidFill>
                <a:latin typeface="Arial"/>
                <a:ea typeface="+mj-ea"/>
                <a:cs typeface="+mj-cs"/>
              </a:rPr>
              <a:t>система доменных имён</a:t>
            </a:r>
            <a:endParaRPr lang="ru-RU" sz="14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689350" y="1414463"/>
            <a:ext cx="2744788" cy="52228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/>
              <a:t>www.google.ru</a:t>
            </a:r>
            <a:endParaRPr lang="ru-RU" sz="2800" b="1" dirty="0"/>
          </a:p>
        </p:txBody>
      </p:sp>
      <p:sp>
        <p:nvSpPr>
          <p:cNvPr id="51207" name="Rectangle 4"/>
          <p:cNvSpPr>
            <a:spLocks noChangeArrowheads="1"/>
          </p:cNvSpPr>
          <p:nvPr/>
        </p:nvSpPr>
        <p:spPr bwMode="auto">
          <a:xfrm>
            <a:off x="665163" y="1414463"/>
            <a:ext cx="24860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dirty="0"/>
              <a:t>173.194.71.94</a:t>
            </a:r>
          </a:p>
        </p:txBody>
      </p:sp>
      <p:sp>
        <p:nvSpPr>
          <p:cNvPr id="7" name="Двойная стрелка влево/вправо 6"/>
          <p:cNvSpPr/>
          <p:nvPr/>
        </p:nvSpPr>
        <p:spPr bwMode="auto">
          <a:xfrm>
            <a:off x="3138488" y="1536700"/>
            <a:ext cx="417512" cy="263525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1209" name="Rectangle 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3" name="Группа 55"/>
          <p:cNvGrpSpPr>
            <a:grpSpLocks/>
          </p:cNvGrpSpPr>
          <p:nvPr/>
        </p:nvGrpSpPr>
        <p:grpSpPr bwMode="auto">
          <a:xfrm>
            <a:off x="515938" y="3322638"/>
            <a:ext cx="8281987" cy="982662"/>
            <a:chOff x="515938" y="3321883"/>
            <a:chExt cx="8281987" cy="983813"/>
          </a:xfrm>
        </p:grpSpPr>
        <p:sp>
          <p:nvSpPr>
            <p:cNvPr id="51243" name="Freeform 42"/>
            <p:cNvSpPr>
              <a:spLocks/>
            </p:cNvSpPr>
            <p:nvPr/>
          </p:nvSpPr>
          <p:spPr bwMode="auto">
            <a:xfrm>
              <a:off x="5392511" y="3335327"/>
              <a:ext cx="1222" cy="516960"/>
            </a:xfrm>
            <a:custGeom>
              <a:avLst/>
              <a:gdLst>
                <a:gd name="T0" fmla="*/ 0 w 1"/>
                <a:gd name="T1" fmla="*/ 0 h 438"/>
                <a:gd name="T2" fmla="*/ 0 w 1"/>
                <a:gd name="T3" fmla="*/ 2147483647 h 438"/>
                <a:gd name="T4" fmla="*/ 0 60000 65536"/>
                <a:gd name="T5" fmla="*/ 0 60000 65536"/>
                <a:gd name="T6" fmla="*/ 0 w 1"/>
                <a:gd name="T7" fmla="*/ 0 h 438"/>
                <a:gd name="T8" fmla="*/ 1 w 1"/>
                <a:gd name="T9" fmla="*/ 438 h 43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438">
                  <a:moveTo>
                    <a:pt x="0" y="0"/>
                  </a:moveTo>
                  <a:cubicBezTo>
                    <a:pt x="0" y="146"/>
                    <a:pt x="0" y="292"/>
                    <a:pt x="0" y="43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44" name="Freeform 41"/>
            <p:cNvSpPr>
              <a:spLocks/>
            </p:cNvSpPr>
            <p:nvPr/>
          </p:nvSpPr>
          <p:spPr bwMode="auto">
            <a:xfrm>
              <a:off x="4394225" y="3326772"/>
              <a:ext cx="992177" cy="525515"/>
            </a:xfrm>
            <a:custGeom>
              <a:avLst/>
              <a:gdLst>
                <a:gd name="T0" fmla="*/ 2147483647 w 812"/>
                <a:gd name="T1" fmla="*/ 0 h 429"/>
                <a:gd name="T2" fmla="*/ 0 w 812"/>
                <a:gd name="T3" fmla="*/ 2147483647 h 429"/>
                <a:gd name="T4" fmla="*/ 0 60000 65536"/>
                <a:gd name="T5" fmla="*/ 0 60000 65536"/>
                <a:gd name="T6" fmla="*/ 0 w 812"/>
                <a:gd name="T7" fmla="*/ 0 h 429"/>
                <a:gd name="T8" fmla="*/ 812 w 812"/>
                <a:gd name="T9" fmla="*/ 429 h 4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2" h="429">
                  <a:moveTo>
                    <a:pt x="812" y="0"/>
                  </a:moveTo>
                  <a:cubicBezTo>
                    <a:pt x="812" y="141"/>
                    <a:pt x="0" y="288"/>
                    <a:pt x="0" y="429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45" name="Freeform 40"/>
            <p:cNvSpPr>
              <a:spLocks/>
            </p:cNvSpPr>
            <p:nvPr/>
          </p:nvSpPr>
          <p:spPr bwMode="auto">
            <a:xfrm>
              <a:off x="3402048" y="3326772"/>
              <a:ext cx="1990463" cy="525515"/>
            </a:xfrm>
            <a:custGeom>
              <a:avLst/>
              <a:gdLst>
                <a:gd name="T0" fmla="*/ 2147483647 w 1629"/>
                <a:gd name="T1" fmla="*/ 0 h 429"/>
                <a:gd name="T2" fmla="*/ 0 w 1629"/>
                <a:gd name="T3" fmla="*/ 2147483647 h 429"/>
                <a:gd name="T4" fmla="*/ 0 60000 65536"/>
                <a:gd name="T5" fmla="*/ 0 60000 65536"/>
                <a:gd name="T6" fmla="*/ 0 w 1629"/>
                <a:gd name="T7" fmla="*/ 0 h 429"/>
                <a:gd name="T8" fmla="*/ 1629 w 1629"/>
                <a:gd name="T9" fmla="*/ 429 h 4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29" h="429">
                  <a:moveTo>
                    <a:pt x="1629" y="0"/>
                  </a:moveTo>
                  <a:cubicBezTo>
                    <a:pt x="1629" y="141"/>
                    <a:pt x="0" y="288"/>
                    <a:pt x="0" y="429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46" name="Freeform 39"/>
            <p:cNvSpPr>
              <a:spLocks/>
            </p:cNvSpPr>
            <p:nvPr/>
          </p:nvSpPr>
          <p:spPr bwMode="auto">
            <a:xfrm>
              <a:off x="2397652" y="3326772"/>
              <a:ext cx="2994858" cy="525515"/>
            </a:xfrm>
            <a:custGeom>
              <a:avLst/>
              <a:gdLst>
                <a:gd name="T0" fmla="*/ 2147483647 w 2451"/>
                <a:gd name="T1" fmla="*/ 0 h 429"/>
                <a:gd name="T2" fmla="*/ 0 w 2451"/>
                <a:gd name="T3" fmla="*/ 2147483647 h 429"/>
                <a:gd name="T4" fmla="*/ 0 60000 65536"/>
                <a:gd name="T5" fmla="*/ 0 60000 65536"/>
                <a:gd name="T6" fmla="*/ 0 w 2451"/>
                <a:gd name="T7" fmla="*/ 0 h 429"/>
                <a:gd name="T8" fmla="*/ 2451 w 2451"/>
                <a:gd name="T9" fmla="*/ 429 h 42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51" h="429">
                  <a:moveTo>
                    <a:pt x="2451" y="0"/>
                  </a:moveTo>
                  <a:cubicBezTo>
                    <a:pt x="2451" y="141"/>
                    <a:pt x="0" y="288"/>
                    <a:pt x="0" y="429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47" name="Freeform 38"/>
            <p:cNvSpPr>
              <a:spLocks/>
            </p:cNvSpPr>
            <p:nvPr/>
          </p:nvSpPr>
          <p:spPr bwMode="auto">
            <a:xfrm>
              <a:off x="5409617" y="3346326"/>
              <a:ext cx="1023946" cy="505961"/>
            </a:xfrm>
            <a:custGeom>
              <a:avLst/>
              <a:gdLst>
                <a:gd name="T0" fmla="*/ 0 w 838"/>
                <a:gd name="T1" fmla="*/ 0 h 414"/>
                <a:gd name="T2" fmla="*/ 2147483647 w 838"/>
                <a:gd name="T3" fmla="*/ 2147483647 h 414"/>
                <a:gd name="T4" fmla="*/ 0 60000 65536"/>
                <a:gd name="T5" fmla="*/ 0 60000 65536"/>
                <a:gd name="T6" fmla="*/ 0 w 838"/>
                <a:gd name="T7" fmla="*/ 0 h 414"/>
                <a:gd name="T8" fmla="*/ 838 w 838"/>
                <a:gd name="T9" fmla="*/ 414 h 41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38" h="414">
                  <a:moveTo>
                    <a:pt x="0" y="0"/>
                  </a:moveTo>
                  <a:cubicBezTo>
                    <a:pt x="0" y="141"/>
                    <a:pt x="838" y="273"/>
                    <a:pt x="838" y="414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48" name="Freeform 37"/>
            <p:cNvSpPr>
              <a:spLocks/>
            </p:cNvSpPr>
            <p:nvPr/>
          </p:nvSpPr>
          <p:spPr bwMode="auto">
            <a:xfrm>
              <a:off x="5392511" y="3334105"/>
              <a:ext cx="2051557" cy="518182"/>
            </a:xfrm>
            <a:custGeom>
              <a:avLst/>
              <a:gdLst>
                <a:gd name="T0" fmla="*/ 0 w 1679"/>
                <a:gd name="T1" fmla="*/ 0 h 424"/>
                <a:gd name="T2" fmla="*/ 2147483647 w 1679"/>
                <a:gd name="T3" fmla="*/ 2147483647 h 424"/>
                <a:gd name="T4" fmla="*/ 0 60000 65536"/>
                <a:gd name="T5" fmla="*/ 0 60000 65536"/>
                <a:gd name="T6" fmla="*/ 0 w 1679"/>
                <a:gd name="T7" fmla="*/ 0 h 424"/>
                <a:gd name="T8" fmla="*/ 1679 w 1679"/>
                <a:gd name="T9" fmla="*/ 424 h 42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79" h="424">
                  <a:moveTo>
                    <a:pt x="0" y="0"/>
                  </a:moveTo>
                  <a:cubicBezTo>
                    <a:pt x="0" y="141"/>
                    <a:pt x="1679" y="283"/>
                    <a:pt x="1679" y="424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49" name="Freeform 36"/>
            <p:cNvSpPr>
              <a:spLocks/>
            </p:cNvSpPr>
            <p:nvPr/>
          </p:nvSpPr>
          <p:spPr bwMode="auto">
            <a:xfrm>
              <a:off x="5398620" y="3321883"/>
              <a:ext cx="3068172" cy="530404"/>
            </a:xfrm>
            <a:custGeom>
              <a:avLst/>
              <a:gdLst>
                <a:gd name="T0" fmla="*/ 0 w 2511"/>
                <a:gd name="T1" fmla="*/ 0 h 433"/>
                <a:gd name="T2" fmla="*/ 2147483647 w 2511"/>
                <a:gd name="T3" fmla="*/ 2147483647 h 433"/>
                <a:gd name="T4" fmla="*/ 0 60000 65536"/>
                <a:gd name="T5" fmla="*/ 0 60000 65536"/>
                <a:gd name="T6" fmla="*/ 0 w 2511"/>
                <a:gd name="T7" fmla="*/ 0 h 433"/>
                <a:gd name="T8" fmla="*/ 2511 w 2511"/>
                <a:gd name="T9" fmla="*/ 433 h 43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11" h="433">
                  <a:moveTo>
                    <a:pt x="0" y="0"/>
                  </a:moveTo>
                  <a:cubicBezTo>
                    <a:pt x="0" y="141"/>
                    <a:pt x="2511" y="292"/>
                    <a:pt x="2511" y="43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8268" name="AutoShape 28"/>
            <p:cNvSpPr>
              <a:spLocks noChangeArrowheads="1"/>
            </p:cNvSpPr>
            <p:nvPr/>
          </p:nvSpPr>
          <p:spPr bwMode="auto">
            <a:xfrm>
              <a:off x="6081713" y="3855908"/>
              <a:ext cx="692150" cy="449788"/>
            </a:xfrm>
            <a:prstGeom prst="flowChartAlternateProcess">
              <a:avLst/>
            </a:prstGeom>
            <a:solidFill>
              <a:srgbClr val="3333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ru-RU" sz="2000" b="1" dirty="0" err="1">
                  <a:solidFill>
                    <a:schemeClr val="bg1"/>
                  </a:solidFill>
                  <a:latin typeface="Arial" pitchFamily="34" charset="0"/>
                  <a:ea typeface="Calibri" pitchFamily="34" charset="0"/>
                  <a:cs typeface="Times New Roman" pitchFamily="18" charset="0"/>
                </a:rPr>
                <a:t>ru</a:t>
              </a:r>
              <a:endParaRPr lang="ru-RU" sz="3600" b="1" dirty="0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51251" name="Rectangle 15"/>
            <p:cNvSpPr>
              <a:spLocks noChangeArrowheads="1"/>
            </p:cNvSpPr>
            <p:nvPr/>
          </p:nvSpPr>
          <p:spPr bwMode="auto">
            <a:xfrm>
              <a:off x="515938" y="3881618"/>
              <a:ext cx="1275656" cy="360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ru-RU" altLang="ru-RU" sz="2000">
                  <a:ea typeface="Calibri" pitchFamily="34" charset="0"/>
                  <a:cs typeface="Times New Roman" pitchFamily="18" charset="0"/>
                </a:rPr>
                <a:t>уровень 1</a:t>
              </a:r>
              <a:endParaRPr lang="ru-RU" altLang="ru-RU" sz="36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38252" name="AutoShape 12"/>
            <p:cNvSpPr>
              <a:spLocks noChangeArrowheads="1"/>
            </p:cNvSpPr>
            <p:nvPr/>
          </p:nvSpPr>
          <p:spPr bwMode="auto">
            <a:xfrm>
              <a:off x="2035175" y="3855908"/>
              <a:ext cx="690563" cy="449788"/>
            </a:xfrm>
            <a:prstGeom prst="flowChartAlternateProcess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200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com</a:t>
              </a:r>
              <a:endParaRPr lang="en-US" sz="3600">
                <a:latin typeface="Arial" pitchFamily="34" charset="0"/>
              </a:endParaRPr>
            </a:p>
          </p:txBody>
        </p:sp>
        <p:sp>
          <p:nvSpPr>
            <p:cNvPr id="138251" name="AutoShape 11"/>
            <p:cNvSpPr>
              <a:spLocks noChangeArrowheads="1"/>
            </p:cNvSpPr>
            <p:nvPr/>
          </p:nvSpPr>
          <p:spPr bwMode="auto">
            <a:xfrm>
              <a:off x="3044825" y="3855908"/>
              <a:ext cx="693738" cy="449788"/>
            </a:xfrm>
            <a:prstGeom prst="flowChartAlternateProcess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ru-RU" sz="200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edu</a:t>
              </a:r>
              <a:endParaRPr lang="ru-RU" sz="3600">
                <a:latin typeface="Arial" pitchFamily="34" charset="0"/>
              </a:endParaRPr>
            </a:p>
          </p:txBody>
        </p:sp>
        <p:sp>
          <p:nvSpPr>
            <p:cNvPr id="138250" name="AutoShape 10"/>
            <p:cNvSpPr>
              <a:spLocks noChangeArrowheads="1"/>
            </p:cNvSpPr>
            <p:nvPr/>
          </p:nvSpPr>
          <p:spPr bwMode="auto">
            <a:xfrm>
              <a:off x="4057650" y="3855908"/>
              <a:ext cx="692150" cy="449788"/>
            </a:xfrm>
            <a:prstGeom prst="flowChartAlternateProcess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200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org</a:t>
              </a:r>
              <a:endParaRPr lang="en-US" sz="3600">
                <a:latin typeface="Arial" pitchFamily="34" charset="0"/>
              </a:endParaRPr>
            </a:p>
          </p:txBody>
        </p:sp>
        <p:sp>
          <p:nvSpPr>
            <p:cNvPr id="138249" name="AutoShape 9"/>
            <p:cNvSpPr>
              <a:spLocks noChangeArrowheads="1"/>
            </p:cNvSpPr>
            <p:nvPr/>
          </p:nvSpPr>
          <p:spPr bwMode="auto">
            <a:xfrm>
              <a:off x="5068888" y="3855908"/>
              <a:ext cx="693737" cy="449788"/>
            </a:xfrm>
            <a:prstGeom prst="flowChartAlternateProcess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ru-RU" sz="200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net</a:t>
              </a:r>
              <a:endParaRPr lang="ru-RU" sz="3600">
                <a:latin typeface="Arial" pitchFamily="34" charset="0"/>
              </a:endParaRPr>
            </a:p>
          </p:txBody>
        </p:sp>
        <p:sp>
          <p:nvSpPr>
            <p:cNvPr id="138248" name="AutoShape 8"/>
            <p:cNvSpPr>
              <a:spLocks noChangeArrowheads="1"/>
            </p:cNvSpPr>
            <p:nvPr/>
          </p:nvSpPr>
          <p:spPr bwMode="auto">
            <a:xfrm>
              <a:off x="7092950" y="3855908"/>
              <a:ext cx="692150" cy="449788"/>
            </a:xfrm>
            <a:prstGeom prst="flowChartAlternateProcess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200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ua</a:t>
              </a:r>
              <a:endParaRPr lang="en-US" sz="3600">
                <a:latin typeface="Arial" pitchFamily="34" charset="0"/>
              </a:endParaRPr>
            </a:p>
          </p:txBody>
        </p:sp>
        <p:sp>
          <p:nvSpPr>
            <p:cNvPr id="138247" name="AutoShape 7"/>
            <p:cNvSpPr>
              <a:spLocks noChangeArrowheads="1"/>
            </p:cNvSpPr>
            <p:nvPr/>
          </p:nvSpPr>
          <p:spPr bwMode="auto">
            <a:xfrm>
              <a:off x="8104188" y="3855908"/>
              <a:ext cx="693737" cy="449788"/>
            </a:xfrm>
            <a:prstGeom prst="flowChartAlternateProcess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ru-RU" sz="200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by</a:t>
              </a:r>
              <a:endParaRPr lang="ru-RU" sz="3600">
                <a:latin typeface="Arial" pitchFamily="34" charset="0"/>
              </a:endParaRPr>
            </a:p>
          </p:txBody>
        </p:sp>
      </p:grpSp>
      <p:grpSp>
        <p:nvGrpSpPr>
          <p:cNvPr id="6" name="Группа 56"/>
          <p:cNvGrpSpPr>
            <a:grpSpLocks/>
          </p:cNvGrpSpPr>
          <p:nvPr/>
        </p:nvGrpSpPr>
        <p:grpSpPr bwMode="auto">
          <a:xfrm>
            <a:off x="515938" y="4286250"/>
            <a:ext cx="7269162" cy="849313"/>
            <a:chOff x="515938" y="4286142"/>
            <a:chExt cx="7269038" cy="849379"/>
          </a:xfrm>
        </p:grpSpPr>
        <p:sp>
          <p:nvSpPr>
            <p:cNvPr id="51224" name="Freeform 35"/>
            <p:cNvSpPr>
              <a:spLocks/>
            </p:cNvSpPr>
            <p:nvPr/>
          </p:nvSpPr>
          <p:spPr bwMode="auto">
            <a:xfrm>
              <a:off x="6426232" y="4310585"/>
              <a:ext cx="1222" cy="394747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2147483647 h 323"/>
                <a:gd name="T4" fmla="*/ 0 60000 65536"/>
                <a:gd name="T5" fmla="*/ 0 60000 65536"/>
                <a:gd name="T6" fmla="*/ 0 w 1"/>
                <a:gd name="T7" fmla="*/ 0 h 323"/>
                <a:gd name="T8" fmla="*/ 1 w 1"/>
                <a:gd name="T9" fmla="*/ 323 h 3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23">
                  <a:moveTo>
                    <a:pt x="0" y="0"/>
                  </a:moveTo>
                  <a:cubicBezTo>
                    <a:pt x="0" y="141"/>
                    <a:pt x="0" y="182"/>
                    <a:pt x="0" y="32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25" name="Freeform 34"/>
            <p:cNvSpPr>
              <a:spLocks/>
            </p:cNvSpPr>
            <p:nvPr/>
          </p:nvSpPr>
          <p:spPr bwMode="auto">
            <a:xfrm>
              <a:off x="6420122" y="4286142"/>
              <a:ext cx="1004396" cy="413079"/>
            </a:xfrm>
            <a:custGeom>
              <a:avLst/>
              <a:gdLst>
                <a:gd name="T0" fmla="*/ 0 w 822"/>
                <a:gd name="T1" fmla="*/ 0 h 338"/>
                <a:gd name="T2" fmla="*/ 2147483647 w 822"/>
                <a:gd name="T3" fmla="*/ 2147483647 h 338"/>
                <a:gd name="T4" fmla="*/ 0 60000 65536"/>
                <a:gd name="T5" fmla="*/ 0 60000 65536"/>
                <a:gd name="T6" fmla="*/ 0 w 822"/>
                <a:gd name="T7" fmla="*/ 0 h 338"/>
                <a:gd name="T8" fmla="*/ 822 w 822"/>
                <a:gd name="T9" fmla="*/ 338 h 33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22" h="338">
                  <a:moveTo>
                    <a:pt x="0" y="0"/>
                  </a:moveTo>
                  <a:cubicBezTo>
                    <a:pt x="0" y="141"/>
                    <a:pt x="822" y="197"/>
                    <a:pt x="822" y="33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26" name="Freeform 33"/>
            <p:cNvSpPr>
              <a:spLocks/>
            </p:cNvSpPr>
            <p:nvPr/>
          </p:nvSpPr>
          <p:spPr bwMode="auto">
            <a:xfrm>
              <a:off x="5403508" y="4292253"/>
              <a:ext cx="1022724" cy="413079"/>
            </a:xfrm>
            <a:custGeom>
              <a:avLst/>
              <a:gdLst>
                <a:gd name="T0" fmla="*/ 2147483647 w 837"/>
                <a:gd name="T1" fmla="*/ 0 h 338"/>
                <a:gd name="T2" fmla="*/ 0 w 837"/>
                <a:gd name="T3" fmla="*/ 2147483647 h 338"/>
                <a:gd name="T4" fmla="*/ 0 60000 65536"/>
                <a:gd name="T5" fmla="*/ 0 60000 65536"/>
                <a:gd name="T6" fmla="*/ 0 w 837"/>
                <a:gd name="T7" fmla="*/ 0 h 338"/>
                <a:gd name="T8" fmla="*/ 837 w 837"/>
                <a:gd name="T9" fmla="*/ 338 h 33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37" h="338">
                  <a:moveTo>
                    <a:pt x="837" y="0"/>
                  </a:moveTo>
                  <a:cubicBezTo>
                    <a:pt x="837" y="141"/>
                    <a:pt x="0" y="197"/>
                    <a:pt x="0" y="33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8269" name="AutoShape 29"/>
            <p:cNvSpPr>
              <a:spLocks noChangeArrowheads="1"/>
            </p:cNvSpPr>
            <p:nvPr/>
          </p:nvSpPr>
          <p:spPr bwMode="auto">
            <a:xfrm>
              <a:off x="6081618" y="4687811"/>
              <a:ext cx="692138" cy="447710"/>
            </a:xfrm>
            <a:prstGeom prst="flowChartAlternateProcess">
              <a:avLst/>
            </a:prstGeom>
            <a:solidFill>
              <a:srgbClr val="3333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2000" b="1">
                  <a:solidFill>
                    <a:schemeClr val="bg1"/>
                  </a:solidFill>
                  <a:latin typeface="Arial" pitchFamily="34" charset="0"/>
                  <a:ea typeface="Calibri" pitchFamily="34" charset="0"/>
                  <a:cs typeface="Times New Roman" pitchFamily="18" charset="0"/>
                </a:rPr>
                <a:t>mail</a:t>
              </a:r>
              <a:endParaRPr lang="en-US" sz="36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grpSp>
          <p:nvGrpSpPr>
            <p:cNvPr id="51228" name="Group 24"/>
            <p:cNvGrpSpPr>
              <a:grpSpLocks/>
            </p:cNvGrpSpPr>
            <p:nvPr/>
          </p:nvGrpSpPr>
          <p:grpSpPr bwMode="auto">
            <a:xfrm>
              <a:off x="2076295" y="4304474"/>
              <a:ext cx="598727" cy="400858"/>
              <a:chOff x="3645" y="4572"/>
              <a:chExt cx="490" cy="328"/>
            </a:xfrm>
          </p:grpSpPr>
          <p:sp>
            <p:nvSpPr>
              <p:cNvPr id="51240" name="Freeform 27"/>
              <p:cNvSpPr>
                <a:spLocks/>
              </p:cNvSpPr>
              <p:nvPr/>
            </p:nvSpPr>
            <p:spPr bwMode="auto">
              <a:xfrm>
                <a:off x="3890" y="4577"/>
                <a:ext cx="1" cy="323"/>
              </a:xfrm>
              <a:custGeom>
                <a:avLst/>
                <a:gdLst>
                  <a:gd name="T0" fmla="*/ 0 w 1"/>
                  <a:gd name="T1" fmla="*/ 0 h 323"/>
                  <a:gd name="T2" fmla="*/ 0 w 1"/>
                  <a:gd name="T3" fmla="*/ 323 h 323"/>
                  <a:gd name="T4" fmla="*/ 0 60000 65536"/>
                  <a:gd name="T5" fmla="*/ 0 60000 65536"/>
                  <a:gd name="T6" fmla="*/ 0 w 1"/>
                  <a:gd name="T7" fmla="*/ 0 h 323"/>
                  <a:gd name="T8" fmla="*/ 1 w 1"/>
                  <a:gd name="T9" fmla="*/ 323 h 32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23">
                    <a:moveTo>
                      <a:pt x="0" y="0"/>
                    </a:moveTo>
                    <a:cubicBezTo>
                      <a:pt x="0" y="141"/>
                      <a:pt x="0" y="182"/>
                      <a:pt x="0" y="32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41" name="Freeform 26"/>
              <p:cNvSpPr>
                <a:spLocks/>
              </p:cNvSpPr>
              <p:nvPr/>
            </p:nvSpPr>
            <p:spPr bwMode="auto">
              <a:xfrm>
                <a:off x="3897" y="4572"/>
                <a:ext cx="238" cy="328"/>
              </a:xfrm>
              <a:custGeom>
                <a:avLst/>
                <a:gdLst>
                  <a:gd name="T0" fmla="*/ 0 w 238"/>
                  <a:gd name="T1" fmla="*/ 0 h 328"/>
                  <a:gd name="T2" fmla="*/ 238 w 238"/>
                  <a:gd name="T3" fmla="*/ 328 h 328"/>
                  <a:gd name="T4" fmla="*/ 0 60000 65536"/>
                  <a:gd name="T5" fmla="*/ 0 60000 65536"/>
                  <a:gd name="T6" fmla="*/ 0 w 238"/>
                  <a:gd name="T7" fmla="*/ 0 h 328"/>
                  <a:gd name="T8" fmla="*/ 238 w 238"/>
                  <a:gd name="T9" fmla="*/ 328 h 3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38" h="328">
                    <a:moveTo>
                      <a:pt x="0" y="0"/>
                    </a:moveTo>
                    <a:cubicBezTo>
                      <a:pt x="0" y="141"/>
                      <a:pt x="238" y="187"/>
                      <a:pt x="238" y="328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42" name="Freeform 25"/>
              <p:cNvSpPr>
                <a:spLocks/>
              </p:cNvSpPr>
              <p:nvPr/>
            </p:nvSpPr>
            <p:spPr bwMode="auto">
              <a:xfrm>
                <a:off x="3645" y="4577"/>
                <a:ext cx="238" cy="323"/>
              </a:xfrm>
              <a:custGeom>
                <a:avLst/>
                <a:gdLst>
                  <a:gd name="T0" fmla="*/ 238 w 238"/>
                  <a:gd name="T1" fmla="*/ 0 h 323"/>
                  <a:gd name="T2" fmla="*/ 0 w 238"/>
                  <a:gd name="T3" fmla="*/ 323 h 323"/>
                  <a:gd name="T4" fmla="*/ 0 60000 65536"/>
                  <a:gd name="T5" fmla="*/ 0 60000 65536"/>
                  <a:gd name="T6" fmla="*/ 0 w 238"/>
                  <a:gd name="T7" fmla="*/ 0 h 323"/>
                  <a:gd name="T8" fmla="*/ 238 w 238"/>
                  <a:gd name="T9" fmla="*/ 323 h 32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38" h="323">
                    <a:moveTo>
                      <a:pt x="238" y="0"/>
                    </a:moveTo>
                    <a:cubicBezTo>
                      <a:pt x="238" y="141"/>
                      <a:pt x="0" y="182"/>
                      <a:pt x="0" y="32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229" name="Group 20"/>
            <p:cNvGrpSpPr>
              <a:grpSpLocks/>
            </p:cNvGrpSpPr>
            <p:nvPr/>
          </p:nvGrpSpPr>
          <p:grpSpPr bwMode="auto">
            <a:xfrm>
              <a:off x="3080690" y="4304474"/>
              <a:ext cx="598727" cy="400858"/>
              <a:chOff x="3645" y="4572"/>
              <a:chExt cx="490" cy="328"/>
            </a:xfrm>
          </p:grpSpPr>
          <p:sp>
            <p:nvSpPr>
              <p:cNvPr id="51237" name="Freeform 23"/>
              <p:cNvSpPr>
                <a:spLocks/>
              </p:cNvSpPr>
              <p:nvPr/>
            </p:nvSpPr>
            <p:spPr bwMode="auto">
              <a:xfrm>
                <a:off x="3890" y="4577"/>
                <a:ext cx="1" cy="323"/>
              </a:xfrm>
              <a:custGeom>
                <a:avLst/>
                <a:gdLst>
                  <a:gd name="T0" fmla="*/ 0 w 1"/>
                  <a:gd name="T1" fmla="*/ 0 h 323"/>
                  <a:gd name="T2" fmla="*/ 0 w 1"/>
                  <a:gd name="T3" fmla="*/ 323 h 323"/>
                  <a:gd name="T4" fmla="*/ 0 60000 65536"/>
                  <a:gd name="T5" fmla="*/ 0 60000 65536"/>
                  <a:gd name="T6" fmla="*/ 0 w 1"/>
                  <a:gd name="T7" fmla="*/ 0 h 323"/>
                  <a:gd name="T8" fmla="*/ 1 w 1"/>
                  <a:gd name="T9" fmla="*/ 323 h 32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23">
                    <a:moveTo>
                      <a:pt x="0" y="0"/>
                    </a:moveTo>
                    <a:cubicBezTo>
                      <a:pt x="0" y="141"/>
                      <a:pt x="0" y="182"/>
                      <a:pt x="0" y="32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8" name="Freeform 22"/>
              <p:cNvSpPr>
                <a:spLocks/>
              </p:cNvSpPr>
              <p:nvPr/>
            </p:nvSpPr>
            <p:spPr bwMode="auto">
              <a:xfrm>
                <a:off x="3897" y="4572"/>
                <a:ext cx="238" cy="328"/>
              </a:xfrm>
              <a:custGeom>
                <a:avLst/>
                <a:gdLst>
                  <a:gd name="T0" fmla="*/ 0 w 238"/>
                  <a:gd name="T1" fmla="*/ 0 h 328"/>
                  <a:gd name="T2" fmla="*/ 238 w 238"/>
                  <a:gd name="T3" fmla="*/ 328 h 328"/>
                  <a:gd name="T4" fmla="*/ 0 60000 65536"/>
                  <a:gd name="T5" fmla="*/ 0 60000 65536"/>
                  <a:gd name="T6" fmla="*/ 0 w 238"/>
                  <a:gd name="T7" fmla="*/ 0 h 328"/>
                  <a:gd name="T8" fmla="*/ 238 w 238"/>
                  <a:gd name="T9" fmla="*/ 328 h 3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38" h="328">
                    <a:moveTo>
                      <a:pt x="0" y="0"/>
                    </a:moveTo>
                    <a:cubicBezTo>
                      <a:pt x="0" y="141"/>
                      <a:pt x="238" y="187"/>
                      <a:pt x="238" y="328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9" name="Freeform 21"/>
              <p:cNvSpPr>
                <a:spLocks/>
              </p:cNvSpPr>
              <p:nvPr/>
            </p:nvSpPr>
            <p:spPr bwMode="auto">
              <a:xfrm>
                <a:off x="3645" y="4577"/>
                <a:ext cx="238" cy="323"/>
              </a:xfrm>
              <a:custGeom>
                <a:avLst/>
                <a:gdLst>
                  <a:gd name="T0" fmla="*/ 238 w 238"/>
                  <a:gd name="T1" fmla="*/ 0 h 323"/>
                  <a:gd name="T2" fmla="*/ 0 w 238"/>
                  <a:gd name="T3" fmla="*/ 323 h 323"/>
                  <a:gd name="T4" fmla="*/ 0 60000 65536"/>
                  <a:gd name="T5" fmla="*/ 0 60000 65536"/>
                  <a:gd name="T6" fmla="*/ 0 w 238"/>
                  <a:gd name="T7" fmla="*/ 0 h 323"/>
                  <a:gd name="T8" fmla="*/ 238 w 238"/>
                  <a:gd name="T9" fmla="*/ 323 h 32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38" h="323">
                    <a:moveTo>
                      <a:pt x="238" y="0"/>
                    </a:moveTo>
                    <a:cubicBezTo>
                      <a:pt x="238" y="141"/>
                      <a:pt x="0" y="182"/>
                      <a:pt x="0" y="32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230" name="Group 16"/>
            <p:cNvGrpSpPr>
              <a:grpSpLocks/>
            </p:cNvGrpSpPr>
            <p:nvPr/>
          </p:nvGrpSpPr>
          <p:grpSpPr bwMode="auto">
            <a:xfrm>
              <a:off x="4085086" y="4304474"/>
              <a:ext cx="598727" cy="400858"/>
              <a:chOff x="3645" y="4572"/>
              <a:chExt cx="490" cy="328"/>
            </a:xfrm>
          </p:grpSpPr>
          <p:sp>
            <p:nvSpPr>
              <p:cNvPr id="51234" name="Freeform 19"/>
              <p:cNvSpPr>
                <a:spLocks/>
              </p:cNvSpPr>
              <p:nvPr/>
            </p:nvSpPr>
            <p:spPr bwMode="auto">
              <a:xfrm>
                <a:off x="3890" y="4577"/>
                <a:ext cx="1" cy="323"/>
              </a:xfrm>
              <a:custGeom>
                <a:avLst/>
                <a:gdLst>
                  <a:gd name="T0" fmla="*/ 0 w 1"/>
                  <a:gd name="T1" fmla="*/ 0 h 323"/>
                  <a:gd name="T2" fmla="*/ 0 w 1"/>
                  <a:gd name="T3" fmla="*/ 323 h 323"/>
                  <a:gd name="T4" fmla="*/ 0 60000 65536"/>
                  <a:gd name="T5" fmla="*/ 0 60000 65536"/>
                  <a:gd name="T6" fmla="*/ 0 w 1"/>
                  <a:gd name="T7" fmla="*/ 0 h 323"/>
                  <a:gd name="T8" fmla="*/ 1 w 1"/>
                  <a:gd name="T9" fmla="*/ 323 h 32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23">
                    <a:moveTo>
                      <a:pt x="0" y="0"/>
                    </a:moveTo>
                    <a:cubicBezTo>
                      <a:pt x="0" y="141"/>
                      <a:pt x="0" y="182"/>
                      <a:pt x="0" y="32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5" name="Freeform 18"/>
              <p:cNvSpPr>
                <a:spLocks/>
              </p:cNvSpPr>
              <p:nvPr/>
            </p:nvSpPr>
            <p:spPr bwMode="auto">
              <a:xfrm>
                <a:off x="3897" y="4572"/>
                <a:ext cx="238" cy="328"/>
              </a:xfrm>
              <a:custGeom>
                <a:avLst/>
                <a:gdLst>
                  <a:gd name="T0" fmla="*/ 0 w 238"/>
                  <a:gd name="T1" fmla="*/ 0 h 328"/>
                  <a:gd name="T2" fmla="*/ 238 w 238"/>
                  <a:gd name="T3" fmla="*/ 328 h 328"/>
                  <a:gd name="T4" fmla="*/ 0 60000 65536"/>
                  <a:gd name="T5" fmla="*/ 0 60000 65536"/>
                  <a:gd name="T6" fmla="*/ 0 w 238"/>
                  <a:gd name="T7" fmla="*/ 0 h 328"/>
                  <a:gd name="T8" fmla="*/ 238 w 238"/>
                  <a:gd name="T9" fmla="*/ 328 h 32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38" h="328">
                    <a:moveTo>
                      <a:pt x="0" y="0"/>
                    </a:moveTo>
                    <a:cubicBezTo>
                      <a:pt x="0" y="141"/>
                      <a:pt x="238" y="187"/>
                      <a:pt x="238" y="328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236" name="Freeform 17"/>
              <p:cNvSpPr>
                <a:spLocks/>
              </p:cNvSpPr>
              <p:nvPr/>
            </p:nvSpPr>
            <p:spPr bwMode="auto">
              <a:xfrm>
                <a:off x="3645" y="4577"/>
                <a:ext cx="238" cy="323"/>
              </a:xfrm>
              <a:custGeom>
                <a:avLst/>
                <a:gdLst>
                  <a:gd name="T0" fmla="*/ 238 w 238"/>
                  <a:gd name="T1" fmla="*/ 0 h 323"/>
                  <a:gd name="T2" fmla="*/ 0 w 238"/>
                  <a:gd name="T3" fmla="*/ 323 h 323"/>
                  <a:gd name="T4" fmla="*/ 0 60000 65536"/>
                  <a:gd name="T5" fmla="*/ 0 60000 65536"/>
                  <a:gd name="T6" fmla="*/ 0 w 238"/>
                  <a:gd name="T7" fmla="*/ 0 h 323"/>
                  <a:gd name="T8" fmla="*/ 238 w 238"/>
                  <a:gd name="T9" fmla="*/ 323 h 32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38" h="323">
                    <a:moveTo>
                      <a:pt x="238" y="0"/>
                    </a:moveTo>
                    <a:cubicBezTo>
                      <a:pt x="238" y="141"/>
                      <a:pt x="0" y="182"/>
                      <a:pt x="0" y="323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1231" name="Rectangle 14"/>
            <p:cNvSpPr>
              <a:spLocks noChangeArrowheads="1"/>
            </p:cNvSpPr>
            <p:nvPr/>
          </p:nvSpPr>
          <p:spPr bwMode="auto">
            <a:xfrm>
              <a:off x="515938" y="4699222"/>
              <a:ext cx="1275656" cy="360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ru-RU" altLang="ru-RU" sz="2000">
                  <a:ea typeface="Calibri" pitchFamily="34" charset="0"/>
                  <a:cs typeface="Times New Roman" pitchFamily="18" charset="0"/>
                </a:rPr>
                <a:t>уровень </a:t>
              </a:r>
              <a:r>
                <a:rPr lang="en-US" altLang="ru-RU" sz="2000">
                  <a:ea typeface="Calibri" pitchFamily="34" charset="0"/>
                  <a:cs typeface="Times New Roman" pitchFamily="18" charset="0"/>
                </a:rPr>
                <a:t>2</a:t>
              </a:r>
              <a:endParaRPr lang="en-US" altLang="ru-RU" sz="36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38246" name="AutoShape 6"/>
            <p:cNvSpPr>
              <a:spLocks noChangeArrowheads="1"/>
            </p:cNvSpPr>
            <p:nvPr/>
          </p:nvSpPr>
          <p:spPr bwMode="auto">
            <a:xfrm>
              <a:off x="5068810" y="4687811"/>
              <a:ext cx="692138" cy="447710"/>
            </a:xfrm>
            <a:prstGeom prst="flowChartAlternateProcess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200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spb</a:t>
              </a:r>
              <a:endParaRPr lang="en-US" sz="3600">
                <a:latin typeface="Arial" pitchFamily="34" charset="0"/>
              </a:endParaRPr>
            </a:p>
          </p:txBody>
        </p:sp>
        <p:sp>
          <p:nvSpPr>
            <p:cNvPr id="138245" name="AutoShape 5"/>
            <p:cNvSpPr>
              <a:spLocks noChangeArrowheads="1"/>
            </p:cNvSpPr>
            <p:nvPr/>
          </p:nvSpPr>
          <p:spPr bwMode="auto">
            <a:xfrm>
              <a:off x="7092838" y="4687811"/>
              <a:ext cx="692138" cy="447710"/>
            </a:xfrm>
            <a:prstGeom prst="flowChartAlternateProcess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200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msk</a:t>
              </a:r>
              <a:endParaRPr lang="en-US" sz="3600">
                <a:latin typeface="Arial" pitchFamily="34" charset="0"/>
              </a:endParaRPr>
            </a:p>
          </p:txBody>
        </p:sp>
      </p:grpSp>
      <p:grpSp>
        <p:nvGrpSpPr>
          <p:cNvPr id="11" name="Группа 57"/>
          <p:cNvGrpSpPr>
            <a:grpSpLocks/>
          </p:cNvGrpSpPr>
          <p:nvPr/>
        </p:nvGrpSpPr>
        <p:grpSpPr bwMode="auto">
          <a:xfrm>
            <a:off x="515938" y="5116514"/>
            <a:ext cx="7497762" cy="1352450"/>
            <a:chOff x="515938" y="5117189"/>
            <a:chExt cx="7497532" cy="1351357"/>
          </a:xfrm>
        </p:grpSpPr>
        <p:sp>
          <p:nvSpPr>
            <p:cNvPr id="138283" name="AutoShape 43"/>
            <p:cNvSpPr>
              <a:spLocks noChangeArrowheads="1"/>
            </p:cNvSpPr>
            <p:nvPr/>
          </p:nvSpPr>
          <p:spPr bwMode="auto">
            <a:xfrm>
              <a:off x="4759799" y="6021233"/>
              <a:ext cx="941358" cy="447313"/>
            </a:xfrm>
            <a:prstGeom prst="flowChartAlternateProcess">
              <a:avLst/>
            </a:prstGeom>
            <a:solidFill>
              <a:srgbClr val="3333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2000" b="1">
                  <a:solidFill>
                    <a:schemeClr val="bg1"/>
                  </a:solidFill>
                  <a:latin typeface="Arial" pitchFamily="34" charset="0"/>
                  <a:ea typeface="Calibri" pitchFamily="34" charset="0"/>
                  <a:cs typeface="Times New Roman" pitchFamily="18" charset="0"/>
                </a:rPr>
                <a:t>www</a:t>
              </a:r>
              <a:endParaRPr lang="en-US" sz="3600" b="1">
                <a:solidFill>
                  <a:schemeClr val="bg1"/>
                </a:solidFill>
                <a:latin typeface="Arial" pitchFamily="34" charset="0"/>
              </a:endParaRPr>
            </a:p>
          </p:txBody>
        </p:sp>
        <p:sp>
          <p:nvSpPr>
            <p:cNvPr id="51218" name="Freeform 32"/>
            <p:cNvSpPr>
              <a:spLocks/>
            </p:cNvSpPr>
            <p:nvPr/>
          </p:nvSpPr>
          <p:spPr bwMode="auto">
            <a:xfrm>
              <a:off x="6426232" y="5141632"/>
              <a:ext cx="1222" cy="394747"/>
            </a:xfrm>
            <a:custGeom>
              <a:avLst/>
              <a:gdLst>
                <a:gd name="T0" fmla="*/ 0 w 1"/>
                <a:gd name="T1" fmla="*/ 0 h 323"/>
                <a:gd name="T2" fmla="*/ 0 w 1"/>
                <a:gd name="T3" fmla="*/ 2147483647 h 323"/>
                <a:gd name="T4" fmla="*/ 0 60000 65536"/>
                <a:gd name="T5" fmla="*/ 0 60000 65536"/>
                <a:gd name="T6" fmla="*/ 0 w 1"/>
                <a:gd name="T7" fmla="*/ 0 h 323"/>
                <a:gd name="T8" fmla="*/ 1 w 1"/>
                <a:gd name="T9" fmla="*/ 323 h 32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23">
                  <a:moveTo>
                    <a:pt x="0" y="0"/>
                  </a:moveTo>
                  <a:cubicBezTo>
                    <a:pt x="0" y="141"/>
                    <a:pt x="0" y="182"/>
                    <a:pt x="0" y="32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19" name="Freeform 31"/>
            <p:cNvSpPr>
              <a:spLocks/>
            </p:cNvSpPr>
            <p:nvPr/>
          </p:nvSpPr>
          <p:spPr bwMode="auto">
            <a:xfrm>
              <a:off x="6420122" y="5117189"/>
              <a:ext cx="1004396" cy="413079"/>
            </a:xfrm>
            <a:custGeom>
              <a:avLst/>
              <a:gdLst>
                <a:gd name="T0" fmla="*/ 0 w 822"/>
                <a:gd name="T1" fmla="*/ 0 h 338"/>
                <a:gd name="T2" fmla="*/ 2147483647 w 822"/>
                <a:gd name="T3" fmla="*/ 2147483647 h 338"/>
                <a:gd name="T4" fmla="*/ 0 60000 65536"/>
                <a:gd name="T5" fmla="*/ 0 60000 65536"/>
                <a:gd name="T6" fmla="*/ 0 w 822"/>
                <a:gd name="T7" fmla="*/ 0 h 338"/>
                <a:gd name="T8" fmla="*/ 822 w 822"/>
                <a:gd name="T9" fmla="*/ 338 h 33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22" h="338">
                  <a:moveTo>
                    <a:pt x="0" y="0"/>
                  </a:moveTo>
                  <a:cubicBezTo>
                    <a:pt x="0" y="141"/>
                    <a:pt x="822" y="197"/>
                    <a:pt x="822" y="33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20" name="Freeform 30"/>
            <p:cNvSpPr>
              <a:spLocks/>
            </p:cNvSpPr>
            <p:nvPr/>
          </p:nvSpPr>
          <p:spPr bwMode="auto">
            <a:xfrm>
              <a:off x="5068748" y="5123300"/>
              <a:ext cx="1357483" cy="897933"/>
            </a:xfrm>
            <a:custGeom>
              <a:avLst/>
              <a:gdLst>
                <a:gd name="T0" fmla="*/ 2147483647 w 837"/>
                <a:gd name="T1" fmla="*/ 0 h 338"/>
                <a:gd name="T2" fmla="*/ 0 w 837"/>
                <a:gd name="T3" fmla="*/ 2147483647 h 338"/>
                <a:gd name="T4" fmla="*/ 0 60000 65536"/>
                <a:gd name="T5" fmla="*/ 0 60000 65536"/>
                <a:gd name="T6" fmla="*/ 0 w 837"/>
                <a:gd name="T7" fmla="*/ 0 h 338"/>
                <a:gd name="T8" fmla="*/ 837 w 837"/>
                <a:gd name="T9" fmla="*/ 338 h 33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37" h="338">
                  <a:moveTo>
                    <a:pt x="837" y="0"/>
                  </a:moveTo>
                  <a:cubicBezTo>
                    <a:pt x="837" y="141"/>
                    <a:pt x="0" y="197"/>
                    <a:pt x="0" y="338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sm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1221" name="Rectangle 13"/>
            <p:cNvSpPr>
              <a:spLocks noChangeArrowheads="1"/>
            </p:cNvSpPr>
            <p:nvPr/>
          </p:nvSpPr>
          <p:spPr bwMode="auto">
            <a:xfrm>
              <a:off x="515938" y="5516825"/>
              <a:ext cx="1275656" cy="360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ru-RU" altLang="ru-RU" sz="2000">
                  <a:ea typeface="Calibri" pitchFamily="34" charset="0"/>
                  <a:cs typeface="Times New Roman" pitchFamily="18" charset="0"/>
                </a:rPr>
                <a:t>уровень </a:t>
              </a:r>
              <a:r>
                <a:rPr lang="en-US" altLang="ru-RU" sz="2000">
                  <a:ea typeface="Calibri" pitchFamily="34" charset="0"/>
                  <a:cs typeface="Times New Roman" pitchFamily="18" charset="0"/>
                </a:rPr>
                <a:t>3</a:t>
              </a:r>
              <a:endParaRPr lang="en-US" altLang="ru-RU" sz="3600">
                <a:ea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38244" name="AutoShape 4"/>
            <p:cNvSpPr>
              <a:spLocks noChangeArrowheads="1"/>
            </p:cNvSpPr>
            <p:nvPr/>
          </p:nvSpPr>
          <p:spPr bwMode="auto">
            <a:xfrm>
              <a:off x="5956133" y="5505812"/>
              <a:ext cx="942946" cy="447313"/>
            </a:xfrm>
            <a:prstGeom prst="flowChartAlternateProcess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200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news</a:t>
              </a:r>
              <a:endParaRPr lang="en-US" sz="3600">
                <a:latin typeface="Arial" pitchFamily="34" charset="0"/>
              </a:endParaRPr>
            </a:p>
          </p:txBody>
        </p:sp>
        <p:sp>
          <p:nvSpPr>
            <p:cNvPr id="138243" name="AutoShape 3"/>
            <p:cNvSpPr>
              <a:spLocks noChangeArrowheads="1"/>
            </p:cNvSpPr>
            <p:nvPr/>
          </p:nvSpPr>
          <p:spPr bwMode="auto">
            <a:xfrm>
              <a:off x="7072112" y="5505812"/>
              <a:ext cx="941358" cy="447313"/>
            </a:xfrm>
            <a:prstGeom prst="flowChartAlternateProcess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200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list</a:t>
              </a:r>
              <a:endParaRPr lang="en-US" sz="3600">
                <a:latin typeface="Arial" pitchFamily="34" charset="0"/>
              </a:endParaRPr>
            </a:p>
          </p:txBody>
        </p:sp>
      </p:grpSp>
      <p:grpSp>
        <p:nvGrpSpPr>
          <p:cNvPr id="12" name="Группа 53"/>
          <p:cNvGrpSpPr>
            <a:grpSpLocks/>
          </p:cNvGrpSpPr>
          <p:nvPr/>
        </p:nvGrpSpPr>
        <p:grpSpPr bwMode="auto">
          <a:xfrm>
            <a:off x="5170488" y="2889250"/>
            <a:ext cx="2855912" cy="449263"/>
            <a:chOff x="5170126" y="2889250"/>
            <a:chExt cx="2855563" cy="449743"/>
          </a:xfrm>
        </p:grpSpPr>
        <p:sp>
          <p:nvSpPr>
            <p:cNvPr id="138242" name="AutoShape 2"/>
            <p:cNvSpPr>
              <a:spLocks noChangeArrowheads="1"/>
            </p:cNvSpPr>
            <p:nvPr/>
          </p:nvSpPr>
          <p:spPr bwMode="auto">
            <a:xfrm>
              <a:off x="5170126" y="2889250"/>
              <a:ext cx="457144" cy="449743"/>
            </a:xfrm>
            <a:prstGeom prst="flowChartAlternateProcess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/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ru-RU" sz="2000" dirty="0">
                  <a:latin typeface="Arial" pitchFamily="34" charset="0"/>
                  <a:ea typeface="Calibri" pitchFamily="34" charset="0"/>
                  <a:cs typeface="Times New Roman" pitchFamily="18" charset="0"/>
                </a:rPr>
                <a:t>.</a:t>
              </a:r>
              <a:endParaRPr lang="ru-RU" sz="3600" dirty="0">
                <a:latin typeface="Arial" pitchFamily="34" charset="0"/>
              </a:endParaRPr>
            </a:p>
          </p:txBody>
        </p:sp>
        <p:sp>
          <p:nvSpPr>
            <p:cNvPr id="51216" name="Rectangle 15"/>
            <p:cNvSpPr>
              <a:spLocks noChangeArrowheads="1"/>
            </p:cNvSpPr>
            <p:nvPr/>
          </p:nvSpPr>
          <p:spPr bwMode="auto">
            <a:xfrm>
              <a:off x="5778629" y="2918581"/>
              <a:ext cx="2247060" cy="360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just"/>
              <a:r>
                <a:rPr lang="ru-RU" altLang="ru-RU" sz="2000">
                  <a:ea typeface="Calibri" pitchFamily="34" charset="0"/>
                  <a:cs typeface="Times New Roman" pitchFamily="18" charset="0"/>
                </a:rPr>
                <a:t>корневой домен</a:t>
              </a:r>
              <a:endParaRPr lang="ru-RU" altLang="ru-RU" sz="3600">
                <a:ea typeface="Calibri" pitchFamily="34" charset="0"/>
                <a:cs typeface="Times New Roman" pitchFamily="18" charset="0"/>
              </a:endParaRPr>
            </a:p>
          </p:txBody>
        </p:sp>
      </p:grpSp>
      <p:sp>
        <p:nvSpPr>
          <p:cNvPr id="55" name="Прямоугольник 54"/>
          <p:cNvSpPr/>
          <p:nvPr/>
        </p:nvSpPr>
        <p:spPr>
          <a:xfrm>
            <a:off x="417513" y="2198688"/>
            <a:ext cx="8542337" cy="461962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360363" indent="-360363">
              <a:defRPr/>
            </a:pPr>
            <a:r>
              <a:rPr lang="ru-RU" sz="2400" b="1" dirty="0"/>
              <a:t>Домен</a:t>
            </a:r>
            <a:r>
              <a:rPr lang="ru-RU" sz="2400" dirty="0"/>
              <a:t> – это группа символьных адресов в Интернете.</a:t>
            </a:r>
          </a:p>
        </p:txBody>
      </p:sp>
    </p:spTree>
    <p:extLst>
      <p:ext uri="{BB962C8B-B14F-4D97-AF65-F5344CB8AC3E}">
        <p14:creationId xmlns:p14="http://schemas.microsoft.com/office/powerpoint/2010/main" val="301488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Нетикет – сетевой этикет</a:t>
            </a:r>
          </a:p>
        </p:txBody>
      </p:sp>
      <p:sp>
        <p:nvSpPr>
          <p:cNvPr id="9421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F31243-8A5F-4412-8FEB-17D1CA9EC744}" type="slidenum">
              <a:rPr lang="ru-RU" altLang="ru-RU" smtClean="0"/>
              <a:pPr eaLnBrk="1" hangingPunct="1"/>
              <a:t>20</a:t>
            </a:fld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07988" y="815975"/>
            <a:ext cx="8434387" cy="26781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5738" indent="-185738">
              <a:defRPr/>
            </a:pPr>
            <a:r>
              <a:rPr lang="ru-RU" sz="24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Чаты</a:t>
            </a:r>
          </a:p>
          <a:p>
            <a:pPr marL="361950" indent="-185738">
              <a:buFont typeface="Arial" pitchFamily="34" charset="0"/>
              <a:buChar char="•"/>
              <a:defRPr/>
            </a:pPr>
            <a:r>
              <a:rPr lang="ru-RU" sz="2400" kern="0" dirty="0">
                <a:latin typeface="Arial"/>
                <a:ea typeface="+mj-ea"/>
                <a:cs typeface="+mj-cs"/>
              </a:rPr>
              <a:t>не перебивайте собеседника</a:t>
            </a:r>
          </a:p>
          <a:p>
            <a:pPr marL="361950" indent="-185738">
              <a:buFont typeface="Arial" pitchFamily="34" charset="0"/>
              <a:buChar char="•"/>
              <a:defRPr/>
            </a:pPr>
            <a:r>
              <a:rPr lang="ru-RU" sz="2400" kern="0" dirty="0">
                <a:latin typeface="Arial"/>
                <a:ea typeface="+mj-ea"/>
                <a:cs typeface="+mj-cs"/>
              </a:rPr>
              <a:t>не обижайтесь, если </a:t>
            </a:r>
            <a:r>
              <a:rPr lang="ru-RU" sz="2400" kern="0" dirty="0">
                <a:latin typeface="Arial"/>
              </a:rPr>
              <a:t>с вами </a:t>
            </a:r>
            <a:r>
              <a:rPr lang="ru-RU" sz="2400" kern="0" dirty="0">
                <a:latin typeface="Arial"/>
                <a:ea typeface="+mj-ea"/>
                <a:cs typeface="+mj-cs"/>
              </a:rPr>
              <a:t>не хотят разговаривать</a:t>
            </a:r>
          </a:p>
          <a:p>
            <a:pPr marL="361950" indent="-185738">
              <a:buFont typeface="Arial" pitchFamily="34" charset="0"/>
              <a:buChar char="•"/>
              <a:defRPr/>
            </a:pPr>
            <a:r>
              <a:rPr lang="ru-RU" sz="2400" kern="0" dirty="0">
                <a:latin typeface="Arial"/>
                <a:ea typeface="+mj-ea"/>
                <a:cs typeface="+mj-cs"/>
              </a:rPr>
              <a:t>не пытайтесь выведывать личную информацию;</a:t>
            </a:r>
          </a:p>
          <a:p>
            <a:pPr marL="361950" indent="-185738">
              <a:buFont typeface="Arial" pitchFamily="34" charset="0"/>
              <a:buChar char="•"/>
              <a:defRPr/>
            </a:pPr>
            <a:r>
              <a:rPr lang="ru-RU" sz="2400" kern="0" dirty="0">
                <a:latin typeface="Arial"/>
                <a:ea typeface="+mj-ea"/>
                <a:cs typeface="+mj-cs"/>
              </a:rPr>
              <a:t>уважайте анонимность</a:t>
            </a:r>
          </a:p>
          <a:p>
            <a:pPr marL="361950" indent="-185738">
              <a:buFont typeface="Arial" pitchFamily="34" charset="0"/>
              <a:buChar char="•"/>
              <a:defRPr/>
            </a:pPr>
            <a:r>
              <a:rPr lang="ru-RU" sz="2400" kern="0" dirty="0">
                <a:latin typeface="Arial"/>
                <a:ea typeface="+mj-ea"/>
                <a:cs typeface="+mj-cs"/>
              </a:rPr>
              <a:t>будьте снисходительны к ошибкам других;</a:t>
            </a:r>
          </a:p>
          <a:p>
            <a:pPr marL="361950" indent="-185738">
              <a:buFont typeface="Arial" pitchFamily="34" charset="0"/>
              <a:buChar char="•"/>
              <a:defRPr/>
            </a:pPr>
            <a:r>
              <a:rPr lang="ru-RU" sz="2400" kern="0" dirty="0">
                <a:latin typeface="Arial"/>
                <a:ea typeface="+mj-ea"/>
                <a:cs typeface="+mj-cs"/>
              </a:rPr>
              <a:t>не обижайтесь, если собеседник покинул чат</a:t>
            </a:r>
          </a:p>
        </p:txBody>
      </p:sp>
    </p:spTree>
    <p:extLst>
      <p:ext uri="{BB962C8B-B14F-4D97-AF65-F5344CB8AC3E}">
        <p14:creationId xmlns:p14="http://schemas.microsoft.com/office/powerpoint/2010/main" val="106808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Интернет: юридические проблемы</a:t>
            </a:r>
          </a:p>
        </p:txBody>
      </p:sp>
      <p:sp>
        <p:nvSpPr>
          <p:cNvPr id="9523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F06C65A-8938-498A-8E97-036EC9B19CBD}" type="slidenum">
              <a:rPr lang="ru-RU" altLang="ru-RU" smtClean="0"/>
              <a:pPr eaLnBrk="1" hangingPunct="1"/>
              <a:t>21</a:t>
            </a:fld>
            <a:endParaRPr lang="ru-RU" altLang="ru-RU" smtClean="0"/>
          </a:p>
        </p:txBody>
      </p:sp>
      <p:sp>
        <p:nvSpPr>
          <p:cNvPr id="95236" name="Rectangle 1"/>
          <p:cNvSpPr>
            <a:spLocks noChangeArrowheads="1"/>
          </p:cNvSpPr>
          <p:nvPr/>
        </p:nvSpPr>
        <p:spPr bwMode="auto">
          <a:xfrm>
            <a:off x="388938" y="808038"/>
            <a:ext cx="8443912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 marL="174625" indent="-1746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1200"/>
              </a:spcAft>
              <a:buFontTx/>
              <a:buChar char="•"/>
            </a:pPr>
            <a:r>
              <a:rPr lang="ru-RU" altLang="ru-RU" sz="2400">
                <a:ea typeface="Calibri" pitchFamily="34" charset="0"/>
                <a:cs typeface="Times New Roman" pitchFamily="18" charset="0"/>
              </a:rPr>
              <a:t>несет ли провайдер ответственность за действия пользователей?</a:t>
            </a:r>
          </a:p>
          <a:p>
            <a:pPr>
              <a:spcAft>
                <a:spcPts val="1200"/>
              </a:spcAft>
              <a:buFontTx/>
              <a:buChar char="•"/>
            </a:pPr>
            <a:r>
              <a:rPr lang="ru-RU" altLang="ru-RU" sz="2400">
                <a:ea typeface="Calibri" pitchFamily="34" charset="0"/>
                <a:cs typeface="Times New Roman" pitchFamily="18" charset="0"/>
              </a:rPr>
              <a:t>можно ли признавать доказательствами цифровые документы?</a:t>
            </a:r>
          </a:p>
          <a:p>
            <a:pPr>
              <a:spcAft>
                <a:spcPts val="1200"/>
              </a:spcAft>
              <a:buFontTx/>
              <a:buChar char="•"/>
            </a:pPr>
            <a:r>
              <a:rPr lang="ru-RU" altLang="ru-RU" sz="2400">
                <a:ea typeface="Calibri" pitchFamily="34" charset="0"/>
                <a:cs typeface="Times New Roman" pitchFamily="18" charset="0"/>
              </a:rPr>
              <a:t>как доказать условия сделки, если фирма может в любой момент изменить условия договора на сайте?</a:t>
            </a:r>
          </a:p>
          <a:p>
            <a:pPr>
              <a:spcAft>
                <a:spcPts val="1200"/>
              </a:spcAft>
              <a:buFontTx/>
              <a:buChar char="•"/>
            </a:pPr>
            <a:r>
              <a:rPr lang="ru-RU" altLang="ru-RU" sz="2400">
                <a:ea typeface="Calibri" pitchFamily="34" charset="0"/>
                <a:cs typeface="Times New Roman" pitchFamily="18" charset="0"/>
              </a:rPr>
              <a:t>какую ответственность несут платежные системы перед государством и пользователями?</a:t>
            </a:r>
          </a:p>
        </p:txBody>
      </p:sp>
    </p:spTree>
    <p:extLst>
      <p:ext uri="{BB962C8B-B14F-4D97-AF65-F5344CB8AC3E}">
        <p14:creationId xmlns:p14="http://schemas.microsoft.com/office/powerpoint/2010/main" val="345398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Авторские права</a:t>
            </a:r>
          </a:p>
        </p:txBody>
      </p:sp>
      <p:sp>
        <p:nvSpPr>
          <p:cNvPr id="9625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722D792-8D24-496A-B8AC-C18A729148FD}" type="slidenum">
              <a:rPr lang="ru-RU" altLang="ru-RU" smtClean="0"/>
              <a:pPr eaLnBrk="1" hangingPunct="1"/>
              <a:t>22</a:t>
            </a:fld>
            <a:endParaRPr lang="ru-RU" altLang="ru-RU" smtClean="0"/>
          </a:p>
        </p:txBody>
      </p:sp>
      <p:sp>
        <p:nvSpPr>
          <p:cNvPr id="96260" name="Прямоугольник 3"/>
          <p:cNvSpPr>
            <a:spLocks noChangeArrowheads="1"/>
          </p:cNvSpPr>
          <p:nvPr/>
        </p:nvSpPr>
        <p:spPr bwMode="auto">
          <a:xfrm>
            <a:off x="369888" y="781050"/>
            <a:ext cx="8491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/>
              <a:t>Условия использования материала (</a:t>
            </a:r>
            <a:r>
              <a:rPr lang="en-US" altLang="ru-RU" sz="2400" i="1"/>
              <a:t>terms of use</a:t>
            </a:r>
            <a:r>
              <a:rPr lang="ru-RU" altLang="ru-RU" sz="2400"/>
              <a:t>)</a:t>
            </a:r>
            <a:r>
              <a:rPr lang="en-US" altLang="ru-RU" sz="2400"/>
              <a:t>?</a:t>
            </a:r>
            <a:endParaRPr lang="ru-RU" altLang="ru-RU" sz="2400"/>
          </a:p>
        </p:txBody>
      </p:sp>
      <p:sp>
        <p:nvSpPr>
          <p:cNvPr id="5" name="Прямоугольник 4"/>
          <p:cNvSpPr/>
          <p:nvPr/>
        </p:nvSpPr>
        <p:spPr>
          <a:xfrm>
            <a:off x="369888" y="1228725"/>
            <a:ext cx="8491537" cy="35702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8000"/>
                </a:solidFill>
              </a:rPr>
              <a:t>Можно без разрешения</a:t>
            </a:r>
            <a:r>
              <a:rPr lang="ru-RU" sz="2400" dirty="0"/>
              <a:t>:</a:t>
            </a:r>
          </a:p>
          <a:p>
            <a:pPr marL="360363" indent="-185738"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400" dirty="0"/>
              <a:t>размещать гиперссылки на другие сайты</a:t>
            </a:r>
          </a:p>
          <a:p>
            <a:pPr marL="360363" indent="-185738"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400" dirty="0"/>
              <a:t>использовать бесплатную графику</a:t>
            </a:r>
          </a:p>
          <a:p>
            <a:pPr marL="185738" indent="-185738">
              <a:spcBef>
                <a:spcPts val="1200"/>
              </a:spcBef>
              <a:defRPr/>
            </a:pPr>
            <a:r>
              <a:rPr lang="ru-RU" sz="2400" b="1" dirty="0">
                <a:solidFill>
                  <a:srgbClr val="FF0000"/>
                </a:solidFill>
              </a:rPr>
              <a:t>Нельзя без разрешения</a:t>
            </a:r>
            <a:r>
              <a:rPr lang="ru-RU" sz="2400" dirty="0"/>
              <a:t>:</a:t>
            </a:r>
          </a:p>
          <a:p>
            <a:pPr marL="360363" indent="-185738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ru-RU" sz="2400" dirty="0"/>
              <a:t>копировать содержание других сайтов</a:t>
            </a:r>
          </a:p>
          <a:p>
            <a:pPr marL="360363" indent="-185738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ru-RU" sz="2400" dirty="0"/>
              <a:t>объединять информацию из разных источников</a:t>
            </a:r>
          </a:p>
          <a:p>
            <a:pPr marL="360363" indent="-185738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ru-RU" sz="2400" dirty="0"/>
              <a:t>изменять чужой текст или изображение</a:t>
            </a:r>
          </a:p>
          <a:p>
            <a:pPr marL="360363" indent="-185738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ru-RU" sz="2400" dirty="0"/>
              <a:t>размещать любые изображения с других сайтов, о которых явно не написано, что они бесплатные</a:t>
            </a:r>
          </a:p>
        </p:txBody>
      </p:sp>
    </p:spTree>
    <p:extLst>
      <p:ext uri="{BB962C8B-B14F-4D97-AF65-F5344CB8AC3E}">
        <p14:creationId xmlns:p14="http://schemas.microsoft.com/office/powerpoint/2010/main" val="3629136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Незаконный доступ к информации</a:t>
            </a:r>
          </a:p>
        </p:txBody>
      </p:sp>
      <p:sp>
        <p:nvSpPr>
          <p:cNvPr id="9830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A229A4-D4ED-4309-8139-6BEBB5869F2B}" type="slidenum">
              <a:rPr lang="ru-RU" altLang="ru-RU" smtClean="0"/>
              <a:pPr eaLnBrk="1" hangingPunct="1"/>
              <a:t>23</a:t>
            </a:fld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88938" y="855663"/>
            <a:ext cx="8453437" cy="831850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/>
              <a:t>… уничтожение, блокирование, модификация либо копирование компьютерной информации.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7988" y="2489200"/>
            <a:ext cx="7345362" cy="12620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kern="0" dirty="0">
                <a:solidFill>
                  <a:srgbClr val="333399"/>
                </a:solidFill>
                <a:latin typeface="Arial"/>
                <a:ea typeface="+mj-ea"/>
                <a:cs typeface="+mj-cs"/>
              </a:rPr>
              <a:t>УК РФ с. 272</a:t>
            </a:r>
          </a:p>
          <a:p>
            <a:pPr marL="360363" indent="-185738">
              <a:buFont typeface="Arial" pitchFamily="34" charset="0"/>
              <a:buChar char="•"/>
              <a:defRPr/>
            </a:pPr>
            <a:r>
              <a:rPr lang="ru-RU" sz="2400" kern="0" dirty="0">
                <a:latin typeface="Arial"/>
                <a:ea typeface="+mj-ea"/>
                <a:cs typeface="+mj-cs"/>
              </a:rPr>
              <a:t>штраф до </a:t>
            </a:r>
            <a:r>
              <a:rPr lang="ru-RU" sz="2400" b="1" kern="0" dirty="0">
                <a:latin typeface="Arial"/>
                <a:ea typeface="+mj-ea"/>
                <a:cs typeface="+mj-cs"/>
              </a:rPr>
              <a:t>500 тыс. рублей</a:t>
            </a:r>
          </a:p>
          <a:p>
            <a:pPr marL="360363" indent="-185738">
              <a:buFont typeface="Arial" pitchFamily="34" charset="0"/>
              <a:buChar char="•"/>
              <a:defRPr/>
            </a:pPr>
            <a:r>
              <a:rPr lang="ru-RU" sz="2400" kern="0" dirty="0">
                <a:latin typeface="Arial"/>
                <a:ea typeface="+mj-ea"/>
                <a:cs typeface="+mj-cs"/>
              </a:rPr>
              <a:t>лишение свободы </a:t>
            </a:r>
            <a:r>
              <a:rPr lang="ru-RU" sz="2400" b="1" kern="0" dirty="0">
                <a:latin typeface="Arial"/>
                <a:ea typeface="+mj-ea"/>
                <a:cs typeface="+mj-cs"/>
              </a:rPr>
              <a:t>до 7 лет</a:t>
            </a:r>
            <a:endParaRPr lang="ru-RU" sz="1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7988" y="1692275"/>
            <a:ext cx="7345362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0363" indent="-185738">
              <a:buFont typeface="Arial" pitchFamily="34" charset="0"/>
              <a:buChar char="•"/>
              <a:defRPr/>
            </a:pPr>
            <a:r>
              <a:rPr lang="ru-RU" sz="2400" kern="0" dirty="0">
                <a:latin typeface="Arial"/>
                <a:ea typeface="+mj-ea"/>
                <a:cs typeface="+mj-cs"/>
              </a:rPr>
              <a:t>взлом страницы в социальной сети</a:t>
            </a:r>
            <a:endParaRPr lang="ru-RU" sz="2400" b="1" kern="0" dirty="0">
              <a:latin typeface="Arial"/>
              <a:ea typeface="+mj-ea"/>
              <a:cs typeface="+mj-cs"/>
            </a:endParaRPr>
          </a:p>
          <a:p>
            <a:pPr marL="360363" indent="-185738">
              <a:buFont typeface="Arial" pitchFamily="34" charset="0"/>
              <a:buChar char="•"/>
              <a:defRPr/>
            </a:pPr>
            <a:r>
              <a:rPr lang="ru-RU" sz="2400" kern="0" dirty="0">
                <a:latin typeface="Arial"/>
                <a:ea typeface="+mj-ea"/>
                <a:cs typeface="+mj-cs"/>
              </a:rPr>
              <a:t>взлом сайта</a:t>
            </a:r>
            <a:endParaRPr lang="ru-RU" sz="1400" b="1" dirty="0"/>
          </a:p>
        </p:txBody>
      </p:sp>
      <p:sp>
        <p:nvSpPr>
          <p:cNvPr id="7" name="Стрелка вправо 6"/>
          <p:cNvSpPr/>
          <p:nvPr/>
        </p:nvSpPr>
        <p:spPr bwMode="auto">
          <a:xfrm>
            <a:off x="6197600" y="2146300"/>
            <a:ext cx="504825" cy="257175"/>
          </a:xfrm>
          <a:prstGeom prst="rightArrow">
            <a:avLst/>
          </a:prstGeom>
          <a:solidFill>
            <a:schemeClr val="bg1">
              <a:lumMod val="6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32600" y="1831975"/>
            <a:ext cx="1700213" cy="831850"/>
          </a:xfrm>
          <a:prstGeom prst="rect">
            <a:avLst/>
          </a:prstGeom>
          <a:solidFill>
            <a:srgbClr val="333399"/>
          </a:solidFill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kern="0" dirty="0">
                <a:solidFill>
                  <a:schemeClr val="bg1"/>
                </a:solidFill>
                <a:latin typeface="Arial"/>
              </a:rPr>
              <a:t>отдел «К»</a:t>
            </a:r>
          </a:p>
          <a:p>
            <a:pPr algn="ctr">
              <a:defRPr/>
            </a:pPr>
            <a:r>
              <a:rPr lang="ru-RU" sz="2400" b="1" kern="0" dirty="0">
                <a:solidFill>
                  <a:schemeClr val="bg1"/>
                </a:solidFill>
                <a:latin typeface="Arial"/>
              </a:rPr>
              <a:t>полиции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22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E52279-F931-4942-91DA-92829D9CC888}" type="slidenum">
              <a:rPr lang="ru-RU" altLang="ru-RU" smtClean="0"/>
              <a:pPr eaLnBrk="1" hangingPunct="1"/>
              <a:t>24</a:t>
            </a:fld>
            <a:endParaRPr lang="ru-RU" altLang="ru-RU" smtClean="0"/>
          </a:p>
        </p:txBody>
      </p:sp>
      <p:sp>
        <p:nvSpPr>
          <p:cNvPr id="99331" name="Заголовок 5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Конец фильма</a:t>
            </a:r>
          </a:p>
        </p:txBody>
      </p:sp>
      <p:sp>
        <p:nvSpPr>
          <p:cNvPr id="99332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9333" name="Прямоугольник 4"/>
          <p:cNvSpPr>
            <a:spLocks noChangeArrowheads="1"/>
          </p:cNvSpPr>
          <p:nvPr/>
        </p:nvSpPr>
        <p:spPr bwMode="auto">
          <a:xfrm>
            <a:off x="161925" y="1676400"/>
            <a:ext cx="8820150" cy="384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rgbClr val="000000"/>
                </a:solidFill>
              </a:rPr>
              <a:t>ПОЛЯКОВ Константин Юрьевич</a:t>
            </a:r>
          </a:p>
          <a:p>
            <a:pPr algn="ctr" eaLnBrk="1" hangingPunct="1"/>
            <a:r>
              <a:rPr lang="ru-RU" altLang="ru-RU" sz="2800">
                <a:solidFill>
                  <a:srgbClr val="000000"/>
                </a:solidFill>
              </a:rPr>
              <a:t>д.т.н., учитель информатики</a:t>
            </a:r>
            <a:endParaRPr lang="en-US" altLang="ru-RU" sz="2800">
              <a:solidFill>
                <a:srgbClr val="000000"/>
              </a:solidFill>
            </a:endParaRPr>
          </a:p>
          <a:p>
            <a:pPr algn="ctr" eaLnBrk="1" hangingPunct="1"/>
            <a:r>
              <a:rPr lang="ru-RU" altLang="ru-RU" sz="2800">
                <a:solidFill>
                  <a:srgbClr val="000000"/>
                </a:solidFill>
              </a:rPr>
              <a:t>ГБОУ СОШ № 163, г. Санкт-Петербург</a:t>
            </a:r>
          </a:p>
          <a:p>
            <a:pPr algn="ctr" eaLnBrk="1" hangingPunct="1"/>
            <a:r>
              <a:rPr lang="en-US" altLang="ru-RU" sz="2800">
                <a:solidFill>
                  <a:srgbClr val="000000"/>
                </a:solidFill>
                <a:hlinkClick r:id="rId3"/>
              </a:rPr>
              <a:t>kpolyakov@mail.ru</a:t>
            </a:r>
            <a:endParaRPr lang="en-US" altLang="ru-RU" sz="2800">
              <a:solidFill>
                <a:srgbClr val="000000"/>
              </a:solidFill>
            </a:endParaRPr>
          </a:p>
          <a:p>
            <a:pPr algn="ctr" eaLnBrk="1" hangingPunct="1">
              <a:spcBef>
                <a:spcPts val="2400"/>
              </a:spcBef>
            </a:pPr>
            <a:r>
              <a:rPr lang="en-US" altLang="ru-RU" sz="2800">
                <a:solidFill>
                  <a:srgbClr val="000000"/>
                </a:solidFill>
              </a:rPr>
              <a:t> </a:t>
            </a:r>
            <a:r>
              <a:rPr lang="ru-RU" altLang="ru-RU" sz="2800" b="1">
                <a:solidFill>
                  <a:srgbClr val="000000"/>
                </a:solidFill>
              </a:rPr>
              <a:t>ЕРЕМИН Евгений Александрович</a:t>
            </a:r>
            <a:endParaRPr lang="ru-RU" altLang="ru-RU" sz="2800">
              <a:solidFill>
                <a:srgbClr val="000000"/>
              </a:solidFill>
            </a:endParaRPr>
          </a:p>
          <a:p>
            <a:pPr algn="ctr" eaLnBrk="1" hangingPunct="1"/>
            <a:r>
              <a:rPr lang="ru-RU" altLang="ru-RU" sz="2800">
                <a:solidFill>
                  <a:srgbClr val="000000"/>
                </a:solidFill>
              </a:rPr>
              <a:t>к.ф.-м.н., доцент кафедры мультимедийной дидактики и ИТО ПГГПУ, г. Пермь</a:t>
            </a:r>
          </a:p>
          <a:p>
            <a:pPr algn="ctr" eaLnBrk="1" hangingPunct="1"/>
            <a:r>
              <a:rPr lang="en-US" altLang="ru-RU" sz="2800">
                <a:solidFill>
                  <a:srgbClr val="000000"/>
                </a:solidFill>
                <a:hlinkClick r:id="rId4"/>
              </a:rPr>
              <a:t>eremin@pspu.ac.ru</a:t>
            </a:r>
            <a:r>
              <a:rPr lang="ru-RU" altLang="ru-RU" sz="2800">
                <a:solidFill>
                  <a:srgbClr val="0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811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Авторские права</a:t>
            </a:r>
          </a:p>
        </p:txBody>
      </p:sp>
      <p:sp>
        <p:nvSpPr>
          <p:cNvPr id="9728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D6A811-ED74-4D0D-A937-5A0E0A15156C}" type="slidenum">
              <a:rPr lang="ru-RU" altLang="ru-RU" smtClean="0"/>
              <a:pPr eaLnBrk="1" hangingPunct="1"/>
              <a:t>25</a:t>
            </a:fld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69888" y="819150"/>
            <a:ext cx="8637587" cy="2678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333399"/>
                </a:solidFill>
              </a:rPr>
              <a:t>ГК РФ, часть 4, ст. 1274</a:t>
            </a:r>
          </a:p>
          <a:p>
            <a:pPr>
              <a:defRPr/>
            </a:pPr>
            <a:r>
              <a:rPr lang="ru-RU" sz="2400" b="1" dirty="0">
                <a:solidFill>
                  <a:srgbClr val="008000"/>
                </a:solidFill>
              </a:rPr>
              <a:t>Можно без разрешения</a:t>
            </a:r>
            <a:r>
              <a:rPr lang="ru-RU" sz="2400" dirty="0"/>
              <a:t>:</a:t>
            </a:r>
          </a:p>
          <a:p>
            <a:pPr marL="360363" indent="-185738"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400" b="1" dirty="0"/>
              <a:t>цитировать</a:t>
            </a:r>
            <a:r>
              <a:rPr lang="ru-RU" sz="2400" dirty="0"/>
              <a:t> произведения</a:t>
            </a:r>
          </a:p>
          <a:p>
            <a:pPr marL="360363" indent="-185738"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400" dirty="0"/>
              <a:t>использовать произведения и отрывки </a:t>
            </a:r>
            <a:r>
              <a:rPr lang="ru-RU" sz="2400" b="1" dirty="0"/>
              <a:t>в учебных целях</a:t>
            </a:r>
          </a:p>
          <a:p>
            <a:pPr marL="360363" indent="-185738"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ru-RU" sz="2400" dirty="0"/>
              <a:t>использовать произведения</a:t>
            </a:r>
            <a:r>
              <a:rPr lang="en-US" sz="2400" dirty="0"/>
              <a:t> </a:t>
            </a:r>
            <a:r>
              <a:rPr lang="ru-RU" sz="2400" dirty="0"/>
              <a:t>для создания пародий и карикатур</a:t>
            </a:r>
            <a:endParaRPr lang="ru-RU" sz="2400" b="1" dirty="0"/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4537075" y="457200"/>
            <a:ext cx="2874963" cy="920750"/>
          </a:xfrm>
          <a:prstGeom prst="wedgeRoundRectCallout">
            <a:avLst>
              <a:gd name="adj1" fmla="val -66081"/>
              <a:gd name="adj2" fmla="val 53750"/>
              <a:gd name="adj3" fmla="val 16667"/>
            </a:avLst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 sz="2400" dirty="0"/>
              <a:t>со ссылкой на автора и источник!</a:t>
            </a:r>
          </a:p>
        </p:txBody>
      </p:sp>
    </p:spTree>
    <p:extLst>
      <p:ext uri="{BB962C8B-B14F-4D97-AF65-F5344CB8AC3E}">
        <p14:creationId xmlns:p14="http://schemas.microsoft.com/office/powerpoint/2010/main" val="372061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FCD262-5BA4-4591-8C99-46A23D489B62}" type="slidenum">
              <a:rPr lang="ru-RU" altLang="ru-RU" smtClean="0"/>
              <a:pPr eaLnBrk="1" hangingPunct="1"/>
              <a:t>3</a:t>
            </a:fld>
            <a:endParaRPr lang="ru-RU" altLang="ru-RU" smtClean="0"/>
          </a:p>
        </p:txBody>
      </p:sp>
      <p:sp>
        <p:nvSpPr>
          <p:cNvPr id="32772" name="Прямоугольник 3"/>
          <p:cNvSpPr>
            <a:spLocks noChangeArrowheads="1"/>
          </p:cNvSpPr>
          <p:nvPr/>
        </p:nvSpPr>
        <p:spPr bwMode="auto">
          <a:xfrm>
            <a:off x="561691" y="1124744"/>
            <a:ext cx="40313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200" b="1" dirty="0" smtClean="0">
                <a:solidFill>
                  <a:srgbClr val="333399"/>
                </a:solidFill>
              </a:rPr>
              <a:t>http://www.mail.ru</a:t>
            </a:r>
            <a:endParaRPr lang="ru-RU" altLang="ru-RU" sz="3200" dirty="0"/>
          </a:p>
        </p:txBody>
      </p:sp>
      <p:sp>
        <p:nvSpPr>
          <p:cNvPr id="32773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420915" y="57284"/>
            <a:ext cx="4539217" cy="1067460"/>
            <a:chOff x="-427" y="2008"/>
            <a:chExt cx="3838" cy="418"/>
          </a:xfrm>
        </p:grpSpPr>
        <p:sp>
          <p:nvSpPr>
            <p:cNvPr id="45" name="Text Box 32"/>
            <p:cNvSpPr txBox="1">
              <a:spLocks noChangeArrowheads="1"/>
            </p:cNvSpPr>
            <p:nvPr/>
          </p:nvSpPr>
          <p:spPr bwMode="auto">
            <a:xfrm>
              <a:off x="-224" y="2072"/>
              <a:ext cx="3635" cy="253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ru-RU" sz="3600" dirty="0"/>
                <a:t>  </a:t>
              </a:r>
              <a:r>
                <a:rPr lang="ru-RU" sz="3600" dirty="0" smtClean="0"/>
                <a:t>Разминка!</a:t>
              </a:r>
              <a:endParaRPr lang="ru-RU" sz="3600" dirty="0"/>
            </a:p>
          </p:txBody>
        </p:sp>
        <p:sp>
          <p:nvSpPr>
            <p:cNvPr id="32776" name="Oval 33"/>
            <p:cNvSpPr>
              <a:spLocks noChangeArrowheads="1"/>
            </p:cNvSpPr>
            <p:nvPr/>
          </p:nvSpPr>
          <p:spPr bwMode="auto">
            <a:xfrm>
              <a:off x="-427" y="2008"/>
              <a:ext cx="1080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ru-RU" sz="60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 rot="20094921">
            <a:off x="5688859" y="1492605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ЧАТ!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 rot="20094921">
            <a:off x="4163711" y="703466"/>
            <a:ext cx="217807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ТЕТРАДЬ!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1212402" y="5157192"/>
            <a:ext cx="6719196" cy="523220"/>
          </a:xfrm>
          <a:prstGeom prst="rect">
            <a:avLst/>
          </a:prstGeom>
          <a:solidFill>
            <a:srgbClr val="FBD803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ru-RU" sz="2400" dirty="0"/>
              <a:t>  </a:t>
            </a:r>
            <a:r>
              <a:rPr lang="ru-RU" sz="2800" b="1" dirty="0" smtClean="0">
                <a:solidFill>
                  <a:srgbClr val="FF0000"/>
                </a:solidFill>
              </a:rPr>
              <a:t>Запишите части адреса!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3"/>
          <p:cNvSpPr>
            <a:spLocks noChangeArrowheads="1"/>
          </p:cNvSpPr>
          <p:nvPr/>
        </p:nvSpPr>
        <p:spPr bwMode="auto">
          <a:xfrm>
            <a:off x="561691" y="2435718"/>
            <a:ext cx="8275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chemeClr val="accent2"/>
                </a:solidFill>
              </a:rPr>
              <a:t>https://www.rbc.ru/newspaper/2020/03/27</a:t>
            </a:r>
            <a:endParaRPr lang="ru-RU" altLang="ru-RU" sz="3200" b="1" dirty="0">
              <a:solidFill>
                <a:schemeClr val="accent2"/>
              </a:solidFill>
            </a:endParaRPr>
          </a:p>
        </p:txBody>
      </p:sp>
      <p:sp>
        <p:nvSpPr>
          <p:cNvPr id="21" name="Прямоугольник 3"/>
          <p:cNvSpPr>
            <a:spLocks noChangeArrowheads="1"/>
          </p:cNvSpPr>
          <p:nvPr/>
        </p:nvSpPr>
        <p:spPr bwMode="auto">
          <a:xfrm>
            <a:off x="570816" y="1719925"/>
            <a:ext cx="50016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chemeClr val="accent2"/>
                </a:solidFill>
              </a:rPr>
              <a:t>http://</a:t>
            </a:r>
            <a:r>
              <a:rPr lang="en-US" sz="3200" b="1" dirty="0" smtClean="0">
                <a:solidFill>
                  <a:schemeClr val="accent2"/>
                </a:solidFill>
              </a:rPr>
              <a:t>www.pravo.gov.ru</a:t>
            </a:r>
            <a:endParaRPr lang="ru-RU" altLang="ru-RU" sz="3200" b="1" dirty="0">
              <a:solidFill>
                <a:schemeClr val="accent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20094921">
            <a:off x="6970118" y="1826507"/>
            <a:ext cx="217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ТЕТРАДЬ!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3"/>
          <p:cNvSpPr>
            <a:spLocks noChangeArrowheads="1"/>
          </p:cNvSpPr>
          <p:nvPr/>
        </p:nvSpPr>
        <p:spPr bwMode="auto">
          <a:xfrm>
            <a:off x="434088" y="3525129"/>
            <a:ext cx="827582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dirty="0" smtClean="0">
                <a:solidFill>
                  <a:schemeClr val="accent2"/>
                </a:solidFill>
              </a:rPr>
              <a:t>Найдите адрес Белого дома – правительства США, скопируйте адрес в чат</a:t>
            </a:r>
            <a:endParaRPr lang="ru-RU" altLang="ru-RU" sz="2800" b="1" dirty="0">
              <a:solidFill>
                <a:schemeClr val="accent2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20094921">
            <a:off x="6840987" y="424840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ЧАТ!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39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Адрес ресурса (</a:t>
            </a:r>
            <a:r>
              <a:rPr lang="en-US" altLang="ru-RU" smtClean="0"/>
              <a:t>URL</a:t>
            </a:r>
            <a:r>
              <a:rPr lang="ru-RU" altLang="ru-RU" smtClean="0"/>
              <a:t>)</a:t>
            </a:r>
          </a:p>
        </p:txBody>
      </p:sp>
      <p:sp>
        <p:nvSpPr>
          <p:cNvPr id="5632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58CE58-DCEA-4493-AABA-004AA2F2818E}" type="slidenum">
              <a:rPr lang="ru-RU" altLang="ru-RU" smtClean="0"/>
              <a:pPr eaLnBrk="1" hangingPunct="1"/>
              <a:t>4</a:t>
            </a:fld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79413" y="790575"/>
            <a:ext cx="8394700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0363" indent="-360363">
              <a:defRPr/>
            </a:pPr>
            <a:r>
              <a:rPr lang="en-US" sz="2400" b="1" dirty="0">
                <a:solidFill>
                  <a:srgbClr val="333399"/>
                </a:solidFill>
                <a:latin typeface="+mn-lt"/>
                <a:ea typeface="Calibri"/>
                <a:cs typeface="Times New Roman"/>
              </a:rPr>
              <a:t>URL</a:t>
            </a:r>
            <a:r>
              <a:rPr lang="ru-RU" sz="2400" i="1" dirty="0">
                <a:latin typeface="+mn-lt"/>
                <a:ea typeface="Calibri"/>
                <a:cs typeface="Times New Roman"/>
              </a:rPr>
              <a:t> = </a:t>
            </a:r>
            <a:r>
              <a:rPr lang="en-US" sz="2400" i="1" dirty="0">
                <a:latin typeface="+mn-lt"/>
                <a:ea typeface="Calibri"/>
                <a:cs typeface="Times New Roman"/>
              </a:rPr>
              <a:t>Uniform Resource Locator</a:t>
            </a:r>
            <a:r>
              <a:rPr lang="ru-RU" sz="2400" dirty="0">
                <a:latin typeface="+mn-lt"/>
                <a:ea typeface="Calibri"/>
                <a:cs typeface="Times New Roman"/>
              </a:rPr>
              <a:t> – универсальный указатель ресурса.</a:t>
            </a:r>
            <a:endParaRPr lang="ru-RU" sz="2400" dirty="0">
              <a:latin typeface="+mn-lt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1233488" y="1774825"/>
            <a:ext cx="6496050" cy="6413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/>
              <a:t>http:</a:t>
            </a:r>
            <a:r>
              <a:rPr lang="ru-RU" sz="2400" b="1"/>
              <a:t> </a:t>
            </a:r>
            <a:r>
              <a:rPr lang="en-US" sz="2400" b="1"/>
              <a:t>//</a:t>
            </a:r>
            <a:r>
              <a:rPr lang="ru-RU" sz="2400" b="1"/>
              <a:t> </a:t>
            </a:r>
            <a:r>
              <a:rPr lang="en-US" sz="2400" b="1"/>
              <a:t>www.vasya.ru</a:t>
            </a:r>
            <a:r>
              <a:rPr lang="ru-RU" sz="2400" b="1"/>
              <a:t> </a:t>
            </a:r>
            <a:r>
              <a:rPr lang="en-US" sz="2400" b="1"/>
              <a:t>/</a:t>
            </a:r>
            <a:r>
              <a:rPr lang="ru-RU" sz="2400" b="1"/>
              <a:t> </a:t>
            </a:r>
            <a:r>
              <a:rPr lang="en-US" sz="2400" b="1"/>
              <a:t>images/new/</a:t>
            </a:r>
            <a:r>
              <a:rPr lang="ru-RU" sz="2400" b="1"/>
              <a:t> </a:t>
            </a:r>
            <a:r>
              <a:rPr lang="en-US" sz="2400" b="1"/>
              <a:t>qq.jpg</a:t>
            </a:r>
            <a:endParaRPr lang="ru-RU" sz="2400" b="1"/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1357313" y="1812925"/>
            <a:ext cx="773112" cy="565150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2386013" y="1803400"/>
            <a:ext cx="2120900" cy="565150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4678363" y="1795463"/>
            <a:ext cx="1895475" cy="565150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0" name="AutoShape 11"/>
          <p:cNvSpPr>
            <a:spLocks noChangeArrowheads="1"/>
          </p:cNvSpPr>
          <p:nvPr/>
        </p:nvSpPr>
        <p:spPr bwMode="auto">
          <a:xfrm>
            <a:off x="6619875" y="1804988"/>
            <a:ext cx="971550" cy="565150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2563813" y="2673350"/>
            <a:ext cx="1647825" cy="407988"/>
          </a:xfrm>
          <a:prstGeom prst="wedgeRoundRectCallout">
            <a:avLst>
              <a:gd name="adj1" fmla="val 12255"/>
              <a:gd name="adj2" fmla="val -154491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/>
              <a:t>адрес сайта</a:t>
            </a:r>
          </a:p>
        </p:txBody>
      </p:sp>
      <p:sp>
        <p:nvSpPr>
          <p:cNvPr id="12" name="AutoShape 14"/>
          <p:cNvSpPr>
            <a:spLocks noChangeArrowheads="1"/>
          </p:cNvSpPr>
          <p:nvPr/>
        </p:nvSpPr>
        <p:spPr bwMode="auto">
          <a:xfrm>
            <a:off x="5037138" y="2663825"/>
            <a:ext cx="1130300" cy="407988"/>
          </a:xfrm>
          <a:prstGeom prst="wedgeRoundRectCallout">
            <a:avLst>
              <a:gd name="adj1" fmla="val 12255"/>
              <a:gd name="adj2" fmla="val -154491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 dirty="0"/>
              <a:t>каталог</a:t>
            </a:r>
          </a:p>
        </p:txBody>
      </p:sp>
      <p:sp>
        <p:nvSpPr>
          <p:cNvPr id="13" name="AutoShape 15"/>
          <p:cNvSpPr>
            <a:spLocks noChangeArrowheads="1"/>
          </p:cNvSpPr>
          <p:nvPr/>
        </p:nvSpPr>
        <p:spPr bwMode="auto">
          <a:xfrm>
            <a:off x="6789738" y="2673350"/>
            <a:ext cx="1809750" cy="388938"/>
          </a:xfrm>
          <a:prstGeom prst="wedgeRoundRectCallout">
            <a:avLst>
              <a:gd name="adj1" fmla="val -18069"/>
              <a:gd name="adj2" fmla="val -154491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/>
              <a:t>имя файла</a:t>
            </a:r>
          </a:p>
        </p:txBody>
      </p:sp>
      <p:sp>
        <p:nvSpPr>
          <p:cNvPr id="14" name="AutoShape 16"/>
          <p:cNvSpPr>
            <a:spLocks noChangeArrowheads="1"/>
          </p:cNvSpPr>
          <p:nvPr/>
        </p:nvSpPr>
        <p:spPr bwMode="auto">
          <a:xfrm>
            <a:off x="714375" y="3452813"/>
            <a:ext cx="3279775" cy="6413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/>
              <a:t>http:</a:t>
            </a:r>
            <a:r>
              <a:rPr lang="ru-RU" sz="2400" b="1"/>
              <a:t> </a:t>
            </a:r>
            <a:r>
              <a:rPr lang="en-US" sz="2400" b="1"/>
              <a:t>//</a:t>
            </a:r>
            <a:r>
              <a:rPr lang="ru-RU" sz="2400" b="1"/>
              <a:t> </a:t>
            </a:r>
            <a:r>
              <a:rPr lang="en-US" sz="2400" b="1"/>
              <a:t>www.vasya.ru</a:t>
            </a:r>
            <a:endParaRPr lang="ru-RU" sz="2400" b="1"/>
          </a:p>
        </p:txBody>
      </p:sp>
      <p:sp>
        <p:nvSpPr>
          <p:cNvPr id="15" name="AutoShape 17"/>
          <p:cNvSpPr>
            <a:spLocks noChangeArrowheads="1"/>
          </p:cNvSpPr>
          <p:nvPr/>
        </p:nvSpPr>
        <p:spPr bwMode="auto">
          <a:xfrm>
            <a:off x="5405438" y="3263900"/>
            <a:ext cx="3140075" cy="684213"/>
          </a:xfrm>
          <a:prstGeom prst="wedgeRoundRectCallout">
            <a:avLst>
              <a:gd name="adj1" fmla="val -94250"/>
              <a:gd name="adj2" fmla="val 28630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 dirty="0"/>
              <a:t>главная страница сайта: </a:t>
            </a:r>
            <a:r>
              <a:rPr lang="en-US" b="1" dirty="0"/>
              <a:t>index.html, index.htm</a:t>
            </a:r>
            <a:endParaRPr lang="ru-RU" b="1" dirty="0"/>
          </a:p>
        </p:txBody>
      </p:sp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687388" y="4697413"/>
            <a:ext cx="6788150" cy="6413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/>
              <a:t>ftp:</a:t>
            </a:r>
            <a:r>
              <a:rPr lang="ru-RU" sz="2400" b="1"/>
              <a:t> </a:t>
            </a:r>
            <a:r>
              <a:rPr lang="en-US" sz="2400" b="1"/>
              <a:t>// files.vasya.ru</a:t>
            </a:r>
            <a:r>
              <a:rPr lang="ru-RU" sz="2400" b="1"/>
              <a:t> </a:t>
            </a:r>
            <a:r>
              <a:rPr lang="en-US" sz="2400" b="1"/>
              <a:t>/</a:t>
            </a:r>
            <a:r>
              <a:rPr lang="ru-RU" sz="2400" b="1"/>
              <a:t> </a:t>
            </a:r>
            <a:r>
              <a:rPr lang="en-US" sz="2400" b="1"/>
              <a:t>pub / download / qq.zip</a:t>
            </a:r>
            <a:endParaRPr lang="ru-RU" sz="2400" b="1"/>
          </a:p>
        </p:txBody>
      </p:sp>
      <p:sp>
        <p:nvSpPr>
          <p:cNvPr id="17" name="AutoShape 19"/>
          <p:cNvSpPr>
            <a:spLocks noChangeArrowheads="1"/>
          </p:cNvSpPr>
          <p:nvPr/>
        </p:nvSpPr>
        <p:spPr bwMode="auto">
          <a:xfrm>
            <a:off x="5643563" y="5657850"/>
            <a:ext cx="2781300" cy="388938"/>
          </a:xfrm>
          <a:prstGeom prst="wedgeRoundRectCallout">
            <a:avLst>
              <a:gd name="adj1" fmla="val -11528"/>
              <a:gd name="adj2" fmla="val -164287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/>
              <a:t>файл на </a:t>
            </a:r>
            <a:r>
              <a:rPr lang="en-US"/>
              <a:t>FTP-</a:t>
            </a:r>
            <a:r>
              <a:rPr lang="ru-RU"/>
              <a:t>сервере</a:t>
            </a:r>
            <a:endParaRPr lang="ru-RU" b="1"/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606425" y="2646363"/>
            <a:ext cx="1463675" cy="388937"/>
          </a:xfrm>
          <a:prstGeom prst="wedgeRoundRectCallout">
            <a:avLst>
              <a:gd name="adj1" fmla="val 26245"/>
              <a:gd name="adj2" fmla="val -166736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/>
              <a:t>протокол</a:t>
            </a:r>
          </a:p>
        </p:txBody>
      </p:sp>
    </p:spTree>
    <p:extLst>
      <p:ext uri="{BB962C8B-B14F-4D97-AF65-F5344CB8AC3E}">
        <p14:creationId xmlns:p14="http://schemas.microsoft.com/office/powerpoint/2010/main" val="176614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Адрес ресурса (</a:t>
            </a:r>
            <a:r>
              <a:rPr lang="en-US" altLang="ru-RU" smtClean="0"/>
              <a:t>URL</a:t>
            </a:r>
            <a:r>
              <a:rPr lang="ru-RU" altLang="ru-RU" smtClean="0"/>
              <a:t>)</a:t>
            </a:r>
          </a:p>
        </p:txBody>
      </p:sp>
      <p:sp>
        <p:nvSpPr>
          <p:cNvPr id="5632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58CE58-DCEA-4493-AABA-004AA2F2818E}" type="slidenum">
              <a:rPr lang="ru-RU" altLang="ru-RU" smtClean="0"/>
              <a:pPr eaLnBrk="1" hangingPunct="1"/>
              <a:t>5</a:t>
            </a:fld>
            <a:endParaRPr lang="ru-RU" altLang="ru-RU" smtClean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1569244" y="1655536"/>
            <a:ext cx="6855619" cy="6413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800" b="1" dirty="0"/>
              <a:t>http</a:t>
            </a:r>
            <a:r>
              <a:rPr lang="en-US" sz="2800" b="1" dirty="0" smtClean="0"/>
              <a:t>://</a:t>
            </a:r>
            <a:r>
              <a:rPr lang="ru-RU" sz="2800" b="1" dirty="0" smtClean="0"/>
              <a:t> </a:t>
            </a:r>
            <a:r>
              <a:rPr lang="en-US" sz="2800" b="1" dirty="0" smtClean="0"/>
              <a:t>school37.edu.ya</a:t>
            </a:r>
            <a:r>
              <a:rPr lang="en-US" sz="2800" b="1" dirty="0"/>
              <a:t>r</a:t>
            </a:r>
            <a:r>
              <a:rPr lang="en-US" sz="2800" b="1" dirty="0" smtClean="0"/>
              <a:t>.ru/</a:t>
            </a:r>
            <a:r>
              <a:rPr lang="en-US" sz="2800" b="1" strike="sngStrike" dirty="0" smtClean="0"/>
              <a:t>index.html</a:t>
            </a:r>
            <a:endParaRPr lang="ru-RU" sz="2800" b="1" strike="sngStrike" dirty="0"/>
          </a:p>
        </p:txBody>
      </p:sp>
      <p:sp>
        <p:nvSpPr>
          <p:cNvPr id="12" name="AutoShape 14"/>
          <p:cNvSpPr>
            <a:spLocks noChangeArrowheads="1"/>
          </p:cNvSpPr>
          <p:nvPr/>
        </p:nvSpPr>
        <p:spPr bwMode="auto">
          <a:xfrm>
            <a:off x="3516018" y="3284984"/>
            <a:ext cx="4063008" cy="408623"/>
          </a:xfrm>
          <a:prstGeom prst="wedgeRoundRectCallout">
            <a:avLst>
              <a:gd name="adj1" fmla="val -20164"/>
              <a:gd name="adj2" fmla="val -327651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wrap="square" lIns="54000" rIns="18000">
            <a:spAutoFit/>
          </a:bodyPr>
          <a:lstStyle/>
          <a:p>
            <a:pPr algn="ctr">
              <a:defRPr/>
            </a:pPr>
            <a:r>
              <a:rPr lang="ru-RU" dirty="0" smtClean="0"/>
              <a:t>Домен </a:t>
            </a:r>
            <a:r>
              <a:rPr lang="en-US" dirty="0" smtClean="0"/>
              <a:t>3</a:t>
            </a:r>
            <a:r>
              <a:rPr lang="ru-RU" dirty="0" smtClean="0"/>
              <a:t>-го уровня/сервер</a:t>
            </a:r>
            <a:endParaRPr lang="ru-RU" dirty="0"/>
          </a:p>
        </p:txBody>
      </p:sp>
      <p:sp>
        <p:nvSpPr>
          <p:cNvPr id="13" name="AutoShape 15"/>
          <p:cNvSpPr>
            <a:spLocks noChangeArrowheads="1"/>
          </p:cNvSpPr>
          <p:nvPr/>
        </p:nvSpPr>
        <p:spPr bwMode="auto">
          <a:xfrm>
            <a:off x="7164288" y="1039922"/>
            <a:ext cx="1809750" cy="388938"/>
          </a:xfrm>
          <a:prstGeom prst="wedgeRoundRectCallout">
            <a:avLst>
              <a:gd name="adj1" fmla="val -31302"/>
              <a:gd name="adj2" fmla="val 144984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 dirty="0"/>
              <a:t>имя файла</a:t>
            </a:r>
          </a:p>
        </p:txBody>
      </p:sp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958088" y="4509120"/>
            <a:ext cx="6998287" cy="6413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hlinkClick r:id="rId2"/>
              </a:rPr>
              <a:t>https://sites.google.com/site/olz1402/</a:t>
            </a:r>
            <a:r>
              <a:rPr lang="en-US" sz="2400" b="1" strike="sngStrike" dirty="0">
                <a:hlinkClick r:id="rId2"/>
              </a:rPr>
              <a:t>home</a:t>
            </a:r>
            <a:endParaRPr lang="ru-RU" sz="2400" b="1" strike="sngStrike" dirty="0"/>
          </a:p>
        </p:txBody>
      </p:sp>
      <p:sp>
        <p:nvSpPr>
          <p:cNvPr id="17" name="AutoShape 19"/>
          <p:cNvSpPr>
            <a:spLocks noChangeArrowheads="1"/>
          </p:cNvSpPr>
          <p:nvPr/>
        </p:nvSpPr>
        <p:spPr bwMode="auto">
          <a:xfrm>
            <a:off x="3491880" y="5657850"/>
            <a:ext cx="2781300" cy="408623"/>
          </a:xfrm>
          <a:prstGeom prst="wedgeRoundRectCallout">
            <a:avLst>
              <a:gd name="adj1" fmla="val -11528"/>
              <a:gd name="adj2" fmla="val -164287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 dirty="0" smtClean="0"/>
              <a:t>Адрес сайта</a:t>
            </a:r>
            <a:endParaRPr lang="ru-RU" b="1" dirty="0"/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0" y="2003992"/>
            <a:ext cx="1463675" cy="388937"/>
          </a:xfrm>
          <a:prstGeom prst="wedgeRoundRectCallout">
            <a:avLst>
              <a:gd name="adj1" fmla="val 69381"/>
              <a:gd name="adj2" fmla="val -26794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 dirty="0"/>
              <a:t>протокол</a:t>
            </a:r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5138" y="2541494"/>
            <a:ext cx="4559622" cy="408623"/>
          </a:xfrm>
          <a:prstGeom prst="wedgeRoundRectCallout">
            <a:avLst>
              <a:gd name="adj1" fmla="val 23859"/>
              <a:gd name="adj2" fmla="val -133794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wrap="square" lIns="54000" rIns="18000">
            <a:spAutoFit/>
          </a:bodyPr>
          <a:lstStyle/>
          <a:p>
            <a:pPr algn="ctr">
              <a:defRPr/>
            </a:pPr>
            <a:r>
              <a:rPr lang="ru-RU" dirty="0" smtClean="0"/>
              <a:t>Имя пользователя </a:t>
            </a:r>
            <a:r>
              <a:rPr lang="ru-RU" b="1" dirty="0" smtClean="0"/>
              <a:t>/ </a:t>
            </a:r>
            <a:r>
              <a:rPr lang="ru-RU" dirty="0" smtClean="0"/>
              <a:t>папка на сервере</a:t>
            </a:r>
            <a:endParaRPr lang="ru-RU" dirty="0"/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3995936" y="1052736"/>
            <a:ext cx="2881633" cy="408623"/>
          </a:xfrm>
          <a:prstGeom prst="wedgeRoundRectCallout">
            <a:avLst>
              <a:gd name="adj1" fmla="val -829"/>
              <a:gd name="adj2" fmla="val 151869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wrap="square" lIns="54000" rIns="18000">
            <a:spAutoFit/>
          </a:bodyPr>
          <a:lstStyle/>
          <a:p>
            <a:pPr algn="ctr">
              <a:defRPr/>
            </a:pPr>
            <a:r>
              <a:rPr lang="ru-RU" dirty="0" smtClean="0"/>
              <a:t>Домен </a:t>
            </a:r>
            <a:r>
              <a:rPr lang="en-US" dirty="0" smtClean="0"/>
              <a:t>2</a:t>
            </a:r>
            <a:r>
              <a:rPr lang="ru-RU" dirty="0" smtClean="0"/>
              <a:t>-го уровня</a:t>
            </a:r>
            <a:endParaRPr lang="ru-RU" dirty="0"/>
          </a:p>
        </p:txBody>
      </p:sp>
      <p:sp>
        <p:nvSpPr>
          <p:cNvPr id="20" name="AutoShape 15"/>
          <p:cNvSpPr>
            <a:spLocks noChangeArrowheads="1"/>
          </p:cNvSpPr>
          <p:nvPr/>
        </p:nvSpPr>
        <p:spPr bwMode="auto">
          <a:xfrm>
            <a:off x="5769276" y="2541494"/>
            <a:ext cx="2907180" cy="408623"/>
          </a:xfrm>
          <a:prstGeom prst="wedgeRoundRectCallout">
            <a:avLst>
              <a:gd name="adj1" fmla="val -41663"/>
              <a:gd name="adj2" fmla="val -128255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wrap="square" lIns="54000" rIns="18000">
            <a:spAutoFit/>
          </a:bodyPr>
          <a:lstStyle/>
          <a:p>
            <a:pPr algn="ctr">
              <a:defRPr/>
            </a:pPr>
            <a:r>
              <a:rPr lang="ru-RU" dirty="0" smtClean="0"/>
              <a:t>Домен верхнего уровня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 rot="20094921">
            <a:off x="7357307" y="5427017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ЧАТ!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40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Служба </a:t>
            </a:r>
            <a:r>
              <a:rPr lang="en-US" altLang="ru-RU" smtClean="0"/>
              <a:t>WWW</a:t>
            </a:r>
            <a:endParaRPr lang="ru-RU" altLang="ru-RU" smtClean="0"/>
          </a:p>
        </p:txBody>
      </p:sp>
      <p:sp>
        <p:nvSpPr>
          <p:cNvPr id="61443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38DA45-2CE0-4F4F-AC9B-92FD598D8BB6}" type="slidenum">
              <a:rPr lang="ru-RU" altLang="ru-RU" smtClean="0"/>
              <a:pPr eaLnBrk="1" hangingPunct="1"/>
              <a:t>6</a:t>
            </a:fld>
            <a:endParaRPr lang="ru-RU" altLang="ru-RU" smtClean="0"/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347662" y="825500"/>
            <a:ext cx="8688833" cy="315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0850" indent="-4508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ru-RU" sz="2400" b="1" dirty="0">
                <a:solidFill>
                  <a:schemeClr val="accent2"/>
                </a:solidFill>
              </a:rPr>
              <a:t>WWW (</a:t>
            </a:r>
            <a:r>
              <a:rPr lang="en-US" altLang="ru-RU" sz="2400" b="1" i="1" dirty="0">
                <a:solidFill>
                  <a:schemeClr val="accent2"/>
                </a:solidFill>
              </a:rPr>
              <a:t>World Wide Web</a:t>
            </a:r>
            <a:r>
              <a:rPr lang="en-US" altLang="ru-RU" sz="2400" b="1" dirty="0">
                <a:solidFill>
                  <a:schemeClr val="accent2"/>
                </a:solidFill>
              </a:rPr>
              <a:t>)</a:t>
            </a:r>
            <a:r>
              <a:rPr lang="ru-RU" altLang="ru-RU" sz="2400" b="1" dirty="0">
                <a:solidFill>
                  <a:schemeClr val="accent2"/>
                </a:solidFill>
              </a:rPr>
              <a:t> </a:t>
            </a:r>
            <a:r>
              <a:rPr lang="ru-RU" altLang="ru-RU" sz="2400" dirty="0"/>
              <a:t>–</a:t>
            </a:r>
            <a:r>
              <a:rPr lang="en-US" altLang="ru-RU" sz="2400" dirty="0"/>
              <a:t> </a:t>
            </a:r>
            <a:r>
              <a:rPr lang="ru-RU" altLang="ru-RU" sz="2400" dirty="0"/>
              <a:t>служба для обмена информацией в виде гипертекста.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altLang="ru-RU" sz="2400" b="1" dirty="0">
                <a:solidFill>
                  <a:srgbClr val="333399"/>
                </a:solidFill>
              </a:rPr>
              <a:t>Гипертекст</a:t>
            </a:r>
            <a:r>
              <a:rPr lang="ru-RU" altLang="ru-RU" sz="2400" dirty="0"/>
              <a:t> – текст, содержащий активные ссылки (</a:t>
            </a:r>
            <a:r>
              <a:rPr lang="ru-RU" altLang="ru-RU" sz="2400" i="1" dirty="0"/>
              <a:t>гиперссылки</a:t>
            </a:r>
            <a:r>
              <a:rPr lang="ru-RU" altLang="ru-RU" sz="2400" dirty="0"/>
              <a:t>) на другие документы.</a:t>
            </a:r>
            <a:endParaRPr lang="en-US" altLang="ru-RU" sz="2400" dirty="0"/>
          </a:p>
          <a:p>
            <a:pPr>
              <a:spcBef>
                <a:spcPct val="280000"/>
              </a:spcBef>
              <a:buFont typeface="Wingdings" pitchFamily="2" charset="2"/>
              <a:buNone/>
            </a:pPr>
            <a:endParaRPr lang="ru-RU" altLang="ru-RU" sz="2400" dirty="0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530225" y="2703513"/>
            <a:ext cx="1593503" cy="6413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/>
              <a:t>HTTP://</a:t>
            </a:r>
            <a:endParaRPr lang="ru-RU" sz="2400" b="1" dirty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2819669" y="2704537"/>
            <a:ext cx="1320283" cy="6413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/>
              <a:t>HTML</a:t>
            </a:r>
            <a:endParaRPr lang="ru-RU" sz="2400" b="1" dirty="0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5263479" y="2703513"/>
            <a:ext cx="1881535" cy="6413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 smtClean="0"/>
              <a:t>Браузер</a:t>
            </a:r>
            <a:endParaRPr lang="ru-RU" sz="2400" b="1" dirty="0"/>
          </a:p>
        </p:txBody>
      </p:sp>
      <p:sp>
        <p:nvSpPr>
          <p:cNvPr id="9" name="Прямоугольник 6"/>
          <p:cNvSpPr>
            <a:spLocks noChangeArrowheads="1"/>
          </p:cNvSpPr>
          <p:nvPr/>
        </p:nvSpPr>
        <p:spPr bwMode="auto">
          <a:xfrm>
            <a:off x="481234" y="4077072"/>
            <a:ext cx="84216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b="1" dirty="0">
                <a:solidFill>
                  <a:srgbClr val="333399"/>
                </a:solidFill>
              </a:rPr>
              <a:t>HTTPS</a:t>
            </a:r>
            <a:r>
              <a:rPr lang="en-US" altLang="ru-RU" sz="2400" dirty="0">
                <a:solidFill>
                  <a:srgbClr val="000000"/>
                </a:solidFill>
              </a:rPr>
              <a:t> = </a:t>
            </a:r>
            <a:r>
              <a:rPr lang="en-US" altLang="ru-RU" sz="2400" b="1" i="1" dirty="0" err="1">
                <a:solidFill>
                  <a:srgbClr val="000000"/>
                </a:solidFill>
              </a:rPr>
              <a:t>HyperText</a:t>
            </a:r>
            <a:r>
              <a:rPr lang="en-US" altLang="ru-RU" sz="2400" b="1" i="1" dirty="0">
                <a:solidFill>
                  <a:srgbClr val="000000"/>
                </a:solidFill>
              </a:rPr>
              <a:t> Transfer Protocol </a:t>
            </a:r>
            <a:r>
              <a:rPr lang="en-US" altLang="ru-RU" sz="2400" i="1" dirty="0">
                <a:solidFill>
                  <a:srgbClr val="000000"/>
                </a:solidFill>
              </a:rPr>
              <a:t>Secure</a:t>
            </a:r>
            <a:r>
              <a:rPr lang="en-US" altLang="ru-RU" sz="2400" b="1" i="1" dirty="0">
                <a:solidFill>
                  <a:srgbClr val="000000"/>
                </a:solidFill>
              </a:rPr>
              <a:t> </a:t>
            </a:r>
            <a:r>
              <a:rPr lang="en-US" altLang="ru-RU" sz="2400" i="1" dirty="0">
                <a:solidFill>
                  <a:srgbClr val="000000"/>
                </a:solidFill>
              </a:rPr>
              <a:t>– </a:t>
            </a:r>
            <a:r>
              <a:rPr lang="ru-RU" altLang="ru-RU" sz="2400" i="1" dirty="0">
                <a:solidFill>
                  <a:srgbClr val="000000"/>
                </a:solidFill>
              </a:rPr>
              <a:t/>
            </a:r>
            <a:br>
              <a:rPr lang="ru-RU" altLang="ru-RU" sz="2400" i="1" dirty="0">
                <a:solidFill>
                  <a:srgbClr val="000000"/>
                </a:solidFill>
              </a:rPr>
            </a:br>
            <a:r>
              <a:rPr lang="ru-RU" altLang="ru-RU" sz="2400" i="1" dirty="0">
                <a:solidFill>
                  <a:srgbClr val="000000"/>
                </a:solidFill>
              </a:rPr>
              <a:t>                </a:t>
            </a:r>
            <a:r>
              <a:rPr lang="ru-RU" altLang="ru-RU" sz="2400" dirty="0">
                <a:solidFill>
                  <a:srgbClr val="000000"/>
                </a:solidFill>
              </a:rPr>
              <a:t>предусматривает шифрование</a:t>
            </a:r>
            <a:endParaRPr lang="ru-RU" altLang="ru-RU" i="1" dirty="0"/>
          </a:p>
        </p:txBody>
      </p:sp>
      <p:sp>
        <p:nvSpPr>
          <p:cNvPr id="10" name="Прямоугольник 6"/>
          <p:cNvSpPr>
            <a:spLocks noChangeArrowheads="1"/>
          </p:cNvSpPr>
          <p:nvPr/>
        </p:nvSpPr>
        <p:spPr bwMode="auto">
          <a:xfrm>
            <a:off x="460865" y="5085184"/>
            <a:ext cx="62713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b="1" dirty="0" smtClean="0">
                <a:solidFill>
                  <a:srgbClr val="333399"/>
                </a:solidFill>
              </a:rPr>
              <a:t>HTML</a:t>
            </a:r>
            <a:r>
              <a:rPr lang="en-US" altLang="ru-RU" sz="2400" dirty="0" smtClean="0">
                <a:solidFill>
                  <a:srgbClr val="000000"/>
                </a:solidFill>
              </a:rPr>
              <a:t> </a:t>
            </a:r>
            <a:r>
              <a:rPr lang="en-US" altLang="ru-RU" sz="2400" dirty="0">
                <a:solidFill>
                  <a:srgbClr val="000000"/>
                </a:solidFill>
              </a:rPr>
              <a:t>= </a:t>
            </a:r>
            <a:r>
              <a:rPr lang="en-US" altLang="ru-RU" sz="2400" b="1" i="1" dirty="0" err="1">
                <a:solidFill>
                  <a:srgbClr val="000000"/>
                </a:solidFill>
              </a:rPr>
              <a:t>HyperText</a:t>
            </a:r>
            <a:r>
              <a:rPr lang="en-US" altLang="ru-RU" sz="2400" b="1" i="1" dirty="0">
                <a:solidFill>
                  <a:srgbClr val="000000"/>
                </a:solidFill>
              </a:rPr>
              <a:t> </a:t>
            </a:r>
            <a:r>
              <a:rPr lang="en-US" sz="2400" b="1" i="1" dirty="0"/>
              <a:t>Markup </a:t>
            </a:r>
            <a:r>
              <a:rPr lang="en-US" sz="2400" b="1" i="1" dirty="0" smtClean="0"/>
              <a:t>Language  </a:t>
            </a:r>
            <a:endParaRPr lang="ru-RU" altLang="ru-RU" i="1" dirty="0"/>
          </a:p>
        </p:txBody>
      </p:sp>
    </p:spTree>
    <p:extLst>
      <p:ext uri="{BB962C8B-B14F-4D97-AF65-F5344CB8AC3E}">
        <p14:creationId xmlns:p14="http://schemas.microsoft.com/office/powerpoint/2010/main" val="123346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Веб-браузеры</a:t>
            </a:r>
          </a:p>
        </p:txBody>
      </p:sp>
      <p:sp>
        <p:nvSpPr>
          <p:cNvPr id="6349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6D3545-5296-4931-9EC6-D796F9505800}" type="slidenum">
              <a:rPr lang="ru-RU" altLang="ru-RU" smtClean="0"/>
              <a:pPr eaLnBrk="1" hangingPunct="1"/>
              <a:t>7</a:t>
            </a:fld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98463" y="831850"/>
            <a:ext cx="8434387" cy="831850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360363" indent="-360363">
              <a:defRPr/>
            </a:pPr>
            <a:r>
              <a:rPr lang="ru-RU" sz="2400" b="1" dirty="0"/>
              <a:t>Браузер </a:t>
            </a:r>
            <a:r>
              <a:rPr lang="ru-RU" sz="2400" dirty="0"/>
              <a:t>– это программа для просмотра </a:t>
            </a:r>
            <a:r>
              <a:rPr lang="ru-RU" sz="2400" dirty="0" err="1"/>
              <a:t>веб-страниц</a:t>
            </a:r>
            <a:r>
              <a:rPr lang="ru-RU" sz="2400" dirty="0"/>
              <a:t> на экране.</a:t>
            </a:r>
          </a:p>
        </p:txBody>
      </p:sp>
      <p:pic>
        <p:nvPicPr>
          <p:cNvPr id="63493" name="Picture 5" descr="http://t0.gstatic.com/images?q=tbn:BjDIi0EgEOOeeM:http://www.turners.co.nz/About/news/PublishingImages/General%2520Logos/internet-explorer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1731963"/>
            <a:ext cx="539750" cy="539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4" name="Picture 4" descr="http://t1.gstatic.com/images?q=tbn:Bj8xpYjnC061MM:http://www.3dnews.ru/_imgdata/img/2009/12/11/15375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343150"/>
            <a:ext cx="539750" cy="539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5" name="Picture 3" descr="http://googlemon.ru/wp-content/uploads/2009/12/chrome-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954338"/>
            <a:ext cx="539750" cy="539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6" name="Picture 2" descr="Apple Safari ic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565525"/>
            <a:ext cx="539750" cy="539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7" name="Picture 1" descr="Opera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176713"/>
            <a:ext cx="539750" cy="539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8" name="Rectangle 7"/>
          <p:cNvSpPr>
            <a:spLocks noChangeArrowheads="1"/>
          </p:cNvSpPr>
          <p:nvPr/>
        </p:nvSpPr>
        <p:spPr bwMode="auto">
          <a:xfrm>
            <a:off x="914400" y="1785938"/>
            <a:ext cx="2546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2400">
                <a:ea typeface="Calibri" pitchFamily="34" charset="0"/>
                <a:cs typeface="Times New Roman" pitchFamily="18" charset="0"/>
              </a:rPr>
              <a:t> </a:t>
            </a:r>
            <a:r>
              <a:rPr lang="en-US" altLang="ru-RU" sz="2400" i="1">
                <a:ea typeface="Calibri" pitchFamily="34" charset="0"/>
                <a:cs typeface="Times New Roman" pitchFamily="18" charset="0"/>
              </a:rPr>
              <a:t>Internet Explorer</a:t>
            </a:r>
            <a:endParaRPr lang="ru-RU" altLang="ru-RU" sz="24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3499" name="Rectangle 8"/>
          <p:cNvSpPr>
            <a:spLocks noChangeArrowheads="1"/>
          </p:cNvSpPr>
          <p:nvPr/>
        </p:nvSpPr>
        <p:spPr bwMode="auto">
          <a:xfrm>
            <a:off x="914400" y="2395538"/>
            <a:ext cx="46529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ru-RU" sz="2400">
                <a:ea typeface="Calibri" pitchFamily="34" charset="0"/>
                <a:cs typeface="Times New Roman" pitchFamily="18" charset="0"/>
              </a:rPr>
              <a:t> </a:t>
            </a:r>
            <a:r>
              <a:rPr lang="en-US" altLang="ru-RU" sz="2400" i="1">
                <a:ea typeface="Calibri" pitchFamily="34" charset="0"/>
                <a:cs typeface="Times New Roman" pitchFamily="18" charset="0"/>
              </a:rPr>
              <a:t>Firefox </a:t>
            </a:r>
            <a:r>
              <a:rPr lang="en-US" altLang="ru-RU" sz="2400">
                <a:ea typeface="Calibri" pitchFamily="34" charset="0"/>
                <a:cs typeface="Times New Roman" pitchFamily="18" charset="0"/>
              </a:rPr>
              <a:t>(</a:t>
            </a:r>
            <a:r>
              <a:rPr lang="en-US" altLang="ru-RU" sz="2400">
                <a:ea typeface="Calibri" pitchFamily="34" charset="0"/>
                <a:cs typeface="Times New Roman" pitchFamily="18" charset="0"/>
                <a:hlinkClick r:id="rId7"/>
              </a:rPr>
              <a:t>www.mozilla-russia.org</a:t>
            </a:r>
            <a:r>
              <a:rPr lang="en-US" altLang="ru-RU" sz="2400">
                <a:ea typeface="Calibri" pitchFamily="34" charset="0"/>
                <a:cs typeface="Times New Roman" pitchFamily="18" charset="0"/>
              </a:rPr>
              <a:t>)</a:t>
            </a:r>
            <a:endParaRPr lang="ru-RU" altLang="ru-RU" sz="24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3500" name="Rectangle 9"/>
          <p:cNvSpPr>
            <a:spLocks noChangeArrowheads="1"/>
          </p:cNvSpPr>
          <p:nvPr/>
        </p:nvSpPr>
        <p:spPr bwMode="auto">
          <a:xfrm>
            <a:off x="914400" y="3003550"/>
            <a:ext cx="52339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ru-RU" sz="2400" i="1">
                <a:ea typeface="Calibri" pitchFamily="34" charset="0"/>
                <a:cs typeface="Times New Roman" pitchFamily="18" charset="0"/>
              </a:rPr>
              <a:t> Chrome </a:t>
            </a:r>
            <a:r>
              <a:rPr lang="en-US" altLang="ru-RU" sz="2400">
                <a:ea typeface="Calibri" pitchFamily="34" charset="0"/>
                <a:cs typeface="Times New Roman" pitchFamily="18" charset="0"/>
              </a:rPr>
              <a:t>(</a:t>
            </a:r>
            <a:r>
              <a:rPr lang="en-US" altLang="ru-RU" sz="2400">
                <a:ea typeface="Calibri" pitchFamily="34" charset="0"/>
                <a:cs typeface="Times New Roman" pitchFamily="18" charset="0"/>
                <a:hlinkClick r:id="rId8"/>
              </a:rPr>
              <a:t>www.google.com/chrome</a:t>
            </a:r>
            <a:r>
              <a:rPr lang="en-US" altLang="ru-RU" sz="2400">
                <a:ea typeface="Calibri" pitchFamily="34" charset="0"/>
                <a:cs typeface="Times New Roman" pitchFamily="18" charset="0"/>
              </a:rPr>
              <a:t>)</a:t>
            </a:r>
            <a:endParaRPr lang="ru-RU" altLang="ru-RU" sz="24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3501" name="Rectangle 10"/>
          <p:cNvSpPr>
            <a:spLocks noChangeArrowheads="1"/>
          </p:cNvSpPr>
          <p:nvPr/>
        </p:nvSpPr>
        <p:spPr bwMode="auto">
          <a:xfrm>
            <a:off x="914400" y="3613150"/>
            <a:ext cx="5019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ru-RU" sz="2400">
                <a:ea typeface="Calibri" pitchFamily="34" charset="0"/>
                <a:cs typeface="Times New Roman" pitchFamily="18" charset="0"/>
              </a:rPr>
              <a:t> </a:t>
            </a:r>
            <a:r>
              <a:rPr lang="en-US" altLang="ru-RU" sz="2400" i="1">
                <a:ea typeface="Calibri" pitchFamily="34" charset="0"/>
                <a:cs typeface="Times New Roman" pitchFamily="18" charset="0"/>
              </a:rPr>
              <a:t>Safari</a:t>
            </a:r>
            <a:r>
              <a:rPr lang="en-US" altLang="ru-RU" sz="2400">
                <a:ea typeface="Calibri" pitchFamily="34" charset="0"/>
                <a:cs typeface="Times New Roman" pitchFamily="18" charset="0"/>
              </a:rPr>
              <a:t> (</a:t>
            </a:r>
            <a:r>
              <a:rPr lang="en-US" altLang="ru-RU" sz="2400">
                <a:ea typeface="Calibri" pitchFamily="34" charset="0"/>
                <a:cs typeface="Times New Roman" pitchFamily="18" charset="0"/>
                <a:hlinkClick r:id="rId9"/>
              </a:rPr>
              <a:t>www.apple.com/safari</a:t>
            </a:r>
            <a:r>
              <a:rPr lang="en-US" altLang="ru-RU" sz="2400">
                <a:ea typeface="Calibri" pitchFamily="34" charset="0"/>
                <a:cs typeface="Times New Roman" pitchFamily="18" charset="0"/>
              </a:rPr>
              <a:t>)</a:t>
            </a:r>
            <a:endParaRPr lang="ru-RU" altLang="ru-RU" sz="24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3502" name="Rectangle 11"/>
          <p:cNvSpPr>
            <a:spLocks noChangeArrowheads="1"/>
          </p:cNvSpPr>
          <p:nvPr/>
        </p:nvSpPr>
        <p:spPr bwMode="auto">
          <a:xfrm>
            <a:off x="914400" y="4222750"/>
            <a:ext cx="4454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u-RU" altLang="ru-RU" sz="2400" i="1">
                <a:ea typeface="Calibri" pitchFamily="34" charset="0"/>
                <a:cs typeface="Times New Roman" pitchFamily="18" charset="0"/>
              </a:rPr>
              <a:t> </a:t>
            </a:r>
            <a:r>
              <a:rPr lang="en-US" altLang="ru-RU" sz="2400" i="1">
                <a:ea typeface="Calibri" pitchFamily="34" charset="0"/>
                <a:cs typeface="Times New Roman" pitchFamily="18" charset="0"/>
              </a:rPr>
              <a:t>Opera </a:t>
            </a:r>
            <a:r>
              <a:rPr lang="ru-RU" altLang="ru-RU" sz="2400">
                <a:ea typeface="Calibri" pitchFamily="34" charset="0"/>
                <a:cs typeface="Times New Roman" pitchFamily="18" charset="0"/>
              </a:rPr>
              <a:t>(</a:t>
            </a:r>
            <a:r>
              <a:rPr lang="en-US" altLang="ru-RU" sz="2400">
                <a:ea typeface="Calibri" pitchFamily="34" charset="0"/>
                <a:cs typeface="Times New Roman" pitchFamily="18" charset="0"/>
                <a:hlinkClick r:id="rId10"/>
              </a:rPr>
              <a:t>www</a:t>
            </a:r>
            <a:r>
              <a:rPr lang="ru-RU" altLang="ru-RU" sz="2400">
                <a:ea typeface="Calibri" pitchFamily="34" charset="0"/>
                <a:cs typeface="Times New Roman" pitchFamily="18" charset="0"/>
                <a:hlinkClick r:id="rId10"/>
              </a:rPr>
              <a:t>.</a:t>
            </a:r>
            <a:r>
              <a:rPr lang="en-US" altLang="ru-RU" sz="2400">
                <a:ea typeface="Calibri" pitchFamily="34" charset="0"/>
                <a:cs typeface="Times New Roman" pitchFamily="18" charset="0"/>
                <a:hlinkClick r:id="rId10"/>
              </a:rPr>
              <a:t>opera</a:t>
            </a:r>
            <a:r>
              <a:rPr lang="ru-RU" altLang="ru-RU" sz="2400">
                <a:ea typeface="Calibri" pitchFamily="34" charset="0"/>
                <a:cs typeface="Times New Roman" pitchFamily="18" charset="0"/>
                <a:hlinkClick r:id="rId10"/>
              </a:rPr>
              <a:t>.</a:t>
            </a:r>
            <a:r>
              <a:rPr lang="en-US" altLang="ru-RU" sz="2400">
                <a:ea typeface="Calibri" pitchFamily="34" charset="0"/>
                <a:cs typeface="Times New Roman" pitchFamily="18" charset="0"/>
                <a:hlinkClick r:id="rId10"/>
              </a:rPr>
              <a:t>com</a:t>
            </a:r>
            <a:r>
              <a:rPr lang="ru-RU" altLang="ru-RU" sz="2400">
                <a:ea typeface="Calibri" pitchFamily="34" charset="0"/>
                <a:cs typeface="Times New Roman" pitchFamily="18" charset="0"/>
              </a:rPr>
              <a:t>)</a:t>
            </a:r>
          </a:p>
        </p:txBody>
      </p:sp>
      <p:sp>
        <p:nvSpPr>
          <p:cNvPr id="15" name="Скругленная прямоугольная выноска 14"/>
          <p:cNvSpPr/>
          <p:nvPr/>
        </p:nvSpPr>
        <p:spPr bwMode="auto">
          <a:xfrm>
            <a:off x="6564313" y="2981325"/>
            <a:ext cx="1985962" cy="520700"/>
          </a:xfrm>
          <a:prstGeom prst="wedgeRoundRectCallout">
            <a:avLst>
              <a:gd name="adj1" fmla="val -71373"/>
              <a:gd name="adj2" fmla="val 8632"/>
              <a:gd name="adj3" fmla="val 16667"/>
            </a:avLst>
          </a:prstGeom>
          <a:solidFill>
            <a:srgbClr val="99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rgbClr val="008000"/>
                </a:solidFill>
              </a:rPr>
              <a:t>бесплатно!</a:t>
            </a:r>
          </a:p>
        </p:txBody>
      </p:sp>
      <p:sp>
        <p:nvSpPr>
          <p:cNvPr id="16" name="Правая фигурная скобка 15"/>
          <p:cNvSpPr>
            <a:spLocks/>
          </p:cNvSpPr>
          <p:nvPr/>
        </p:nvSpPr>
        <p:spPr bwMode="auto">
          <a:xfrm>
            <a:off x="5919788" y="1922463"/>
            <a:ext cx="247650" cy="2698750"/>
          </a:xfrm>
          <a:prstGeom prst="rightBrace">
            <a:avLst>
              <a:gd name="adj1" fmla="val 6997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9475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Веб 2.0</a:t>
            </a:r>
          </a:p>
        </p:txBody>
      </p:sp>
      <p:sp>
        <p:nvSpPr>
          <p:cNvPr id="6451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294202-9913-4FC8-965C-35D86475A669}" type="slidenum">
              <a:rPr lang="ru-RU" altLang="ru-RU" smtClean="0"/>
              <a:pPr eaLnBrk="1" hangingPunct="1"/>
              <a:t>8</a:t>
            </a:fld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65105" y="692696"/>
            <a:ext cx="8434387" cy="172354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0363" indent="-360363">
              <a:spcAft>
                <a:spcPts val="1200"/>
              </a:spcAft>
              <a:defRPr/>
            </a:pPr>
            <a:r>
              <a:rPr lang="ru-RU" sz="2400" dirty="0"/>
              <a:t>Идея – привлечение </a:t>
            </a:r>
            <a:r>
              <a:rPr lang="ru-RU" sz="2400" b="1" dirty="0">
                <a:solidFill>
                  <a:srgbClr val="333399"/>
                </a:solidFill>
              </a:rPr>
              <a:t>пользователей</a:t>
            </a:r>
            <a:r>
              <a:rPr lang="ru-RU" sz="2400" dirty="0"/>
              <a:t> к наполнению сайтов информацией и совместной деятельности.</a:t>
            </a:r>
          </a:p>
          <a:p>
            <a:pPr marL="360363" indent="-174625">
              <a:buFont typeface="Arial" pitchFamily="34" charset="0"/>
              <a:buChar char="•"/>
              <a:defRPr/>
            </a:pPr>
            <a:r>
              <a:rPr lang="ru-RU" sz="2400" dirty="0"/>
              <a:t>требуется </a:t>
            </a:r>
            <a:r>
              <a:rPr lang="ru-RU" sz="2400" b="1" dirty="0"/>
              <a:t>регистрация</a:t>
            </a:r>
            <a:r>
              <a:rPr lang="ru-RU" sz="2400" dirty="0"/>
              <a:t> </a:t>
            </a:r>
            <a:endParaRPr lang="en-US" sz="2400" dirty="0" smtClean="0"/>
          </a:p>
          <a:p>
            <a:pPr marL="360363" indent="-174625">
              <a:buFont typeface="Arial" pitchFamily="34" charset="0"/>
              <a:buChar char="•"/>
              <a:defRPr/>
            </a:pPr>
            <a:r>
              <a:rPr lang="ru-RU" sz="2400" dirty="0" smtClean="0"/>
              <a:t>«</a:t>
            </a:r>
            <a:r>
              <a:rPr lang="ru-RU" sz="2400" b="1" dirty="0"/>
              <a:t>личная зона</a:t>
            </a:r>
            <a:r>
              <a:rPr lang="ru-RU" sz="2400" dirty="0"/>
              <a:t>» пользователя</a:t>
            </a:r>
          </a:p>
        </p:txBody>
      </p:sp>
      <p:sp>
        <p:nvSpPr>
          <p:cNvPr id="64518" name="Прямоугольник 5"/>
          <p:cNvSpPr>
            <a:spLocks noChangeArrowheads="1"/>
          </p:cNvSpPr>
          <p:nvPr/>
        </p:nvSpPr>
        <p:spPr bwMode="auto">
          <a:xfrm>
            <a:off x="2837243" y="4712189"/>
            <a:ext cx="33715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333399"/>
                </a:solidFill>
              </a:rPr>
              <a:t>Социальные сети</a:t>
            </a:r>
            <a:endParaRPr lang="ru-RU" altLang="ru-RU" sz="2000" b="1" dirty="0">
              <a:solidFill>
                <a:srgbClr val="333399"/>
              </a:solidFill>
            </a:endParaRPr>
          </a:p>
        </p:txBody>
      </p:sp>
      <p:sp>
        <p:nvSpPr>
          <p:cNvPr id="64529" name="Прямоугольник 19"/>
          <p:cNvSpPr>
            <a:spLocks noChangeArrowheads="1"/>
          </p:cNvSpPr>
          <p:nvPr/>
        </p:nvSpPr>
        <p:spPr bwMode="auto">
          <a:xfrm>
            <a:off x="560918" y="5443051"/>
            <a:ext cx="23828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dirty="0">
                <a:solidFill>
                  <a:srgbClr val="333399"/>
                </a:solidFill>
              </a:rPr>
              <a:t>Вики</a:t>
            </a:r>
            <a:r>
              <a:rPr lang="en-US" altLang="ru-RU" sz="2400" b="1" dirty="0">
                <a:solidFill>
                  <a:srgbClr val="333399"/>
                </a:solidFill>
              </a:rPr>
              <a:t>-</a:t>
            </a:r>
            <a:r>
              <a:rPr lang="ru-RU" altLang="ru-RU" sz="2400" b="1" dirty="0">
                <a:solidFill>
                  <a:srgbClr val="333399"/>
                </a:solidFill>
              </a:rPr>
              <a:t>системы</a:t>
            </a:r>
            <a:endParaRPr lang="ru-RU" altLang="ru-RU" b="1" dirty="0">
              <a:solidFill>
                <a:srgbClr val="333399"/>
              </a:solidFill>
            </a:endParaRPr>
          </a:p>
        </p:txBody>
      </p:sp>
      <p:pic>
        <p:nvPicPr>
          <p:cNvPr id="21" name="Picture 8" descr="Wikipedia Logo, Before and Af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39" t="3627" r="9970" b="33919"/>
          <a:stretch>
            <a:fillRect/>
          </a:stretch>
        </p:blipFill>
        <p:spPr bwMode="auto">
          <a:xfrm>
            <a:off x="179164" y="6008200"/>
            <a:ext cx="3810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Прямоугольник 19"/>
          <p:cNvSpPr>
            <a:spLocks noChangeArrowheads="1"/>
          </p:cNvSpPr>
          <p:nvPr/>
        </p:nvSpPr>
        <p:spPr bwMode="auto">
          <a:xfrm>
            <a:off x="571599" y="5905013"/>
            <a:ext cx="4256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400" i="1" dirty="0" err="1">
                <a:solidFill>
                  <a:srgbClr val="000000"/>
                </a:solidFill>
              </a:rPr>
              <a:t>Википедия</a:t>
            </a:r>
            <a:r>
              <a:rPr lang="en-US" altLang="ru-RU" sz="2400" dirty="0">
                <a:solidFill>
                  <a:srgbClr val="000000"/>
                </a:solidFill>
              </a:rPr>
              <a:t> (</a:t>
            </a:r>
            <a:r>
              <a:rPr lang="en-US" altLang="ru-RU" sz="2400" dirty="0">
                <a:solidFill>
                  <a:srgbClr val="000000"/>
                </a:solidFill>
                <a:hlinkClick r:id="rId3"/>
              </a:rPr>
              <a:t>ru.wikipedia.org</a:t>
            </a:r>
            <a:r>
              <a:rPr lang="en-US" altLang="ru-RU" sz="2400" dirty="0">
                <a:solidFill>
                  <a:srgbClr val="000000"/>
                </a:solidFill>
              </a:rPr>
              <a:t>)</a:t>
            </a:r>
            <a:endParaRPr lang="ru-RU" altLang="ru-RU" sz="2400" dirty="0"/>
          </a:p>
        </p:txBody>
      </p:sp>
      <p:grpSp>
        <p:nvGrpSpPr>
          <p:cNvPr id="20" name="Group 5"/>
          <p:cNvGrpSpPr>
            <a:grpSpLocks noChangeAspect="1"/>
          </p:cNvGrpSpPr>
          <p:nvPr/>
        </p:nvGrpSpPr>
        <p:grpSpPr bwMode="auto">
          <a:xfrm>
            <a:off x="179164" y="2691266"/>
            <a:ext cx="396875" cy="396875"/>
            <a:chOff x="2816" y="2458"/>
            <a:chExt cx="1728" cy="1728"/>
          </a:xfrm>
        </p:grpSpPr>
        <p:sp>
          <p:nvSpPr>
            <p:cNvPr id="23" name="Oval 6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 sz="1400"/>
            </a:p>
          </p:txBody>
        </p:sp>
        <p:grpSp>
          <p:nvGrpSpPr>
            <p:cNvPr id="24" name="Group 7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26" name="Rectangle 8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1400"/>
              </a:p>
            </p:txBody>
          </p:sp>
          <p:sp>
            <p:nvSpPr>
              <p:cNvPr id="27" name="Rectangle 9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 sz="1400"/>
              </a:p>
            </p:txBody>
          </p:sp>
        </p:grpSp>
        <p:sp>
          <p:nvSpPr>
            <p:cNvPr id="25" name="Freeform 10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>
                <a:gd name="T0" fmla="*/ 3 w 1302"/>
                <a:gd name="T1" fmla="*/ 438 h 1299"/>
                <a:gd name="T2" fmla="*/ 444 w 1302"/>
                <a:gd name="T3" fmla="*/ 438 h 1299"/>
                <a:gd name="T4" fmla="*/ 444 w 1302"/>
                <a:gd name="T5" fmla="*/ 0 h 1299"/>
                <a:gd name="T6" fmla="*/ 870 w 1302"/>
                <a:gd name="T7" fmla="*/ 0 h 1299"/>
                <a:gd name="T8" fmla="*/ 870 w 1302"/>
                <a:gd name="T9" fmla="*/ 441 h 1299"/>
                <a:gd name="T10" fmla="*/ 1302 w 1302"/>
                <a:gd name="T11" fmla="*/ 441 h 1299"/>
                <a:gd name="T12" fmla="*/ 1302 w 1302"/>
                <a:gd name="T13" fmla="*/ 864 h 1299"/>
                <a:gd name="T14" fmla="*/ 870 w 1302"/>
                <a:gd name="T15" fmla="*/ 864 h 1299"/>
                <a:gd name="T16" fmla="*/ 870 w 1302"/>
                <a:gd name="T17" fmla="*/ 1299 h 1299"/>
                <a:gd name="T18" fmla="*/ 447 w 1302"/>
                <a:gd name="T19" fmla="*/ 1299 h 1299"/>
                <a:gd name="T20" fmla="*/ 447 w 1302"/>
                <a:gd name="T21" fmla="*/ 867 h 1299"/>
                <a:gd name="T22" fmla="*/ 0 w 1302"/>
                <a:gd name="T23" fmla="*/ 867 h 1299"/>
                <a:gd name="T24" fmla="*/ 3 w 1302"/>
                <a:gd name="T25" fmla="*/ 438 h 12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02"/>
                <a:gd name="T40" fmla="*/ 0 h 1299"/>
                <a:gd name="T41" fmla="*/ 1302 w 1302"/>
                <a:gd name="T42" fmla="*/ 1299 h 12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 sz="1400"/>
            </a:p>
          </p:txBody>
        </p:sp>
      </p:grpSp>
      <p:sp>
        <p:nvSpPr>
          <p:cNvPr id="28" name="Rectangle 14"/>
          <p:cNvSpPr>
            <a:spLocks noChangeArrowheads="1"/>
          </p:cNvSpPr>
          <p:nvPr/>
        </p:nvSpPr>
        <p:spPr bwMode="auto">
          <a:xfrm>
            <a:off x="730143" y="2550637"/>
            <a:ext cx="7996237" cy="678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8288" indent="-2682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10000"/>
              </a:lnSpc>
              <a:buClr>
                <a:srgbClr val="00B050"/>
              </a:buClr>
              <a:buFont typeface="Wingdings" pitchFamily="2" charset="2"/>
              <a:buChar char="§"/>
            </a:pPr>
            <a:r>
              <a:rPr lang="ru-RU" altLang="ru-RU" dirty="0"/>
              <a:t>расширение возможностей пользователей </a:t>
            </a:r>
          </a:p>
          <a:p>
            <a:pPr eaLnBrk="1" hangingPunct="1">
              <a:lnSpc>
                <a:spcPct val="110000"/>
              </a:lnSpc>
              <a:buClr>
                <a:srgbClr val="00B050"/>
              </a:buClr>
              <a:buFont typeface="Wingdings" pitchFamily="2" charset="2"/>
              <a:buChar char="§"/>
            </a:pPr>
            <a:r>
              <a:rPr lang="ru-RU" altLang="ru-RU" dirty="0"/>
              <a:t>сотрудничество на расстоянии</a:t>
            </a:r>
          </a:p>
        </p:txBody>
      </p:sp>
      <p:grpSp>
        <p:nvGrpSpPr>
          <p:cNvPr id="29" name="Group 11"/>
          <p:cNvGrpSpPr>
            <a:grpSpLocks noChangeAspect="1"/>
          </p:cNvGrpSpPr>
          <p:nvPr/>
        </p:nvGrpSpPr>
        <p:grpSpPr bwMode="auto">
          <a:xfrm>
            <a:off x="261830" y="3291209"/>
            <a:ext cx="395288" cy="395288"/>
            <a:chOff x="552" y="2523"/>
            <a:chExt cx="1728" cy="1728"/>
          </a:xfrm>
        </p:grpSpPr>
        <p:sp>
          <p:nvSpPr>
            <p:cNvPr id="30" name="Oval 12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 sz="1400"/>
            </a:p>
          </p:txBody>
        </p:sp>
        <p:sp>
          <p:nvSpPr>
            <p:cNvPr id="31" name="Rectangle 13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 sz="1400"/>
            </a:p>
          </p:txBody>
        </p:sp>
      </p:grpSp>
      <p:sp>
        <p:nvSpPr>
          <p:cNvPr id="32" name="Rectangle 15"/>
          <p:cNvSpPr>
            <a:spLocks noChangeArrowheads="1"/>
          </p:cNvSpPr>
          <p:nvPr/>
        </p:nvSpPr>
        <p:spPr bwMode="auto">
          <a:xfrm>
            <a:off x="730143" y="3256284"/>
            <a:ext cx="7345362" cy="1431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8288" indent="-2682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ru-RU" altLang="ru-RU" dirty="0"/>
              <a:t>потеря контроля над данными</a:t>
            </a:r>
          </a:p>
          <a:p>
            <a:pPr eaLnBrk="1" hangingPunct="1"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ru-RU" altLang="ru-RU" dirty="0"/>
              <a:t>опасность взлома</a:t>
            </a:r>
          </a:p>
          <a:p>
            <a:pPr eaLnBrk="1" hangingPunct="1"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ru-RU" altLang="ru-RU" dirty="0"/>
              <a:t>манипуляции на основе изучения профиля</a:t>
            </a:r>
          </a:p>
          <a:p>
            <a:pPr eaLnBrk="1" hangingPunct="1"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ru-RU" altLang="ru-RU" dirty="0"/>
              <a:t>уменьшение «личного пространства»</a:t>
            </a:r>
          </a:p>
        </p:txBody>
      </p:sp>
    </p:spTree>
    <p:extLst>
      <p:ext uri="{BB962C8B-B14F-4D97-AF65-F5344CB8AC3E}">
        <p14:creationId xmlns:p14="http://schemas.microsoft.com/office/powerpoint/2010/main" val="6175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4518" grpId="0"/>
      <p:bldP spid="64529" grpId="0"/>
      <p:bldP spid="22" grpId="0"/>
      <p:bldP spid="3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Как работает электронная почта?</a:t>
            </a:r>
          </a:p>
        </p:txBody>
      </p:sp>
      <p:sp>
        <p:nvSpPr>
          <p:cNvPr id="6963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EBE6CB-49A6-48A6-BEBB-4403B585808D}" type="slidenum">
              <a:rPr lang="ru-RU" altLang="ru-RU" smtClean="0"/>
              <a:pPr eaLnBrk="1" hangingPunct="1"/>
              <a:t>9</a:t>
            </a:fld>
            <a:endParaRPr lang="ru-RU" altLang="ru-RU" smtClean="0"/>
          </a:p>
        </p:txBody>
      </p:sp>
      <p:sp>
        <p:nvSpPr>
          <p:cNvPr id="69636" name="Rectangle 5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69637" name="Rectangle 10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0666" name="Rectangle 553"/>
          <p:cNvSpPr>
            <a:spLocks noChangeArrowheads="1"/>
          </p:cNvSpPr>
          <p:nvPr/>
        </p:nvSpPr>
        <p:spPr bwMode="auto">
          <a:xfrm>
            <a:off x="2776538" y="2200275"/>
            <a:ext cx="919162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altLang="ru-RU" sz="1400" b="1">
                <a:solidFill>
                  <a:srgbClr val="333399"/>
                </a:solidFill>
                <a:ea typeface="Calibri" pitchFamily="34" charset="0"/>
                <a:cs typeface="Times New Roman" pitchFamily="18" charset="0"/>
              </a:rPr>
              <a:t>почтовый сервер</a:t>
            </a:r>
            <a:endParaRPr lang="ru-RU" altLang="ru-RU" sz="3600" b="1">
              <a:solidFill>
                <a:srgbClr val="333399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0668" name="Rectangle 543"/>
          <p:cNvSpPr>
            <a:spLocks noChangeArrowheads="1"/>
          </p:cNvSpPr>
          <p:nvPr/>
        </p:nvSpPr>
        <p:spPr bwMode="auto">
          <a:xfrm>
            <a:off x="5548313" y="2200275"/>
            <a:ext cx="919162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ru-RU" altLang="ru-RU" sz="1400" b="1">
                <a:solidFill>
                  <a:srgbClr val="333399"/>
                </a:solidFill>
                <a:ea typeface="Calibri" pitchFamily="34" charset="0"/>
                <a:cs typeface="Times New Roman" pitchFamily="18" charset="0"/>
              </a:rPr>
              <a:t>почтовый сервер</a:t>
            </a:r>
            <a:endParaRPr lang="ru-RU" altLang="ru-RU" sz="3600" b="1">
              <a:solidFill>
                <a:srgbClr val="333399"/>
              </a:solidFill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2" name="Группа 562"/>
          <p:cNvGrpSpPr>
            <a:grpSpLocks/>
          </p:cNvGrpSpPr>
          <p:nvPr/>
        </p:nvGrpSpPr>
        <p:grpSpPr bwMode="auto">
          <a:xfrm>
            <a:off x="427038" y="955675"/>
            <a:ext cx="3733800" cy="1255713"/>
            <a:chOff x="427038" y="955675"/>
            <a:chExt cx="3733800" cy="1255713"/>
          </a:xfrm>
        </p:grpSpPr>
        <p:pic>
          <p:nvPicPr>
            <p:cNvPr id="70193" name="Picture 3" descr="http://www.web-3.ru/data/seotext/474/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6075" y="1206500"/>
              <a:ext cx="644525" cy="1004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0194" name="Rectangle 552"/>
            <p:cNvSpPr>
              <a:spLocks noChangeArrowheads="1"/>
            </p:cNvSpPr>
            <p:nvPr/>
          </p:nvSpPr>
          <p:spPr bwMode="auto">
            <a:xfrm>
              <a:off x="2816225" y="955675"/>
              <a:ext cx="1344613" cy="239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b="1">
                  <a:solidFill>
                    <a:srgbClr val="333399"/>
                  </a:solidFill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mail.ru</a:t>
              </a:r>
              <a:endParaRPr lang="en-US" altLang="ru-RU">
                <a:solidFill>
                  <a:srgbClr val="333399"/>
                </a:solidFill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158224" name="Rectangle 528"/>
            <p:cNvSpPr>
              <a:spLocks noChangeArrowheads="1"/>
            </p:cNvSpPr>
            <p:nvPr/>
          </p:nvSpPr>
          <p:spPr bwMode="auto">
            <a:xfrm>
              <a:off x="427038" y="973138"/>
              <a:ext cx="2316162" cy="398462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20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vasya@mail.ru</a:t>
              </a:r>
              <a:endParaRPr lang="en-US" sz="4800" dirty="0">
                <a:latin typeface="Arial" pitchFamily="34" charset="0"/>
              </a:endParaRPr>
            </a:p>
          </p:txBody>
        </p:sp>
      </p:grpSp>
      <p:grpSp>
        <p:nvGrpSpPr>
          <p:cNvPr id="3" name="Группа 563"/>
          <p:cNvGrpSpPr>
            <a:grpSpLocks/>
          </p:cNvGrpSpPr>
          <p:nvPr/>
        </p:nvGrpSpPr>
        <p:grpSpPr bwMode="auto">
          <a:xfrm>
            <a:off x="4856163" y="955675"/>
            <a:ext cx="3965575" cy="1255713"/>
            <a:chOff x="4856163" y="955675"/>
            <a:chExt cx="3965575" cy="1255713"/>
          </a:xfrm>
        </p:grpSpPr>
        <p:pic>
          <p:nvPicPr>
            <p:cNvPr id="70190" name="Picture 3" descr="http://www.web-3.ru/data/seotext/474/3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7063" y="1206500"/>
              <a:ext cx="644525" cy="1004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0191" name="Rectangle 542"/>
            <p:cNvSpPr>
              <a:spLocks noChangeArrowheads="1"/>
            </p:cNvSpPr>
            <p:nvPr/>
          </p:nvSpPr>
          <p:spPr bwMode="auto">
            <a:xfrm>
              <a:off x="4856163" y="955675"/>
              <a:ext cx="1417637" cy="239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en-US" altLang="ru-RU" b="1">
                  <a:solidFill>
                    <a:srgbClr val="333399"/>
                  </a:solidFill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yahoo.com</a:t>
              </a:r>
              <a:endParaRPr lang="en-US" altLang="ru-RU">
                <a:solidFill>
                  <a:srgbClr val="333399"/>
                </a:solidFill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158223" name="Rectangle 527"/>
            <p:cNvSpPr>
              <a:spLocks noChangeArrowheads="1"/>
            </p:cNvSpPr>
            <p:nvPr/>
          </p:nvSpPr>
          <p:spPr bwMode="auto">
            <a:xfrm>
              <a:off x="6348413" y="973138"/>
              <a:ext cx="2473325" cy="398462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 anchor="ctr"/>
            <a:lstStyle/>
            <a:p>
              <a:pPr algn="ctr" eaLnBrk="0" hangingPunct="0">
                <a:defRPr/>
              </a:pPr>
              <a:r>
                <a:rPr lang="en-US" sz="2000" b="1" dirty="0">
                  <a:latin typeface="Courier New" pitchFamily="49" charset="0"/>
                  <a:ea typeface="Calibri" pitchFamily="34" charset="0"/>
                  <a:cs typeface="Courier New" pitchFamily="49" charset="0"/>
                </a:rPr>
                <a:t>john@yahoo.com</a:t>
              </a:r>
              <a:endParaRPr lang="en-US" sz="4800" dirty="0">
                <a:latin typeface="Arial" pitchFamily="34" charset="0"/>
              </a:endParaRPr>
            </a:p>
          </p:txBody>
        </p:sp>
      </p:grpSp>
      <p:grpSp>
        <p:nvGrpSpPr>
          <p:cNvPr id="4" name="Группа 1025"/>
          <p:cNvGrpSpPr>
            <a:grpSpLocks/>
          </p:cNvGrpSpPr>
          <p:nvPr/>
        </p:nvGrpSpPr>
        <p:grpSpPr bwMode="auto">
          <a:xfrm>
            <a:off x="4065588" y="1293813"/>
            <a:ext cx="1090612" cy="890587"/>
            <a:chOff x="4501450" y="3669518"/>
            <a:chExt cx="1092106" cy="891823"/>
          </a:xfrm>
        </p:grpSpPr>
        <p:sp>
          <p:nvSpPr>
            <p:cNvPr id="70179" name="Полилиния 1026"/>
            <p:cNvSpPr>
              <a:spLocks noChangeArrowheads="1"/>
            </p:cNvSpPr>
            <p:nvPr/>
          </p:nvSpPr>
          <p:spPr bwMode="auto">
            <a:xfrm>
              <a:off x="4502944" y="3669518"/>
              <a:ext cx="1090612" cy="891823"/>
            </a:xfrm>
            <a:custGeom>
              <a:avLst/>
              <a:gdLst>
                <a:gd name="T0" fmla="*/ 376237 w 1090612"/>
                <a:gd name="T1" fmla="*/ 73819 h 891823"/>
                <a:gd name="T2" fmla="*/ 295275 w 1090612"/>
                <a:gd name="T3" fmla="*/ 47625 h 891823"/>
                <a:gd name="T4" fmla="*/ 200025 w 1090612"/>
                <a:gd name="T5" fmla="*/ 71438 h 891823"/>
                <a:gd name="T6" fmla="*/ 121443 w 1090612"/>
                <a:gd name="T7" fmla="*/ 142875 h 891823"/>
                <a:gd name="T8" fmla="*/ 95250 w 1090612"/>
                <a:gd name="T9" fmla="*/ 230982 h 891823"/>
                <a:gd name="T10" fmla="*/ 95250 w 1090612"/>
                <a:gd name="T11" fmla="*/ 254794 h 891823"/>
                <a:gd name="T12" fmla="*/ 30956 w 1090612"/>
                <a:gd name="T13" fmla="*/ 302419 h 891823"/>
                <a:gd name="T14" fmla="*/ 0 w 1090612"/>
                <a:gd name="T15" fmla="*/ 383382 h 891823"/>
                <a:gd name="T16" fmla="*/ 4762 w 1090612"/>
                <a:gd name="T17" fmla="*/ 471488 h 891823"/>
                <a:gd name="T18" fmla="*/ 66675 w 1090612"/>
                <a:gd name="T19" fmla="*/ 564357 h 891823"/>
                <a:gd name="T20" fmla="*/ 107156 w 1090612"/>
                <a:gd name="T21" fmla="*/ 585788 h 891823"/>
                <a:gd name="T22" fmla="*/ 80962 w 1090612"/>
                <a:gd name="T23" fmla="*/ 652463 h 891823"/>
                <a:gd name="T24" fmla="*/ 107156 w 1090612"/>
                <a:gd name="T25" fmla="*/ 754857 h 891823"/>
                <a:gd name="T26" fmla="*/ 169068 w 1090612"/>
                <a:gd name="T27" fmla="*/ 823913 h 891823"/>
                <a:gd name="T28" fmla="*/ 264318 w 1090612"/>
                <a:gd name="T29" fmla="*/ 854869 h 891823"/>
                <a:gd name="T30" fmla="*/ 347662 w 1090612"/>
                <a:gd name="T31" fmla="*/ 838200 h 891823"/>
                <a:gd name="T32" fmla="*/ 354806 w 1090612"/>
                <a:gd name="T33" fmla="*/ 831057 h 891823"/>
                <a:gd name="T34" fmla="*/ 392906 w 1090612"/>
                <a:gd name="T35" fmla="*/ 792957 h 891823"/>
                <a:gd name="T36" fmla="*/ 428625 w 1090612"/>
                <a:gd name="T37" fmla="*/ 842963 h 891823"/>
                <a:gd name="T38" fmla="*/ 497681 w 1090612"/>
                <a:gd name="T39" fmla="*/ 881063 h 891823"/>
                <a:gd name="T40" fmla="*/ 590550 w 1090612"/>
                <a:gd name="T41" fmla="*/ 876300 h 891823"/>
                <a:gd name="T42" fmla="*/ 659606 w 1090612"/>
                <a:gd name="T43" fmla="*/ 852488 h 891823"/>
                <a:gd name="T44" fmla="*/ 692943 w 1090612"/>
                <a:gd name="T45" fmla="*/ 816769 h 891823"/>
                <a:gd name="T46" fmla="*/ 714375 w 1090612"/>
                <a:gd name="T47" fmla="*/ 778669 h 891823"/>
                <a:gd name="T48" fmla="*/ 771525 w 1090612"/>
                <a:gd name="T49" fmla="*/ 802482 h 891823"/>
                <a:gd name="T50" fmla="*/ 864393 w 1090612"/>
                <a:gd name="T51" fmla="*/ 809625 h 891823"/>
                <a:gd name="T52" fmla="*/ 938212 w 1090612"/>
                <a:gd name="T53" fmla="*/ 773907 h 891823"/>
                <a:gd name="T54" fmla="*/ 988218 w 1090612"/>
                <a:gd name="T55" fmla="*/ 716757 h 891823"/>
                <a:gd name="T56" fmla="*/ 1007268 w 1090612"/>
                <a:gd name="T57" fmla="*/ 659607 h 891823"/>
                <a:gd name="T58" fmla="*/ 1014412 w 1090612"/>
                <a:gd name="T59" fmla="*/ 595313 h 891823"/>
                <a:gd name="T60" fmla="*/ 1069181 w 1090612"/>
                <a:gd name="T61" fmla="*/ 540544 h 891823"/>
                <a:gd name="T62" fmla="*/ 1090612 w 1090612"/>
                <a:gd name="T63" fmla="*/ 464344 h 891823"/>
                <a:gd name="T64" fmla="*/ 1069181 w 1090612"/>
                <a:gd name="T65" fmla="*/ 364332 h 891823"/>
                <a:gd name="T66" fmla="*/ 1016793 w 1090612"/>
                <a:gd name="T67" fmla="*/ 297657 h 891823"/>
                <a:gd name="T68" fmla="*/ 1000125 w 1090612"/>
                <a:gd name="T69" fmla="*/ 288132 h 891823"/>
                <a:gd name="T70" fmla="*/ 1002506 w 1090612"/>
                <a:gd name="T71" fmla="*/ 221457 h 891823"/>
                <a:gd name="T72" fmla="*/ 950118 w 1090612"/>
                <a:gd name="T73" fmla="*/ 133350 h 891823"/>
                <a:gd name="T74" fmla="*/ 857250 w 1090612"/>
                <a:gd name="T75" fmla="*/ 88107 h 891823"/>
                <a:gd name="T76" fmla="*/ 769143 w 1090612"/>
                <a:gd name="T77" fmla="*/ 90488 h 891823"/>
                <a:gd name="T78" fmla="*/ 700087 w 1090612"/>
                <a:gd name="T79" fmla="*/ 126207 h 891823"/>
                <a:gd name="T80" fmla="*/ 657225 w 1090612"/>
                <a:gd name="T81" fmla="*/ 54769 h 891823"/>
                <a:gd name="T82" fmla="*/ 557212 w 1090612"/>
                <a:gd name="T83" fmla="*/ 0 h 891823"/>
                <a:gd name="T84" fmla="*/ 478631 w 1090612"/>
                <a:gd name="T85" fmla="*/ 4763 h 891823"/>
                <a:gd name="T86" fmla="*/ 376237 w 1090612"/>
                <a:gd name="T87" fmla="*/ 73819 h 891823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1090612"/>
                <a:gd name="T133" fmla="*/ 0 h 891823"/>
                <a:gd name="T134" fmla="*/ 1090612 w 1090612"/>
                <a:gd name="T135" fmla="*/ 891823 h 891823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1090612" h="891823">
                  <a:moveTo>
                    <a:pt x="376237" y="73819"/>
                  </a:moveTo>
                  <a:lnTo>
                    <a:pt x="295275" y="47625"/>
                  </a:lnTo>
                  <a:lnTo>
                    <a:pt x="200025" y="71438"/>
                  </a:lnTo>
                  <a:lnTo>
                    <a:pt x="121443" y="142875"/>
                  </a:lnTo>
                  <a:lnTo>
                    <a:pt x="95250" y="230982"/>
                  </a:lnTo>
                  <a:lnTo>
                    <a:pt x="95250" y="254794"/>
                  </a:lnTo>
                  <a:lnTo>
                    <a:pt x="30956" y="302419"/>
                  </a:lnTo>
                  <a:lnTo>
                    <a:pt x="0" y="383382"/>
                  </a:lnTo>
                  <a:lnTo>
                    <a:pt x="4762" y="471488"/>
                  </a:lnTo>
                  <a:lnTo>
                    <a:pt x="66675" y="564357"/>
                  </a:lnTo>
                  <a:lnTo>
                    <a:pt x="107156" y="585788"/>
                  </a:lnTo>
                  <a:lnTo>
                    <a:pt x="80962" y="652463"/>
                  </a:lnTo>
                  <a:lnTo>
                    <a:pt x="107156" y="754857"/>
                  </a:lnTo>
                  <a:lnTo>
                    <a:pt x="169068" y="823913"/>
                  </a:lnTo>
                  <a:lnTo>
                    <a:pt x="264318" y="854869"/>
                  </a:lnTo>
                  <a:cubicBezTo>
                    <a:pt x="292099" y="849313"/>
                    <a:pt x="320263" y="845410"/>
                    <a:pt x="347662" y="838200"/>
                  </a:cubicBezTo>
                  <a:cubicBezTo>
                    <a:pt x="350919" y="837343"/>
                    <a:pt x="354806" y="831057"/>
                    <a:pt x="354806" y="831057"/>
                  </a:cubicBezTo>
                  <a:lnTo>
                    <a:pt x="392906" y="792957"/>
                  </a:lnTo>
                  <a:lnTo>
                    <a:pt x="428625" y="842963"/>
                  </a:lnTo>
                  <a:lnTo>
                    <a:pt x="497681" y="881063"/>
                  </a:lnTo>
                  <a:cubicBezTo>
                    <a:pt x="587561" y="878634"/>
                    <a:pt x="559510" y="891823"/>
                    <a:pt x="590550" y="876300"/>
                  </a:cubicBezTo>
                  <a:lnTo>
                    <a:pt x="659606" y="852488"/>
                  </a:lnTo>
                  <a:lnTo>
                    <a:pt x="692943" y="816769"/>
                  </a:lnTo>
                  <a:cubicBezTo>
                    <a:pt x="717379" y="780116"/>
                    <a:pt x="726874" y="791168"/>
                    <a:pt x="714375" y="778669"/>
                  </a:cubicBezTo>
                  <a:lnTo>
                    <a:pt x="771525" y="802482"/>
                  </a:lnTo>
                  <a:lnTo>
                    <a:pt x="864393" y="809625"/>
                  </a:lnTo>
                  <a:lnTo>
                    <a:pt x="938212" y="773907"/>
                  </a:lnTo>
                  <a:lnTo>
                    <a:pt x="988218" y="716757"/>
                  </a:lnTo>
                  <a:lnTo>
                    <a:pt x="1007268" y="659607"/>
                  </a:lnTo>
                  <a:cubicBezTo>
                    <a:pt x="1012117" y="596575"/>
                    <a:pt x="997395" y="612330"/>
                    <a:pt x="1014412" y="595313"/>
                  </a:cubicBezTo>
                  <a:lnTo>
                    <a:pt x="1069181" y="540544"/>
                  </a:lnTo>
                  <a:lnTo>
                    <a:pt x="1090612" y="464344"/>
                  </a:lnTo>
                  <a:lnTo>
                    <a:pt x="1069181" y="364332"/>
                  </a:lnTo>
                  <a:lnTo>
                    <a:pt x="1016793" y="297657"/>
                  </a:lnTo>
                  <a:lnTo>
                    <a:pt x="1000125" y="288132"/>
                  </a:lnTo>
                  <a:cubicBezTo>
                    <a:pt x="1000919" y="265907"/>
                    <a:pt x="1001712" y="243682"/>
                    <a:pt x="1002506" y="221457"/>
                  </a:cubicBezTo>
                  <a:lnTo>
                    <a:pt x="950118" y="133350"/>
                  </a:lnTo>
                  <a:lnTo>
                    <a:pt x="857250" y="88107"/>
                  </a:lnTo>
                  <a:lnTo>
                    <a:pt x="769143" y="90488"/>
                  </a:lnTo>
                  <a:lnTo>
                    <a:pt x="700087" y="126207"/>
                  </a:lnTo>
                  <a:lnTo>
                    <a:pt x="657225" y="54769"/>
                  </a:lnTo>
                  <a:lnTo>
                    <a:pt x="557212" y="0"/>
                  </a:lnTo>
                  <a:lnTo>
                    <a:pt x="478631" y="4763"/>
                  </a:lnTo>
                  <a:lnTo>
                    <a:pt x="376237" y="73819"/>
                  </a:lnTo>
                  <a:close/>
                </a:path>
              </a:pathLst>
            </a:custGeom>
            <a:gradFill rotWithShape="0">
              <a:gsLst>
                <a:gs pos="0">
                  <a:srgbClr val="61FFFF"/>
                </a:gs>
                <a:gs pos="100000">
                  <a:srgbClr val="CCFFFF"/>
                </a:gs>
              </a:gsLst>
              <a:lin ang="27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0180" name="Group 715"/>
            <p:cNvGrpSpPr>
              <a:grpSpLocks/>
            </p:cNvGrpSpPr>
            <p:nvPr/>
          </p:nvGrpSpPr>
          <p:grpSpPr bwMode="auto">
            <a:xfrm>
              <a:off x="4501438" y="3675093"/>
              <a:ext cx="1087459" cy="878854"/>
              <a:chOff x="6957" y="9742"/>
              <a:chExt cx="1210" cy="978"/>
            </a:xfrm>
          </p:grpSpPr>
          <p:sp>
            <p:nvSpPr>
              <p:cNvPr id="70181" name="Arc 724"/>
              <p:cNvSpPr>
                <a:spLocks/>
              </p:cNvSpPr>
              <p:nvPr/>
            </p:nvSpPr>
            <p:spPr bwMode="auto">
              <a:xfrm flipH="1" flipV="1">
                <a:off x="7379" y="9742"/>
                <a:ext cx="359" cy="176"/>
              </a:xfrm>
              <a:custGeom>
                <a:avLst/>
                <a:gdLst>
                  <a:gd name="T0" fmla="*/ 0 w 39242"/>
                  <a:gd name="T1" fmla="*/ 0 h 21600"/>
                  <a:gd name="T2" fmla="*/ 0 w 39242"/>
                  <a:gd name="T3" fmla="*/ 0 h 21600"/>
                  <a:gd name="T4" fmla="*/ 0 w 3924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9242"/>
                  <a:gd name="T10" fmla="*/ 0 h 21600"/>
                  <a:gd name="T11" fmla="*/ 39242 w 3924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9242" h="21600" fill="none" extrusionOk="0">
                    <a:moveTo>
                      <a:pt x="39241" y="11966"/>
                    </a:moveTo>
                    <a:cubicBezTo>
                      <a:pt x="35237" y="17984"/>
                      <a:pt x="28488" y="21599"/>
                      <a:pt x="21260" y="21600"/>
                    </a:cubicBezTo>
                    <a:cubicBezTo>
                      <a:pt x="10803" y="21600"/>
                      <a:pt x="1847" y="14109"/>
                      <a:pt x="-1" y="3817"/>
                    </a:cubicBezTo>
                  </a:path>
                  <a:path w="39242" h="21600" stroke="0" extrusionOk="0">
                    <a:moveTo>
                      <a:pt x="39241" y="11966"/>
                    </a:moveTo>
                    <a:cubicBezTo>
                      <a:pt x="35237" y="17984"/>
                      <a:pt x="28488" y="21599"/>
                      <a:pt x="21260" y="21600"/>
                    </a:cubicBezTo>
                    <a:cubicBezTo>
                      <a:pt x="10803" y="21600"/>
                      <a:pt x="1847" y="14109"/>
                      <a:pt x="-1" y="3817"/>
                    </a:cubicBezTo>
                    <a:lnTo>
                      <a:pt x="2126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82" name="Arc 723"/>
              <p:cNvSpPr>
                <a:spLocks/>
              </p:cNvSpPr>
              <p:nvPr/>
            </p:nvSpPr>
            <p:spPr bwMode="auto">
              <a:xfrm rot="1424435" flipH="1" flipV="1">
                <a:off x="7715" y="9842"/>
                <a:ext cx="393" cy="198"/>
              </a:xfrm>
              <a:custGeom>
                <a:avLst/>
                <a:gdLst>
                  <a:gd name="T0" fmla="*/ 0 w 42860"/>
                  <a:gd name="T1" fmla="*/ 0 h 24307"/>
                  <a:gd name="T2" fmla="*/ 0 w 42860"/>
                  <a:gd name="T3" fmla="*/ 0 h 24307"/>
                  <a:gd name="T4" fmla="*/ 0 w 42860"/>
                  <a:gd name="T5" fmla="*/ 0 h 24307"/>
                  <a:gd name="T6" fmla="*/ 0 60000 65536"/>
                  <a:gd name="T7" fmla="*/ 0 60000 65536"/>
                  <a:gd name="T8" fmla="*/ 0 60000 65536"/>
                  <a:gd name="T9" fmla="*/ 0 w 42860"/>
                  <a:gd name="T10" fmla="*/ 0 h 24307"/>
                  <a:gd name="T11" fmla="*/ 42860 w 42860"/>
                  <a:gd name="T12" fmla="*/ 24307 h 2430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860" h="24307" fill="none" extrusionOk="0">
                    <a:moveTo>
                      <a:pt x="42689" y="0"/>
                    </a:moveTo>
                    <a:cubicBezTo>
                      <a:pt x="42803" y="897"/>
                      <a:pt x="42860" y="1802"/>
                      <a:pt x="42860" y="2707"/>
                    </a:cubicBezTo>
                    <a:cubicBezTo>
                      <a:pt x="42860" y="14636"/>
                      <a:pt x="33189" y="24307"/>
                      <a:pt x="21260" y="24307"/>
                    </a:cubicBezTo>
                    <a:cubicBezTo>
                      <a:pt x="10803" y="24307"/>
                      <a:pt x="1847" y="16816"/>
                      <a:pt x="-1" y="6524"/>
                    </a:cubicBezTo>
                  </a:path>
                  <a:path w="42860" h="24307" stroke="0" extrusionOk="0">
                    <a:moveTo>
                      <a:pt x="42689" y="0"/>
                    </a:moveTo>
                    <a:cubicBezTo>
                      <a:pt x="42803" y="897"/>
                      <a:pt x="42860" y="1802"/>
                      <a:pt x="42860" y="2707"/>
                    </a:cubicBezTo>
                    <a:cubicBezTo>
                      <a:pt x="42860" y="14636"/>
                      <a:pt x="33189" y="24307"/>
                      <a:pt x="21260" y="24307"/>
                    </a:cubicBezTo>
                    <a:cubicBezTo>
                      <a:pt x="10803" y="24307"/>
                      <a:pt x="1847" y="16816"/>
                      <a:pt x="-1" y="6524"/>
                    </a:cubicBezTo>
                    <a:lnTo>
                      <a:pt x="21260" y="2707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83" name="Arc 722"/>
              <p:cNvSpPr>
                <a:spLocks/>
              </p:cNvSpPr>
              <p:nvPr/>
            </p:nvSpPr>
            <p:spPr bwMode="auto">
              <a:xfrm rot="4196986" flipH="1" flipV="1">
                <a:off x="7897" y="10122"/>
                <a:ext cx="360" cy="177"/>
              </a:xfrm>
              <a:custGeom>
                <a:avLst/>
                <a:gdLst>
                  <a:gd name="T0" fmla="*/ 0 w 39242"/>
                  <a:gd name="T1" fmla="*/ 0 h 21600"/>
                  <a:gd name="T2" fmla="*/ 0 w 39242"/>
                  <a:gd name="T3" fmla="*/ 0 h 21600"/>
                  <a:gd name="T4" fmla="*/ 0 w 3924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9242"/>
                  <a:gd name="T10" fmla="*/ 0 h 21600"/>
                  <a:gd name="T11" fmla="*/ 39242 w 3924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9242" h="21600" fill="none" extrusionOk="0">
                    <a:moveTo>
                      <a:pt x="39241" y="11966"/>
                    </a:moveTo>
                    <a:cubicBezTo>
                      <a:pt x="35237" y="17984"/>
                      <a:pt x="28488" y="21599"/>
                      <a:pt x="21260" y="21600"/>
                    </a:cubicBezTo>
                    <a:cubicBezTo>
                      <a:pt x="10803" y="21600"/>
                      <a:pt x="1847" y="14109"/>
                      <a:pt x="-1" y="3817"/>
                    </a:cubicBezTo>
                  </a:path>
                  <a:path w="39242" h="21600" stroke="0" extrusionOk="0">
                    <a:moveTo>
                      <a:pt x="39241" y="11966"/>
                    </a:moveTo>
                    <a:cubicBezTo>
                      <a:pt x="35237" y="17984"/>
                      <a:pt x="28488" y="21599"/>
                      <a:pt x="21260" y="21600"/>
                    </a:cubicBezTo>
                    <a:cubicBezTo>
                      <a:pt x="10803" y="21600"/>
                      <a:pt x="1847" y="14109"/>
                      <a:pt x="-1" y="3817"/>
                    </a:cubicBezTo>
                    <a:lnTo>
                      <a:pt x="2126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84" name="Arc 721"/>
              <p:cNvSpPr>
                <a:spLocks/>
              </p:cNvSpPr>
              <p:nvPr/>
            </p:nvSpPr>
            <p:spPr bwMode="auto">
              <a:xfrm rot="9296146" flipH="1" flipV="1">
                <a:off x="7724" y="10429"/>
                <a:ext cx="393" cy="198"/>
              </a:xfrm>
              <a:custGeom>
                <a:avLst/>
                <a:gdLst>
                  <a:gd name="T0" fmla="*/ 0 w 42860"/>
                  <a:gd name="T1" fmla="*/ 0 h 24307"/>
                  <a:gd name="T2" fmla="*/ 0 w 42860"/>
                  <a:gd name="T3" fmla="*/ 0 h 24307"/>
                  <a:gd name="T4" fmla="*/ 0 w 42860"/>
                  <a:gd name="T5" fmla="*/ 0 h 24307"/>
                  <a:gd name="T6" fmla="*/ 0 60000 65536"/>
                  <a:gd name="T7" fmla="*/ 0 60000 65536"/>
                  <a:gd name="T8" fmla="*/ 0 60000 65536"/>
                  <a:gd name="T9" fmla="*/ 0 w 42860"/>
                  <a:gd name="T10" fmla="*/ 0 h 24307"/>
                  <a:gd name="T11" fmla="*/ 42860 w 42860"/>
                  <a:gd name="T12" fmla="*/ 24307 h 2430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860" h="24307" fill="none" extrusionOk="0">
                    <a:moveTo>
                      <a:pt x="42689" y="0"/>
                    </a:moveTo>
                    <a:cubicBezTo>
                      <a:pt x="42803" y="897"/>
                      <a:pt x="42860" y="1802"/>
                      <a:pt x="42860" y="2707"/>
                    </a:cubicBezTo>
                    <a:cubicBezTo>
                      <a:pt x="42860" y="14636"/>
                      <a:pt x="33189" y="24307"/>
                      <a:pt x="21260" y="24307"/>
                    </a:cubicBezTo>
                    <a:cubicBezTo>
                      <a:pt x="10803" y="24307"/>
                      <a:pt x="1847" y="16816"/>
                      <a:pt x="-1" y="6524"/>
                    </a:cubicBezTo>
                  </a:path>
                  <a:path w="42860" h="24307" stroke="0" extrusionOk="0">
                    <a:moveTo>
                      <a:pt x="42689" y="0"/>
                    </a:moveTo>
                    <a:cubicBezTo>
                      <a:pt x="42803" y="897"/>
                      <a:pt x="42860" y="1802"/>
                      <a:pt x="42860" y="2707"/>
                    </a:cubicBezTo>
                    <a:cubicBezTo>
                      <a:pt x="42860" y="14636"/>
                      <a:pt x="33189" y="24307"/>
                      <a:pt x="21260" y="24307"/>
                    </a:cubicBezTo>
                    <a:cubicBezTo>
                      <a:pt x="10803" y="24307"/>
                      <a:pt x="1847" y="16816"/>
                      <a:pt x="-1" y="6524"/>
                    </a:cubicBezTo>
                    <a:lnTo>
                      <a:pt x="21260" y="2707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85" name="Arc 720"/>
              <p:cNvSpPr>
                <a:spLocks/>
              </p:cNvSpPr>
              <p:nvPr/>
            </p:nvSpPr>
            <p:spPr bwMode="auto">
              <a:xfrm rot="-1863304" flipH="1" flipV="1">
                <a:off x="7019" y="9809"/>
                <a:ext cx="393" cy="198"/>
              </a:xfrm>
              <a:custGeom>
                <a:avLst/>
                <a:gdLst>
                  <a:gd name="T0" fmla="*/ 0 w 42860"/>
                  <a:gd name="T1" fmla="*/ 0 h 24307"/>
                  <a:gd name="T2" fmla="*/ 0 w 42860"/>
                  <a:gd name="T3" fmla="*/ 0 h 24307"/>
                  <a:gd name="T4" fmla="*/ 0 w 42860"/>
                  <a:gd name="T5" fmla="*/ 0 h 24307"/>
                  <a:gd name="T6" fmla="*/ 0 60000 65536"/>
                  <a:gd name="T7" fmla="*/ 0 60000 65536"/>
                  <a:gd name="T8" fmla="*/ 0 60000 65536"/>
                  <a:gd name="T9" fmla="*/ 0 w 42860"/>
                  <a:gd name="T10" fmla="*/ 0 h 24307"/>
                  <a:gd name="T11" fmla="*/ 42860 w 42860"/>
                  <a:gd name="T12" fmla="*/ 24307 h 2430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860" h="24307" fill="none" extrusionOk="0">
                    <a:moveTo>
                      <a:pt x="42689" y="0"/>
                    </a:moveTo>
                    <a:cubicBezTo>
                      <a:pt x="42803" y="897"/>
                      <a:pt x="42860" y="1802"/>
                      <a:pt x="42860" y="2707"/>
                    </a:cubicBezTo>
                    <a:cubicBezTo>
                      <a:pt x="42860" y="14636"/>
                      <a:pt x="33189" y="24307"/>
                      <a:pt x="21260" y="24307"/>
                    </a:cubicBezTo>
                    <a:cubicBezTo>
                      <a:pt x="10803" y="24307"/>
                      <a:pt x="1847" y="16816"/>
                      <a:pt x="-1" y="6524"/>
                    </a:cubicBezTo>
                  </a:path>
                  <a:path w="42860" h="24307" stroke="0" extrusionOk="0">
                    <a:moveTo>
                      <a:pt x="42689" y="0"/>
                    </a:moveTo>
                    <a:cubicBezTo>
                      <a:pt x="42803" y="897"/>
                      <a:pt x="42860" y="1802"/>
                      <a:pt x="42860" y="2707"/>
                    </a:cubicBezTo>
                    <a:cubicBezTo>
                      <a:pt x="42860" y="14636"/>
                      <a:pt x="33189" y="24307"/>
                      <a:pt x="21260" y="24307"/>
                    </a:cubicBezTo>
                    <a:cubicBezTo>
                      <a:pt x="10803" y="24307"/>
                      <a:pt x="1847" y="16816"/>
                      <a:pt x="-1" y="6524"/>
                    </a:cubicBezTo>
                    <a:lnTo>
                      <a:pt x="21260" y="2707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86" name="Arc 719"/>
              <p:cNvSpPr>
                <a:spLocks/>
              </p:cNvSpPr>
              <p:nvPr/>
            </p:nvSpPr>
            <p:spPr bwMode="auto">
              <a:xfrm rot="-6070903" flipH="1" flipV="1">
                <a:off x="6859" y="10120"/>
                <a:ext cx="393" cy="198"/>
              </a:xfrm>
              <a:custGeom>
                <a:avLst/>
                <a:gdLst>
                  <a:gd name="T0" fmla="*/ 0 w 42860"/>
                  <a:gd name="T1" fmla="*/ 0 h 24307"/>
                  <a:gd name="T2" fmla="*/ 0 w 42860"/>
                  <a:gd name="T3" fmla="*/ 0 h 24307"/>
                  <a:gd name="T4" fmla="*/ 0 w 42860"/>
                  <a:gd name="T5" fmla="*/ 0 h 24307"/>
                  <a:gd name="T6" fmla="*/ 0 60000 65536"/>
                  <a:gd name="T7" fmla="*/ 0 60000 65536"/>
                  <a:gd name="T8" fmla="*/ 0 60000 65536"/>
                  <a:gd name="T9" fmla="*/ 0 w 42860"/>
                  <a:gd name="T10" fmla="*/ 0 h 24307"/>
                  <a:gd name="T11" fmla="*/ 42860 w 42860"/>
                  <a:gd name="T12" fmla="*/ 24307 h 2430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860" h="24307" fill="none" extrusionOk="0">
                    <a:moveTo>
                      <a:pt x="42689" y="0"/>
                    </a:moveTo>
                    <a:cubicBezTo>
                      <a:pt x="42803" y="897"/>
                      <a:pt x="42860" y="1802"/>
                      <a:pt x="42860" y="2707"/>
                    </a:cubicBezTo>
                    <a:cubicBezTo>
                      <a:pt x="42860" y="14636"/>
                      <a:pt x="33189" y="24307"/>
                      <a:pt x="21260" y="24307"/>
                    </a:cubicBezTo>
                    <a:cubicBezTo>
                      <a:pt x="10803" y="24307"/>
                      <a:pt x="1847" y="16816"/>
                      <a:pt x="-1" y="6524"/>
                    </a:cubicBezTo>
                  </a:path>
                  <a:path w="42860" h="24307" stroke="0" extrusionOk="0">
                    <a:moveTo>
                      <a:pt x="42689" y="0"/>
                    </a:moveTo>
                    <a:cubicBezTo>
                      <a:pt x="42803" y="897"/>
                      <a:pt x="42860" y="1802"/>
                      <a:pt x="42860" y="2707"/>
                    </a:cubicBezTo>
                    <a:cubicBezTo>
                      <a:pt x="42860" y="14636"/>
                      <a:pt x="33189" y="24307"/>
                      <a:pt x="21260" y="24307"/>
                    </a:cubicBezTo>
                    <a:cubicBezTo>
                      <a:pt x="10803" y="24307"/>
                      <a:pt x="1847" y="16816"/>
                      <a:pt x="-1" y="6524"/>
                    </a:cubicBezTo>
                    <a:lnTo>
                      <a:pt x="21260" y="2707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87" name="Arc 718"/>
              <p:cNvSpPr>
                <a:spLocks/>
              </p:cNvSpPr>
              <p:nvPr/>
            </p:nvSpPr>
            <p:spPr bwMode="auto">
              <a:xfrm rot="-8194360" flipH="1" flipV="1">
                <a:off x="6988" y="10457"/>
                <a:ext cx="393" cy="198"/>
              </a:xfrm>
              <a:custGeom>
                <a:avLst/>
                <a:gdLst>
                  <a:gd name="T0" fmla="*/ 0 w 42860"/>
                  <a:gd name="T1" fmla="*/ 0 h 24307"/>
                  <a:gd name="T2" fmla="*/ 0 w 42860"/>
                  <a:gd name="T3" fmla="*/ 0 h 24307"/>
                  <a:gd name="T4" fmla="*/ 0 w 42860"/>
                  <a:gd name="T5" fmla="*/ 0 h 24307"/>
                  <a:gd name="T6" fmla="*/ 0 60000 65536"/>
                  <a:gd name="T7" fmla="*/ 0 60000 65536"/>
                  <a:gd name="T8" fmla="*/ 0 60000 65536"/>
                  <a:gd name="T9" fmla="*/ 0 w 42860"/>
                  <a:gd name="T10" fmla="*/ 0 h 24307"/>
                  <a:gd name="T11" fmla="*/ 42860 w 42860"/>
                  <a:gd name="T12" fmla="*/ 24307 h 2430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2860" h="24307" fill="none" extrusionOk="0">
                    <a:moveTo>
                      <a:pt x="42689" y="0"/>
                    </a:moveTo>
                    <a:cubicBezTo>
                      <a:pt x="42803" y="897"/>
                      <a:pt x="42860" y="1802"/>
                      <a:pt x="42860" y="2707"/>
                    </a:cubicBezTo>
                    <a:cubicBezTo>
                      <a:pt x="42860" y="14636"/>
                      <a:pt x="33189" y="24307"/>
                      <a:pt x="21260" y="24307"/>
                    </a:cubicBezTo>
                    <a:cubicBezTo>
                      <a:pt x="10803" y="24307"/>
                      <a:pt x="1847" y="16816"/>
                      <a:pt x="-1" y="6524"/>
                    </a:cubicBezTo>
                  </a:path>
                  <a:path w="42860" h="24307" stroke="0" extrusionOk="0">
                    <a:moveTo>
                      <a:pt x="42689" y="0"/>
                    </a:moveTo>
                    <a:cubicBezTo>
                      <a:pt x="42803" y="897"/>
                      <a:pt x="42860" y="1802"/>
                      <a:pt x="42860" y="2707"/>
                    </a:cubicBezTo>
                    <a:cubicBezTo>
                      <a:pt x="42860" y="14636"/>
                      <a:pt x="33189" y="24307"/>
                      <a:pt x="21260" y="24307"/>
                    </a:cubicBezTo>
                    <a:cubicBezTo>
                      <a:pt x="10803" y="24307"/>
                      <a:pt x="1847" y="16816"/>
                      <a:pt x="-1" y="6524"/>
                    </a:cubicBezTo>
                    <a:lnTo>
                      <a:pt x="21260" y="2707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88" name="Arc 717"/>
              <p:cNvSpPr>
                <a:spLocks/>
              </p:cNvSpPr>
              <p:nvPr/>
            </p:nvSpPr>
            <p:spPr bwMode="auto">
              <a:xfrm rot="10084241" flipH="1" flipV="1">
                <a:off x="7399" y="10544"/>
                <a:ext cx="360" cy="176"/>
              </a:xfrm>
              <a:custGeom>
                <a:avLst/>
                <a:gdLst>
                  <a:gd name="T0" fmla="*/ 0 w 39242"/>
                  <a:gd name="T1" fmla="*/ 0 h 21600"/>
                  <a:gd name="T2" fmla="*/ 0 w 39242"/>
                  <a:gd name="T3" fmla="*/ 0 h 21600"/>
                  <a:gd name="T4" fmla="*/ 0 w 39242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39242"/>
                  <a:gd name="T10" fmla="*/ 0 h 21600"/>
                  <a:gd name="T11" fmla="*/ 39242 w 39242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9242" h="21600" fill="none" extrusionOk="0">
                    <a:moveTo>
                      <a:pt x="39241" y="11966"/>
                    </a:moveTo>
                    <a:cubicBezTo>
                      <a:pt x="35237" y="17984"/>
                      <a:pt x="28488" y="21599"/>
                      <a:pt x="21260" y="21600"/>
                    </a:cubicBezTo>
                    <a:cubicBezTo>
                      <a:pt x="10803" y="21600"/>
                      <a:pt x="1847" y="14109"/>
                      <a:pt x="-1" y="3817"/>
                    </a:cubicBezTo>
                  </a:path>
                  <a:path w="39242" h="21600" stroke="0" extrusionOk="0">
                    <a:moveTo>
                      <a:pt x="39241" y="11966"/>
                    </a:moveTo>
                    <a:cubicBezTo>
                      <a:pt x="35237" y="17984"/>
                      <a:pt x="28488" y="21599"/>
                      <a:pt x="21260" y="21600"/>
                    </a:cubicBezTo>
                    <a:cubicBezTo>
                      <a:pt x="10803" y="21600"/>
                      <a:pt x="1847" y="14109"/>
                      <a:pt x="-1" y="3817"/>
                    </a:cubicBezTo>
                    <a:lnTo>
                      <a:pt x="21260" y="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89" name="Rectangle 716"/>
              <p:cNvSpPr>
                <a:spLocks noChangeArrowheads="1"/>
              </p:cNvSpPr>
              <p:nvPr/>
            </p:nvSpPr>
            <p:spPr bwMode="auto">
              <a:xfrm>
                <a:off x="6972" y="9955"/>
                <a:ext cx="1195" cy="5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/>
                <a:r>
                  <a:rPr lang="ru-RU" altLang="ru-RU" sz="1600">
                    <a:cs typeface="Times New Roman" pitchFamily="18" charset="0"/>
                  </a:rPr>
                  <a:t>Интернет</a:t>
                </a:r>
                <a:endParaRPr lang="ru-RU" altLang="ru-RU" sz="1600"/>
              </a:p>
            </p:txBody>
          </p:sp>
        </p:grpSp>
      </p:grpSp>
      <p:grpSp>
        <p:nvGrpSpPr>
          <p:cNvPr id="69643" name="Группа 561"/>
          <p:cNvGrpSpPr>
            <a:grpSpLocks/>
          </p:cNvGrpSpPr>
          <p:nvPr/>
        </p:nvGrpSpPr>
        <p:grpSpPr bwMode="auto">
          <a:xfrm>
            <a:off x="7231063" y="1452563"/>
            <a:ext cx="1755775" cy="1076325"/>
            <a:chOff x="7231063" y="1452563"/>
            <a:chExt cx="1755775" cy="1076325"/>
          </a:xfrm>
        </p:grpSpPr>
        <p:grpSp>
          <p:nvGrpSpPr>
            <p:cNvPr id="69910" name="Group 572"/>
            <p:cNvGrpSpPr>
              <a:grpSpLocks/>
            </p:cNvGrpSpPr>
            <p:nvPr/>
          </p:nvGrpSpPr>
          <p:grpSpPr bwMode="auto">
            <a:xfrm flipH="1">
              <a:off x="7231063" y="1465263"/>
              <a:ext cx="1030287" cy="741362"/>
              <a:chOff x="2605" y="10788"/>
              <a:chExt cx="3255" cy="2339"/>
            </a:xfrm>
          </p:grpSpPr>
          <p:sp>
            <p:nvSpPr>
              <p:cNvPr id="69950" name="Freeform 801"/>
              <p:cNvSpPr>
                <a:spLocks/>
              </p:cNvSpPr>
              <p:nvPr/>
            </p:nvSpPr>
            <p:spPr bwMode="auto">
              <a:xfrm>
                <a:off x="2607" y="12347"/>
                <a:ext cx="2838" cy="677"/>
              </a:xfrm>
              <a:custGeom>
                <a:avLst/>
                <a:gdLst>
                  <a:gd name="T0" fmla="*/ 21 w 2838"/>
                  <a:gd name="T1" fmla="*/ 211 h 677"/>
                  <a:gd name="T2" fmla="*/ 0 w 2838"/>
                  <a:gd name="T3" fmla="*/ 196 h 677"/>
                  <a:gd name="T4" fmla="*/ 6 w 2838"/>
                  <a:gd name="T5" fmla="*/ 185 h 677"/>
                  <a:gd name="T6" fmla="*/ 525 w 2838"/>
                  <a:gd name="T7" fmla="*/ 0 h 677"/>
                  <a:gd name="T8" fmla="*/ 472 w 2838"/>
                  <a:gd name="T9" fmla="*/ 23 h 677"/>
                  <a:gd name="T10" fmla="*/ 513 w 2838"/>
                  <a:gd name="T11" fmla="*/ 44 h 677"/>
                  <a:gd name="T12" fmla="*/ 982 w 2838"/>
                  <a:gd name="T13" fmla="*/ 135 h 677"/>
                  <a:gd name="T14" fmla="*/ 1038 w 2838"/>
                  <a:gd name="T15" fmla="*/ 120 h 677"/>
                  <a:gd name="T16" fmla="*/ 1143 w 2838"/>
                  <a:gd name="T17" fmla="*/ 135 h 677"/>
                  <a:gd name="T18" fmla="*/ 1422 w 2838"/>
                  <a:gd name="T19" fmla="*/ 199 h 677"/>
                  <a:gd name="T20" fmla="*/ 1434 w 2838"/>
                  <a:gd name="T21" fmla="*/ 220 h 677"/>
                  <a:gd name="T22" fmla="*/ 1428 w 2838"/>
                  <a:gd name="T23" fmla="*/ 232 h 677"/>
                  <a:gd name="T24" fmla="*/ 2205 w 2838"/>
                  <a:gd name="T25" fmla="*/ 399 h 677"/>
                  <a:gd name="T26" fmla="*/ 2284 w 2838"/>
                  <a:gd name="T27" fmla="*/ 413 h 677"/>
                  <a:gd name="T28" fmla="*/ 2325 w 2838"/>
                  <a:gd name="T29" fmla="*/ 390 h 677"/>
                  <a:gd name="T30" fmla="*/ 2782 w 2838"/>
                  <a:gd name="T31" fmla="*/ 100 h 677"/>
                  <a:gd name="T32" fmla="*/ 2785 w 2838"/>
                  <a:gd name="T33" fmla="*/ 88 h 677"/>
                  <a:gd name="T34" fmla="*/ 2838 w 2838"/>
                  <a:gd name="T35" fmla="*/ 85 h 677"/>
                  <a:gd name="T36" fmla="*/ 2111 w 2838"/>
                  <a:gd name="T37" fmla="*/ 574 h 677"/>
                  <a:gd name="T38" fmla="*/ 2008 w 2838"/>
                  <a:gd name="T39" fmla="*/ 642 h 677"/>
                  <a:gd name="T40" fmla="*/ 1938 w 2838"/>
                  <a:gd name="T41" fmla="*/ 677 h 677"/>
                  <a:gd name="T42" fmla="*/ 1853 w 2838"/>
                  <a:gd name="T43" fmla="*/ 677 h 67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838"/>
                  <a:gd name="T67" fmla="*/ 0 h 677"/>
                  <a:gd name="T68" fmla="*/ 2838 w 2838"/>
                  <a:gd name="T69" fmla="*/ 677 h 67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838" h="677">
                    <a:moveTo>
                      <a:pt x="21" y="211"/>
                    </a:moveTo>
                    <a:lnTo>
                      <a:pt x="0" y="196"/>
                    </a:lnTo>
                    <a:lnTo>
                      <a:pt x="6" y="185"/>
                    </a:lnTo>
                    <a:lnTo>
                      <a:pt x="525" y="0"/>
                    </a:lnTo>
                    <a:lnTo>
                      <a:pt x="472" y="23"/>
                    </a:lnTo>
                    <a:lnTo>
                      <a:pt x="513" y="44"/>
                    </a:lnTo>
                    <a:lnTo>
                      <a:pt x="982" y="135"/>
                    </a:lnTo>
                    <a:lnTo>
                      <a:pt x="1038" y="120"/>
                    </a:lnTo>
                    <a:lnTo>
                      <a:pt x="1143" y="135"/>
                    </a:lnTo>
                    <a:lnTo>
                      <a:pt x="1422" y="199"/>
                    </a:lnTo>
                    <a:lnTo>
                      <a:pt x="1434" y="220"/>
                    </a:lnTo>
                    <a:lnTo>
                      <a:pt x="1428" y="232"/>
                    </a:lnTo>
                    <a:lnTo>
                      <a:pt x="2205" y="399"/>
                    </a:lnTo>
                    <a:lnTo>
                      <a:pt x="2284" y="413"/>
                    </a:lnTo>
                    <a:lnTo>
                      <a:pt x="2325" y="390"/>
                    </a:lnTo>
                    <a:lnTo>
                      <a:pt x="2782" y="100"/>
                    </a:lnTo>
                    <a:lnTo>
                      <a:pt x="2785" y="88"/>
                    </a:lnTo>
                    <a:lnTo>
                      <a:pt x="2838" y="85"/>
                    </a:lnTo>
                    <a:lnTo>
                      <a:pt x="2111" y="574"/>
                    </a:lnTo>
                    <a:lnTo>
                      <a:pt x="2008" y="642"/>
                    </a:lnTo>
                    <a:lnTo>
                      <a:pt x="1938" y="677"/>
                    </a:lnTo>
                    <a:lnTo>
                      <a:pt x="1853" y="677"/>
                    </a:lnTo>
                  </a:path>
                </a:pathLst>
              </a:custGeom>
              <a:solidFill>
                <a:srgbClr val="000000"/>
              </a:solidFill>
              <a:ln w="1">
                <a:solidFill>
                  <a:srgbClr val="414746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51" name="Freeform 800"/>
              <p:cNvSpPr>
                <a:spLocks/>
              </p:cNvSpPr>
              <p:nvPr/>
            </p:nvSpPr>
            <p:spPr bwMode="auto">
              <a:xfrm>
                <a:off x="3463" y="12499"/>
                <a:ext cx="516" cy="161"/>
              </a:xfrm>
              <a:custGeom>
                <a:avLst/>
                <a:gdLst>
                  <a:gd name="T0" fmla="*/ 13882 w 176"/>
                  <a:gd name="T1" fmla="*/ 0 h 55"/>
                  <a:gd name="T2" fmla="*/ 0 w 176"/>
                  <a:gd name="T3" fmla="*/ 6674 h 55"/>
                  <a:gd name="T4" fmla="*/ 26011 w 176"/>
                  <a:gd name="T5" fmla="*/ 11817 h 55"/>
                  <a:gd name="T6" fmla="*/ 38131 w 176"/>
                  <a:gd name="T7" fmla="*/ 5571 h 55"/>
                  <a:gd name="T8" fmla="*/ 38131 w 176"/>
                  <a:gd name="T9" fmla="*/ 4490 h 55"/>
                  <a:gd name="T10" fmla="*/ 13882 w 176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6"/>
                  <a:gd name="T19" fmla="*/ 0 h 55"/>
                  <a:gd name="T20" fmla="*/ 176 w 176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6" h="55">
                    <a:moveTo>
                      <a:pt x="64" y="0"/>
                    </a:moveTo>
                    <a:lnTo>
                      <a:pt x="0" y="31"/>
                    </a:lnTo>
                    <a:lnTo>
                      <a:pt x="120" y="55"/>
                    </a:lnTo>
                    <a:lnTo>
                      <a:pt x="176" y="26"/>
                    </a:lnTo>
                    <a:lnTo>
                      <a:pt x="176" y="21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A5A5A5"/>
              </a:solidFill>
              <a:ln w="3">
                <a:solidFill>
                  <a:srgbClr val="59595E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52" name="Freeform 799"/>
              <p:cNvSpPr>
                <a:spLocks/>
              </p:cNvSpPr>
              <p:nvPr/>
            </p:nvSpPr>
            <p:spPr bwMode="auto">
              <a:xfrm>
                <a:off x="3387" y="12578"/>
                <a:ext cx="487" cy="123"/>
              </a:xfrm>
              <a:custGeom>
                <a:avLst/>
                <a:gdLst>
                  <a:gd name="T0" fmla="*/ 36079 w 166"/>
                  <a:gd name="T1" fmla="*/ 7360 h 42"/>
                  <a:gd name="T2" fmla="*/ 33480 w 166"/>
                  <a:gd name="T3" fmla="*/ 9040 h 42"/>
                  <a:gd name="T4" fmla="*/ 29772 w 166"/>
                  <a:gd name="T5" fmla="*/ 9040 h 42"/>
                  <a:gd name="T6" fmla="*/ 1567 w 166"/>
                  <a:gd name="T7" fmla="*/ 3465 h 42"/>
                  <a:gd name="T8" fmla="*/ 0 w 166"/>
                  <a:gd name="T9" fmla="*/ 2357 h 42"/>
                  <a:gd name="T10" fmla="*/ 455 w 166"/>
                  <a:gd name="T11" fmla="*/ 1107 h 42"/>
                  <a:gd name="T12" fmla="*/ 2805 w 166"/>
                  <a:gd name="T13" fmla="*/ 0 h 42"/>
                  <a:gd name="T14" fmla="*/ 4820 w 166"/>
                  <a:gd name="T15" fmla="*/ 0 h 42"/>
                  <a:gd name="T16" fmla="*/ 36079 w 166"/>
                  <a:gd name="T17" fmla="*/ 736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6"/>
                  <a:gd name="T28" fmla="*/ 0 h 42"/>
                  <a:gd name="T29" fmla="*/ 166 w 166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6" h="42">
                    <a:moveTo>
                      <a:pt x="166" y="34"/>
                    </a:moveTo>
                    <a:lnTo>
                      <a:pt x="154" y="42"/>
                    </a:lnTo>
                    <a:lnTo>
                      <a:pt x="137" y="42"/>
                    </a:lnTo>
                    <a:lnTo>
                      <a:pt x="7" y="16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13" y="0"/>
                    </a:lnTo>
                    <a:lnTo>
                      <a:pt x="22" y="0"/>
                    </a:lnTo>
                    <a:lnTo>
                      <a:pt x="166" y="34"/>
                    </a:lnTo>
                    <a:close/>
                  </a:path>
                </a:pathLst>
              </a:custGeom>
              <a:solidFill>
                <a:srgbClr val="CBCBCD"/>
              </a:solidFill>
              <a:ln w="1">
                <a:solidFill>
                  <a:srgbClr val="524A5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53" name="Freeform 798"/>
              <p:cNvSpPr>
                <a:spLocks/>
              </p:cNvSpPr>
              <p:nvPr/>
            </p:nvSpPr>
            <p:spPr bwMode="auto">
              <a:xfrm>
                <a:off x="3490" y="12616"/>
                <a:ext cx="172" cy="68"/>
              </a:xfrm>
              <a:custGeom>
                <a:avLst/>
                <a:gdLst>
                  <a:gd name="T0" fmla="*/ 6935 w 59"/>
                  <a:gd name="T1" fmla="*/ 0 h 23"/>
                  <a:gd name="T2" fmla="*/ 866 w 59"/>
                  <a:gd name="T3" fmla="*/ 2667 h 23"/>
                  <a:gd name="T4" fmla="*/ 0 w 59"/>
                  <a:gd name="T5" fmla="*/ 4293 h 23"/>
                  <a:gd name="T6" fmla="*/ 1886 w 59"/>
                  <a:gd name="T7" fmla="*/ 4964 h 23"/>
                  <a:gd name="T8" fmla="*/ 5702 w 59"/>
                  <a:gd name="T9" fmla="*/ 5192 h 23"/>
                  <a:gd name="T10" fmla="*/ 10556 w 59"/>
                  <a:gd name="T11" fmla="*/ 3128 h 23"/>
                  <a:gd name="T12" fmla="*/ 12416 w 59"/>
                  <a:gd name="T13" fmla="*/ 1599 h 23"/>
                  <a:gd name="T14" fmla="*/ 11346 w 59"/>
                  <a:gd name="T15" fmla="*/ 464 h 23"/>
                  <a:gd name="T16" fmla="*/ 6935 w 59"/>
                  <a:gd name="T17" fmla="*/ 0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9"/>
                  <a:gd name="T28" fmla="*/ 0 h 23"/>
                  <a:gd name="T29" fmla="*/ 59 w 59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9" h="23">
                    <a:moveTo>
                      <a:pt x="33" y="0"/>
                    </a:moveTo>
                    <a:lnTo>
                      <a:pt x="4" y="12"/>
                    </a:lnTo>
                    <a:lnTo>
                      <a:pt x="0" y="19"/>
                    </a:lnTo>
                    <a:lnTo>
                      <a:pt x="9" y="22"/>
                    </a:lnTo>
                    <a:lnTo>
                      <a:pt x="27" y="23"/>
                    </a:lnTo>
                    <a:lnTo>
                      <a:pt x="50" y="14"/>
                    </a:lnTo>
                    <a:lnTo>
                      <a:pt x="59" y="7"/>
                    </a:lnTo>
                    <a:lnTo>
                      <a:pt x="54" y="2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A5A5A5"/>
              </a:solidFill>
              <a:ln w="3">
                <a:solidFill>
                  <a:srgbClr val="55595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54" name="Freeform 797"/>
              <p:cNvSpPr>
                <a:spLocks/>
              </p:cNvSpPr>
              <p:nvPr/>
            </p:nvSpPr>
            <p:spPr bwMode="auto">
              <a:xfrm>
                <a:off x="3598" y="12734"/>
                <a:ext cx="62" cy="32"/>
              </a:xfrm>
              <a:custGeom>
                <a:avLst/>
                <a:gdLst>
                  <a:gd name="T0" fmla="*/ 0 w 21"/>
                  <a:gd name="T1" fmla="*/ 1431 h 11"/>
                  <a:gd name="T2" fmla="*/ 3112 w 21"/>
                  <a:gd name="T3" fmla="*/ 2292 h 11"/>
                  <a:gd name="T4" fmla="*/ 4246 w 21"/>
                  <a:gd name="T5" fmla="*/ 1649 h 11"/>
                  <a:gd name="T6" fmla="*/ 4706 w 21"/>
                  <a:gd name="T7" fmla="*/ 864 h 11"/>
                  <a:gd name="T8" fmla="*/ 898 w 21"/>
                  <a:gd name="T9" fmla="*/ 0 h 11"/>
                  <a:gd name="T10" fmla="*/ 0 w 21"/>
                  <a:gd name="T11" fmla="*/ 143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1"/>
                  <a:gd name="T19" fmla="*/ 0 h 11"/>
                  <a:gd name="T20" fmla="*/ 21 w 21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" h="11">
                    <a:moveTo>
                      <a:pt x="0" y="7"/>
                    </a:moveTo>
                    <a:lnTo>
                      <a:pt x="14" y="11"/>
                    </a:lnTo>
                    <a:lnTo>
                      <a:pt x="19" y="8"/>
                    </a:lnTo>
                    <a:lnTo>
                      <a:pt x="21" y="4"/>
                    </a:lnTo>
                    <a:lnTo>
                      <a:pt x="4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454344"/>
              </a:solidFill>
              <a:ln w="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55" name="Freeform 796"/>
              <p:cNvSpPr>
                <a:spLocks noEditPoints="1"/>
              </p:cNvSpPr>
              <p:nvPr/>
            </p:nvSpPr>
            <p:spPr bwMode="auto">
              <a:xfrm>
                <a:off x="3082" y="12141"/>
                <a:ext cx="2310" cy="601"/>
              </a:xfrm>
              <a:custGeom>
                <a:avLst/>
                <a:gdLst>
                  <a:gd name="T0" fmla="*/ 10 w 8343"/>
                  <a:gd name="T1" fmla="*/ 3 h 2168"/>
                  <a:gd name="T2" fmla="*/ 12 w 8343"/>
                  <a:gd name="T3" fmla="*/ 2 h 2168"/>
                  <a:gd name="T4" fmla="*/ 12 w 8343"/>
                  <a:gd name="T5" fmla="*/ 2 h 2168"/>
                  <a:gd name="T6" fmla="*/ 12 w 8343"/>
                  <a:gd name="T7" fmla="*/ 2 h 2168"/>
                  <a:gd name="T8" fmla="*/ 3 w 8343"/>
                  <a:gd name="T9" fmla="*/ 0 h 2168"/>
                  <a:gd name="T10" fmla="*/ 1 w 8343"/>
                  <a:gd name="T11" fmla="*/ 1 h 2168"/>
                  <a:gd name="T12" fmla="*/ 1 w 8343"/>
                  <a:gd name="T13" fmla="*/ 1 h 2168"/>
                  <a:gd name="T14" fmla="*/ 9 w 8343"/>
                  <a:gd name="T15" fmla="*/ 3 h 2168"/>
                  <a:gd name="T16" fmla="*/ 9 w 8343"/>
                  <a:gd name="T17" fmla="*/ 3 h 2168"/>
                  <a:gd name="T18" fmla="*/ 10 w 8343"/>
                  <a:gd name="T19" fmla="*/ 3 h 2168"/>
                  <a:gd name="T20" fmla="*/ 14 w 8343"/>
                  <a:gd name="T21" fmla="*/ 2 h 2168"/>
                  <a:gd name="T22" fmla="*/ 14 w 8343"/>
                  <a:gd name="T23" fmla="*/ 2 h 2168"/>
                  <a:gd name="T24" fmla="*/ 13 w 8343"/>
                  <a:gd name="T25" fmla="*/ 2 h 2168"/>
                  <a:gd name="T26" fmla="*/ 11 w 8343"/>
                  <a:gd name="T27" fmla="*/ 3 h 2168"/>
                  <a:gd name="T28" fmla="*/ 11 w 8343"/>
                  <a:gd name="T29" fmla="*/ 4 h 2168"/>
                  <a:gd name="T30" fmla="*/ 11 w 8343"/>
                  <a:gd name="T31" fmla="*/ 4 h 2168"/>
                  <a:gd name="T32" fmla="*/ 9 w 8343"/>
                  <a:gd name="T33" fmla="*/ 3 h 2168"/>
                  <a:gd name="T34" fmla="*/ 6 w 8343"/>
                  <a:gd name="T35" fmla="*/ 2 h 2168"/>
                  <a:gd name="T36" fmla="*/ 6 w 8343"/>
                  <a:gd name="T37" fmla="*/ 2 h 2168"/>
                  <a:gd name="T38" fmla="*/ 6 w 8343"/>
                  <a:gd name="T39" fmla="*/ 2 h 2168"/>
                  <a:gd name="T40" fmla="*/ 3 w 8343"/>
                  <a:gd name="T41" fmla="*/ 2 h 2168"/>
                  <a:gd name="T42" fmla="*/ 3 w 8343"/>
                  <a:gd name="T43" fmla="*/ 2 h 2168"/>
                  <a:gd name="T44" fmla="*/ 3 w 8343"/>
                  <a:gd name="T45" fmla="*/ 2 h 2168"/>
                  <a:gd name="T46" fmla="*/ 0 w 8343"/>
                  <a:gd name="T47" fmla="*/ 1 h 2168"/>
                  <a:gd name="T48" fmla="*/ 0 w 8343"/>
                  <a:gd name="T49" fmla="*/ 1 h 2168"/>
                  <a:gd name="T50" fmla="*/ 0 w 8343"/>
                  <a:gd name="T51" fmla="*/ 1 h 2168"/>
                  <a:gd name="T52" fmla="*/ 4 w 8343"/>
                  <a:gd name="T53" fmla="*/ 0 h 2168"/>
                  <a:gd name="T54" fmla="*/ 4 w 8343"/>
                  <a:gd name="T55" fmla="*/ 0 h 2168"/>
                  <a:gd name="T56" fmla="*/ 6 w 8343"/>
                  <a:gd name="T57" fmla="*/ 0 h 2168"/>
                  <a:gd name="T58" fmla="*/ 12 w 8343"/>
                  <a:gd name="T59" fmla="*/ 1 h 2168"/>
                  <a:gd name="T60" fmla="*/ 13 w 8343"/>
                  <a:gd name="T61" fmla="*/ 2 h 2168"/>
                  <a:gd name="T62" fmla="*/ 14 w 8343"/>
                  <a:gd name="T63" fmla="*/ 2 h 2168"/>
                  <a:gd name="T64" fmla="*/ 14 w 8343"/>
                  <a:gd name="T65" fmla="*/ 2 h 2168"/>
                  <a:gd name="T66" fmla="*/ 13 w 8343"/>
                  <a:gd name="T67" fmla="*/ 2 h 216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8343"/>
                  <a:gd name="T103" fmla="*/ 0 h 2168"/>
                  <a:gd name="T104" fmla="*/ 8343 w 8343"/>
                  <a:gd name="T105" fmla="*/ 2168 h 216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8343" h="2168">
                    <a:moveTo>
                      <a:pt x="6318" y="2039"/>
                    </a:moveTo>
                    <a:lnTo>
                      <a:pt x="7424" y="1422"/>
                    </a:lnTo>
                    <a:lnTo>
                      <a:pt x="7654" y="1307"/>
                    </a:lnTo>
                    <a:lnTo>
                      <a:pt x="7711" y="1177"/>
                    </a:lnTo>
                    <a:lnTo>
                      <a:pt x="2111" y="187"/>
                    </a:lnTo>
                    <a:lnTo>
                      <a:pt x="574" y="747"/>
                    </a:lnTo>
                    <a:lnTo>
                      <a:pt x="689" y="833"/>
                    </a:lnTo>
                    <a:lnTo>
                      <a:pt x="5327" y="1795"/>
                    </a:lnTo>
                    <a:lnTo>
                      <a:pt x="5241" y="1824"/>
                    </a:lnTo>
                    <a:lnTo>
                      <a:pt x="6318" y="2039"/>
                    </a:lnTo>
                    <a:close/>
                    <a:moveTo>
                      <a:pt x="8300" y="1048"/>
                    </a:moveTo>
                    <a:lnTo>
                      <a:pt x="8300" y="1048"/>
                    </a:lnTo>
                    <a:close/>
                    <a:moveTo>
                      <a:pt x="8200" y="1177"/>
                    </a:moveTo>
                    <a:lnTo>
                      <a:pt x="6821" y="2082"/>
                    </a:lnTo>
                    <a:lnTo>
                      <a:pt x="6606" y="2168"/>
                    </a:lnTo>
                    <a:lnTo>
                      <a:pt x="6404" y="2168"/>
                    </a:lnTo>
                    <a:lnTo>
                      <a:pt x="5830" y="2053"/>
                    </a:lnTo>
                    <a:lnTo>
                      <a:pt x="3460" y="1536"/>
                    </a:lnTo>
                    <a:lnTo>
                      <a:pt x="3446" y="1450"/>
                    </a:lnTo>
                    <a:lnTo>
                      <a:pt x="3346" y="1407"/>
                    </a:lnTo>
                    <a:lnTo>
                      <a:pt x="2111" y="1134"/>
                    </a:lnTo>
                    <a:lnTo>
                      <a:pt x="1895" y="1163"/>
                    </a:lnTo>
                    <a:lnTo>
                      <a:pt x="1766" y="1206"/>
                    </a:lnTo>
                    <a:lnTo>
                      <a:pt x="57" y="847"/>
                    </a:lnTo>
                    <a:lnTo>
                      <a:pt x="0" y="804"/>
                    </a:lnTo>
                    <a:lnTo>
                      <a:pt x="14" y="747"/>
                    </a:lnTo>
                    <a:lnTo>
                      <a:pt x="2240" y="14"/>
                    </a:lnTo>
                    <a:lnTo>
                      <a:pt x="2398" y="0"/>
                    </a:lnTo>
                    <a:lnTo>
                      <a:pt x="3949" y="244"/>
                    </a:lnTo>
                    <a:lnTo>
                      <a:pt x="7453" y="862"/>
                    </a:lnTo>
                    <a:lnTo>
                      <a:pt x="8185" y="1005"/>
                    </a:lnTo>
                    <a:lnTo>
                      <a:pt x="8343" y="1034"/>
                    </a:lnTo>
                    <a:lnTo>
                      <a:pt x="8329" y="1091"/>
                    </a:lnTo>
                    <a:lnTo>
                      <a:pt x="8200" y="1177"/>
                    </a:lnTo>
                    <a:close/>
                  </a:path>
                </a:pathLst>
              </a:custGeom>
              <a:solidFill>
                <a:srgbClr val="444343"/>
              </a:solidFill>
              <a:ln w="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56" name="Freeform 795"/>
              <p:cNvSpPr>
                <a:spLocks/>
              </p:cNvSpPr>
              <p:nvPr/>
            </p:nvSpPr>
            <p:spPr bwMode="auto">
              <a:xfrm>
                <a:off x="4938" y="12473"/>
                <a:ext cx="273" cy="173"/>
              </a:xfrm>
              <a:custGeom>
                <a:avLst/>
                <a:gdLst>
                  <a:gd name="T0" fmla="*/ 20258 w 93"/>
                  <a:gd name="T1" fmla="*/ 0 h 59"/>
                  <a:gd name="T2" fmla="*/ 0 w 93"/>
                  <a:gd name="T3" fmla="*/ 12784 h 59"/>
                  <a:gd name="T4" fmla="*/ 18717 w 93"/>
                  <a:gd name="T5" fmla="*/ 2141 h 59"/>
                  <a:gd name="T6" fmla="*/ 19603 w 93"/>
                  <a:gd name="T7" fmla="*/ 1686 h 59"/>
                  <a:gd name="T8" fmla="*/ 20258 w 93"/>
                  <a:gd name="T9" fmla="*/ 0 h 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3"/>
                  <a:gd name="T16" fmla="*/ 0 h 59"/>
                  <a:gd name="T17" fmla="*/ 93 w 93"/>
                  <a:gd name="T18" fmla="*/ 59 h 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3" h="59">
                    <a:moveTo>
                      <a:pt x="93" y="0"/>
                    </a:moveTo>
                    <a:lnTo>
                      <a:pt x="0" y="59"/>
                    </a:lnTo>
                    <a:lnTo>
                      <a:pt x="86" y="10"/>
                    </a:lnTo>
                    <a:lnTo>
                      <a:pt x="90" y="8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57" name="Freeform 794"/>
              <p:cNvSpPr>
                <a:spLocks/>
              </p:cNvSpPr>
              <p:nvPr/>
            </p:nvSpPr>
            <p:spPr bwMode="auto">
              <a:xfrm>
                <a:off x="4178" y="12133"/>
                <a:ext cx="203" cy="44"/>
              </a:xfrm>
              <a:custGeom>
                <a:avLst/>
                <a:gdLst>
                  <a:gd name="T0" fmla="*/ 1118 w 69"/>
                  <a:gd name="T1" fmla="*/ 0 h 15"/>
                  <a:gd name="T2" fmla="*/ 0 w 69"/>
                  <a:gd name="T3" fmla="*/ 1109 h 15"/>
                  <a:gd name="T4" fmla="*/ 14307 w 69"/>
                  <a:gd name="T5" fmla="*/ 3253 h 15"/>
                  <a:gd name="T6" fmla="*/ 15199 w 69"/>
                  <a:gd name="T7" fmla="*/ 2376 h 15"/>
                  <a:gd name="T8" fmla="*/ 1118 w 69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9"/>
                  <a:gd name="T16" fmla="*/ 0 h 15"/>
                  <a:gd name="T17" fmla="*/ 69 w 69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9" h="15">
                    <a:moveTo>
                      <a:pt x="5" y="0"/>
                    </a:moveTo>
                    <a:lnTo>
                      <a:pt x="0" y="5"/>
                    </a:lnTo>
                    <a:lnTo>
                      <a:pt x="65" y="15"/>
                    </a:lnTo>
                    <a:lnTo>
                      <a:pt x="69" y="1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4F3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58" name="Freeform 793"/>
              <p:cNvSpPr>
                <a:spLocks/>
              </p:cNvSpPr>
              <p:nvPr/>
            </p:nvSpPr>
            <p:spPr bwMode="auto">
              <a:xfrm>
                <a:off x="3956" y="12262"/>
                <a:ext cx="126" cy="38"/>
              </a:xfrm>
              <a:custGeom>
                <a:avLst/>
                <a:gdLst>
                  <a:gd name="T0" fmla="*/ 0 w 43"/>
                  <a:gd name="T1" fmla="*/ 1453 h 13"/>
                  <a:gd name="T2" fmla="*/ 0 w 43"/>
                  <a:gd name="T3" fmla="*/ 1897 h 13"/>
                  <a:gd name="T4" fmla="*/ 5383 w 43"/>
                  <a:gd name="T5" fmla="*/ 2768 h 13"/>
                  <a:gd name="T6" fmla="*/ 6036 w 43"/>
                  <a:gd name="T7" fmla="*/ 2768 h 13"/>
                  <a:gd name="T8" fmla="*/ 9283 w 43"/>
                  <a:gd name="T9" fmla="*/ 1102 h 13"/>
                  <a:gd name="T10" fmla="*/ 9057 w 43"/>
                  <a:gd name="T11" fmla="*/ 649 h 13"/>
                  <a:gd name="T12" fmla="*/ 3701 w 43"/>
                  <a:gd name="T13" fmla="*/ 0 h 13"/>
                  <a:gd name="T14" fmla="*/ 0 w 43"/>
                  <a:gd name="T15" fmla="*/ 1453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3"/>
                  <a:gd name="T26" fmla="*/ 43 w 43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3">
                    <a:moveTo>
                      <a:pt x="0" y="7"/>
                    </a:moveTo>
                    <a:lnTo>
                      <a:pt x="0" y="9"/>
                    </a:lnTo>
                    <a:lnTo>
                      <a:pt x="25" y="13"/>
                    </a:lnTo>
                    <a:lnTo>
                      <a:pt x="28" y="13"/>
                    </a:lnTo>
                    <a:lnTo>
                      <a:pt x="43" y="5"/>
                    </a:lnTo>
                    <a:lnTo>
                      <a:pt x="42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59" name="Freeform 792"/>
              <p:cNvSpPr>
                <a:spLocks/>
              </p:cNvSpPr>
              <p:nvPr/>
            </p:nvSpPr>
            <p:spPr bwMode="auto">
              <a:xfrm>
                <a:off x="3956" y="12270"/>
                <a:ext cx="126" cy="30"/>
              </a:xfrm>
              <a:custGeom>
                <a:avLst/>
                <a:gdLst>
                  <a:gd name="T0" fmla="*/ 5383 w 43"/>
                  <a:gd name="T1" fmla="*/ 1944 h 10"/>
                  <a:gd name="T2" fmla="*/ 9283 w 43"/>
                  <a:gd name="T3" fmla="*/ 0 h 10"/>
                  <a:gd name="T4" fmla="*/ 9057 w 43"/>
                  <a:gd name="T5" fmla="*/ 486 h 10"/>
                  <a:gd name="T6" fmla="*/ 6036 w 43"/>
                  <a:gd name="T7" fmla="*/ 2187 h 10"/>
                  <a:gd name="T8" fmla="*/ 5383 w 43"/>
                  <a:gd name="T9" fmla="*/ 2430 h 10"/>
                  <a:gd name="T10" fmla="*/ 4929 w 43"/>
                  <a:gd name="T11" fmla="*/ 2187 h 10"/>
                  <a:gd name="T12" fmla="*/ 0 w 43"/>
                  <a:gd name="T13" fmla="*/ 1215 h 10"/>
                  <a:gd name="T14" fmla="*/ 0 w 43"/>
                  <a:gd name="T15" fmla="*/ 729 h 10"/>
                  <a:gd name="T16" fmla="*/ 5383 w 43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60" name="Freeform 791"/>
              <p:cNvSpPr>
                <a:spLocks/>
              </p:cNvSpPr>
              <p:nvPr/>
            </p:nvSpPr>
            <p:spPr bwMode="auto">
              <a:xfrm>
                <a:off x="3868" y="12244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61" name="Freeform 790"/>
              <p:cNvSpPr>
                <a:spLocks/>
              </p:cNvSpPr>
              <p:nvPr/>
            </p:nvSpPr>
            <p:spPr bwMode="auto">
              <a:xfrm>
                <a:off x="3868" y="12256"/>
                <a:ext cx="126" cy="26"/>
              </a:xfrm>
              <a:custGeom>
                <a:avLst/>
                <a:gdLst>
                  <a:gd name="T0" fmla="*/ 5606 w 43"/>
                  <a:gd name="T1" fmla="*/ 1401 h 9"/>
                  <a:gd name="T2" fmla="*/ 9283 w 43"/>
                  <a:gd name="T3" fmla="*/ 0 h 9"/>
                  <a:gd name="T4" fmla="*/ 9283 w 43"/>
                  <a:gd name="T5" fmla="*/ 217 h 9"/>
                  <a:gd name="T6" fmla="*/ 6036 w 43"/>
                  <a:gd name="T7" fmla="*/ 1811 h 9"/>
                  <a:gd name="T8" fmla="*/ 5606 w 43"/>
                  <a:gd name="T9" fmla="*/ 1811 h 9"/>
                  <a:gd name="T10" fmla="*/ 5160 w 43"/>
                  <a:gd name="T11" fmla="*/ 1811 h 9"/>
                  <a:gd name="T12" fmla="*/ 0 w 43"/>
                  <a:gd name="T13" fmla="*/ 844 h 9"/>
                  <a:gd name="T14" fmla="*/ 223 w 43"/>
                  <a:gd name="T15" fmla="*/ 627 h 9"/>
                  <a:gd name="T16" fmla="*/ 5606 w 43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7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24" y="9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2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62" name="Freeform 789"/>
              <p:cNvSpPr>
                <a:spLocks/>
              </p:cNvSpPr>
              <p:nvPr/>
            </p:nvSpPr>
            <p:spPr bwMode="auto">
              <a:xfrm>
                <a:off x="3777" y="12229"/>
                <a:ext cx="129" cy="41"/>
              </a:xfrm>
              <a:custGeom>
                <a:avLst/>
                <a:gdLst>
                  <a:gd name="T0" fmla="*/ 0 w 44"/>
                  <a:gd name="T1" fmla="*/ 1561 h 14"/>
                  <a:gd name="T2" fmla="*/ 0 w 44"/>
                  <a:gd name="T3" fmla="*/ 1912 h 14"/>
                  <a:gd name="T4" fmla="*/ 5620 w 44"/>
                  <a:gd name="T5" fmla="*/ 3011 h 14"/>
                  <a:gd name="T6" fmla="*/ 6274 w 44"/>
                  <a:gd name="T7" fmla="*/ 2788 h 14"/>
                  <a:gd name="T8" fmla="*/ 9523 w 44"/>
                  <a:gd name="T9" fmla="*/ 1330 h 14"/>
                  <a:gd name="T10" fmla="*/ 9300 w 44"/>
                  <a:gd name="T11" fmla="*/ 653 h 14"/>
                  <a:gd name="T12" fmla="*/ 3902 w 44"/>
                  <a:gd name="T13" fmla="*/ 0 h 14"/>
                  <a:gd name="T14" fmla="*/ 0 w 44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4"/>
                  <a:gd name="T26" fmla="*/ 44 w 44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4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63" name="Freeform 788"/>
              <p:cNvSpPr>
                <a:spLocks/>
              </p:cNvSpPr>
              <p:nvPr/>
            </p:nvSpPr>
            <p:spPr bwMode="auto">
              <a:xfrm>
                <a:off x="3780" y="12241"/>
                <a:ext cx="123" cy="26"/>
              </a:xfrm>
              <a:custGeom>
                <a:avLst/>
                <a:gdLst>
                  <a:gd name="T0" fmla="*/ 5377 w 42"/>
                  <a:gd name="T1" fmla="*/ 1401 h 9"/>
                  <a:gd name="T2" fmla="*/ 9040 w 42"/>
                  <a:gd name="T3" fmla="*/ 0 h 9"/>
                  <a:gd name="T4" fmla="*/ 9040 w 42"/>
                  <a:gd name="T5" fmla="*/ 217 h 9"/>
                  <a:gd name="T6" fmla="*/ 6030 w 42"/>
                  <a:gd name="T7" fmla="*/ 1811 h 9"/>
                  <a:gd name="T8" fmla="*/ 5377 w 42"/>
                  <a:gd name="T9" fmla="*/ 1811 h 9"/>
                  <a:gd name="T10" fmla="*/ 4923 w 42"/>
                  <a:gd name="T11" fmla="*/ 1811 h 9"/>
                  <a:gd name="T12" fmla="*/ 0 w 42"/>
                  <a:gd name="T13" fmla="*/ 844 h 9"/>
                  <a:gd name="T14" fmla="*/ 0 w 42"/>
                  <a:gd name="T15" fmla="*/ 627 h 9"/>
                  <a:gd name="T16" fmla="*/ 5377 w 42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9"/>
                  <a:gd name="T29" fmla="*/ 42 w 42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9">
                    <a:moveTo>
                      <a:pt x="25" y="7"/>
                    </a:moveTo>
                    <a:lnTo>
                      <a:pt x="42" y="0"/>
                    </a:lnTo>
                    <a:lnTo>
                      <a:pt x="42" y="1"/>
                    </a:lnTo>
                    <a:lnTo>
                      <a:pt x="28" y="9"/>
                    </a:lnTo>
                    <a:lnTo>
                      <a:pt x="25" y="9"/>
                    </a:lnTo>
                    <a:lnTo>
                      <a:pt x="23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5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64" name="Freeform 787"/>
              <p:cNvSpPr>
                <a:spLocks/>
              </p:cNvSpPr>
              <p:nvPr/>
            </p:nvSpPr>
            <p:spPr bwMode="auto">
              <a:xfrm>
                <a:off x="3689" y="12215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036 w 43"/>
                  <a:gd name="T7" fmla="*/ 2788 h 14"/>
                  <a:gd name="T8" fmla="*/ 9283 w 43"/>
                  <a:gd name="T9" fmla="*/ 1107 h 14"/>
                  <a:gd name="T10" fmla="*/ 9283 w 43"/>
                  <a:gd name="T11" fmla="*/ 653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8" y="13"/>
                    </a:lnTo>
                    <a:lnTo>
                      <a:pt x="43" y="5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65" name="Freeform 786"/>
              <p:cNvSpPr>
                <a:spLocks/>
              </p:cNvSpPr>
              <p:nvPr/>
            </p:nvSpPr>
            <p:spPr bwMode="auto">
              <a:xfrm>
                <a:off x="3689" y="12226"/>
                <a:ext cx="126" cy="27"/>
              </a:xfrm>
              <a:custGeom>
                <a:avLst/>
                <a:gdLst>
                  <a:gd name="T0" fmla="*/ 5606 w 43"/>
                  <a:gd name="T1" fmla="*/ 1701 h 9"/>
                  <a:gd name="T2" fmla="*/ 9283 w 43"/>
                  <a:gd name="T3" fmla="*/ 0 h 9"/>
                  <a:gd name="T4" fmla="*/ 9283 w 43"/>
                  <a:gd name="T5" fmla="*/ 243 h 9"/>
                  <a:gd name="T6" fmla="*/ 6036 w 43"/>
                  <a:gd name="T7" fmla="*/ 2187 h 9"/>
                  <a:gd name="T8" fmla="*/ 5606 w 43"/>
                  <a:gd name="T9" fmla="*/ 2187 h 9"/>
                  <a:gd name="T10" fmla="*/ 5160 w 43"/>
                  <a:gd name="T11" fmla="*/ 2187 h 9"/>
                  <a:gd name="T12" fmla="*/ 0 w 43"/>
                  <a:gd name="T13" fmla="*/ 972 h 9"/>
                  <a:gd name="T14" fmla="*/ 0 w 43"/>
                  <a:gd name="T15" fmla="*/ 729 h 9"/>
                  <a:gd name="T16" fmla="*/ 5606 w 43"/>
                  <a:gd name="T17" fmla="*/ 17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7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24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66" name="Freeform 785"/>
              <p:cNvSpPr>
                <a:spLocks/>
              </p:cNvSpPr>
              <p:nvPr/>
            </p:nvSpPr>
            <p:spPr bwMode="auto">
              <a:xfrm>
                <a:off x="3604" y="12197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67" name="Freeform 784"/>
              <p:cNvSpPr>
                <a:spLocks/>
              </p:cNvSpPr>
              <p:nvPr/>
            </p:nvSpPr>
            <p:spPr bwMode="auto">
              <a:xfrm>
                <a:off x="3604" y="12209"/>
                <a:ext cx="126" cy="26"/>
              </a:xfrm>
              <a:custGeom>
                <a:avLst/>
                <a:gdLst>
                  <a:gd name="T0" fmla="*/ 5606 w 43"/>
                  <a:gd name="T1" fmla="*/ 1401 h 9"/>
                  <a:gd name="T2" fmla="*/ 9283 w 43"/>
                  <a:gd name="T3" fmla="*/ 0 h 9"/>
                  <a:gd name="T4" fmla="*/ 9283 w 43"/>
                  <a:gd name="T5" fmla="*/ 410 h 9"/>
                  <a:gd name="T6" fmla="*/ 6036 w 43"/>
                  <a:gd name="T7" fmla="*/ 1811 h 9"/>
                  <a:gd name="T8" fmla="*/ 5606 w 43"/>
                  <a:gd name="T9" fmla="*/ 1811 h 9"/>
                  <a:gd name="T10" fmla="*/ 5160 w 43"/>
                  <a:gd name="T11" fmla="*/ 1811 h 9"/>
                  <a:gd name="T12" fmla="*/ 0 w 43"/>
                  <a:gd name="T13" fmla="*/ 968 h 9"/>
                  <a:gd name="T14" fmla="*/ 223 w 43"/>
                  <a:gd name="T15" fmla="*/ 627 h 9"/>
                  <a:gd name="T16" fmla="*/ 5606 w 43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7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68" name="Freeform 783"/>
              <p:cNvSpPr>
                <a:spLocks/>
              </p:cNvSpPr>
              <p:nvPr/>
            </p:nvSpPr>
            <p:spPr bwMode="auto">
              <a:xfrm>
                <a:off x="3894" y="12288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69" name="Freeform 782"/>
              <p:cNvSpPr>
                <a:spLocks/>
              </p:cNvSpPr>
              <p:nvPr/>
            </p:nvSpPr>
            <p:spPr bwMode="auto">
              <a:xfrm>
                <a:off x="3897" y="12300"/>
                <a:ext cx="123" cy="26"/>
              </a:xfrm>
              <a:custGeom>
                <a:avLst/>
                <a:gdLst>
                  <a:gd name="T0" fmla="*/ 5377 w 42"/>
                  <a:gd name="T1" fmla="*/ 1401 h 9"/>
                  <a:gd name="T2" fmla="*/ 9040 w 42"/>
                  <a:gd name="T3" fmla="*/ 0 h 9"/>
                  <a:gd name="T4" fmla="*/ 9040 w 42"/>
                  <a:gd name="T5" fmla="*/ 410 h 9"/>
                  <a:gd name="T6" fmla="*/ 5799 w 42"/>
                  <a:gd name="T7" fmla="*/ 1811 h 9"/>
                  <a:gd name="T8" fmla="*/ 5377 w 42"/>
                  <a:gd name="T9" fmla="*/ 1811 h 9"/>
                  <a:gd name="T10" fmla="*/ 4923 w 42"/>
                  <a:gd name="T11" fmla="*/ 1811 h 9"/>
                  <a:gd name="T12" fmla="*/ 0 w 42"/>
                  <a:gd name="T13" fmla="*/ 844 h 9"/>
                  <a:gd name="T14" fmla="*/ 0 w 42"/>
                  <a:gd name="T15" fmla="*/ 627 h 9"/>
                  <a:gd name="T16" fmla="*/ 5377 w 42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9"/>
                  <a:gd name="T29" fmla="*/ 42 w 42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9">
                    <a:moveTo>
                      <a:pt x="25" y="7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9"/>
                    </a:lnTo>
                    <a:lnTo>
                      <a:pt x="25" y="9"/>
                    </a:lnTo>
                    <a:lnTo>
                      <a:pt x="23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5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70" name="Freeform 781"/>
              <p:cNvSpPr>
                <a:spLocks/>
              </p:cNvSpPr>
              <p:nvPr/>
            </p:nvSpPr>
            <p:spPr bwMode="auto">
              <a:xfrm>
                <a:off x="3806" y="12270"/>
                <a:ext cx="129" cy="41"/>
              </a:xfrm>
              <a:custGeom>
                <a:avLst/>
                <a:gdLst>
                  <a:gd name="T0" fmla="*/ 223 w 44"/>
                  <a:gd name="T1" fmla="*/ 1561 h 14"/>
                  <a:gd name="T2" fmla="*/ 0 w 44"/>
                  <a:gd name="T3" fmla="*/ 1912 h 14"/>
                  <a:gd name="T4" fmla="*/ 5620 w 44"/>
                  <a:gd name="T5" fmla="*/ 3011 h 14"/>
                  <a:gd name="T6" fmla="*/ 6274 w 44"/>
                  <a:gd name="T7" fmla="*/ 2788 h 14"/>
                  <a:gd name="T8" fmla="*/ 9523 w 44"/>
                  <a:gd name="T9" fmla="*/ 1330 h 14"/>
                  <a:gd name="T10" fmla="*/ 9300 w 44"/>
                  <a:gd name="T11" fmla="*/ 884 h 14"/>
                  <a:gd name="T12" fmla="*/ 3902 w 44"/>
                  <a:gd name="T13" fmla="*/ 0 h 14"/>
                  <a:gd name="T14" fmla="*/ 223 w 44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4"/>
                  <a:gd name="T26" fmla="*/ 44 w 44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4">
                    <a:moveTo>
                      <a:pt x="1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4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71" name="Freeform 780"/>
              <p:cNvSpPr>
                <a:spLocks/>
              </p:cNvSpPr>
              <p:nvPr/>
            </p:nvSpPr>
            <p:spPr bwMode="auto">
              <a:xfrm>
                <a:off x="3809" y="12282"/>
                <a:ext cx="126" cy="29"/>
              </a:xfrm>
              <a:custGeom>
                <a:avLst/>
                <a:gdLst>
                  <a:gd name="T0" fmla="*/ 5383 w 43"/>
                  <a:gd name="T1" fmla="*/ 1633 h 10"/>
                  <a:gd name="T2" fmla="*/ 9283 w 43"/>
                  <a:gd name="T3" fmla="*/ 0 h 10"/>
                  <a:gd name="T4" fmla="*/ 9057 w 43"/>
                  <a:gd name="T5" fmla="*/ 412 h 10"/>
                  <a:gd name="T6" fmla="*/ 6036 w 43"/>
                  <a:gd name="T7" fmla="*/ 1833 h 10"/>
                  <a:gd name="T8" fmla="*/ 5383 w 43"/>
                  <a:gd name="T9" fmla="*/ 2053 h 10"/>
                  <a:gd name="T10" fmla="*/ 4929 w 43"/>
                  <a:gd name="T11" fmla="*/ 1833 h 10"/>
                  <a:gd name="T12" fmla="*/ 0 w 43"/>
                  <a:gd name="T13" fmla="*/ 1050 h 10"/>
                  <a:gd name="T14" fmla="*/ 0 w 43"/>
                  <a:gd name="T15" fmla="*/ 632 h 10"/>
                  <a:gd name="T16" fmla="*/ 5383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72" name="Freeform 779"/>
              <p:cNvSpPr>
                <a:spLocks/>
              </p:cNvSpPr>
              <p:nvPr/>
            </p:nvSpPr>
            <p:spPr bwMode="auto">
              <a:xfrm>
                <a:off x="3718" y="12256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73" name="Freeform 778"/>
              <p:cNvSpPr>
                <a:spLocks/>
              </p:cNvSpPr>
              <p:nvPr/>
            </p:nvSpPr>
            <p:spPr bwMode="auto">
              <a:xfrm>
                <a:off x="3718" y="12267"/>
                <a:ext cx="126" cy="30"/>
              </a:xfrm>
              <a:custGeom>
                <a:avLst/>
                <a:gdLst>
                  <a:gd name="T0" fmla="*/ 5606 w 43"/>
                  <a:gd name="T1" fmla="*/ 1944 h 10"/>
                  <a:gd name="T2" fmla="*/ 9283 w 43"/>
                  <a:gd name="T3" fmla="*/ 0 h 10"/>
                  <a:gd name="T4" fmla="*/ 9283 w 43"/>
                  <a:gd name="T5" fmla="*/ 486 h 10"/>
                  <a:gd name="T6" fmla="*/ 6036 w 43"/>
                  <a:gd name="T7" fmla="*/ 2187 h 10"/>
                  <a:gd name="T8" fmla="*/ 5606 w 43"/>
                  <a:gd name="T9" fmla="*/ 2430 h 10"/>
                  <a:gd name="T10" fmla="*/ 5160 w 43"/>
                  <a:gd name="T11" fmla="*/ 2187 h 10"/>
                  <a:gd name="T12" fmla="*/ 0 w 43"/>
                  <a:gd name="T13" fmla="*/ 1215 h 10"/>
                  <a:gd name="T14" fmla="*/ 223 w 43"/>
                  <a:gd name="T15" fmla="*/ 729 h 10"/>
                  <a:gd name="T16" fmla="*/ 5606 w 43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74" name="Freeform 777"/>
              <p:cNvSpPr>
                <a:spLocks/>
              </p:cNvSpPr>
              <p:nvPr/>
            </p:nvSpPr>
            <p:spPr bwMode="auto">
              <a:xfrm>
                <a:off x="3627" y="12241"/>
                <a:ext cx="129" cy="41"/>
              </a:xfrm>
              <a:custGeom>
                <a:avLst/>
                <a:gdLst>
                  <a:gd name="T0" fmla="*/ 0 w 44"/>
                  <a:gd name="T1" fmla="*/ 1561 h 14"/>
                  <a:gd name="T2" fmla="*/ 0 w 44"/>
                  <a:gd name="T3" fmla="*/ 1912 h 14"/>
                  <a:gd name="T4" fmla="*/ 5620 w 44"/>
                  <a:gd name="T5" fmla="*/ 3011 h 14"/>
                  <a:gd name="T6" fmla="*/ 6274 w 44"/>
                  <a:gd name="T7" fmla="*/ 2788 h 14"/>
                  <a:gd name="T8" fmla="*/ 9523 w 44"/>
                  <a:gd name="T9" fmla="*/ 1330 h 14"/>
                  <a:gd name="T10" fmla="*/ 9300 w 44"/>
                  <a:gd name="T11" fmla="*/ 653 h 14"/>
                  <a:gd name="T12" fmla="*/ 3902 w 44"/>
                  <a:gd name="T13" fmla="*/ 0 h 14"/>
                  <a:gd name="T14" fmla="*/ 0 w 44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4"/>
                  <a:gd name="T26" fmla="*/ 44 w 44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4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75" name="Freeform 776"/>
              <p:cNvSpPr>
                <a:spLocks/>
              </p:cNvSpPr>
              <p:nvPr/>
            </p:nvSpPr>
            <p:spPr bwMode="auto">
              <a:xfrm>
                <a:off x="3630" y="12253"/>
                <a:ext cx="123" cy="29"/>
              </a:xfrm>
              <a:custGeom>
                <a:avLst/>
                <a:gdLst>
                  <a:gd name="T0" fmla="*/ 5377 w 42"/>
                  <a:gd name="T1" fmla="*/ 1633 h 10"/>
                  <a:gd name="T2" fmla="*/ 9040 w 42"/>
                  <a:gd name="T3" fmla="*/ 0 h 10"/>
                  <a:gd name="T4" fmla="*/ 9040 w 42"/>
                  <a:gd name="T5" fmla="*/ 412 h 10"/>
                  <a:gd name="T6" fmla="*/ 6030 w 42"/>
                  <a:gd name="T7" fmla="*/ 1833 h 10"/>
                  <a:gd name="T8" fmla="*/ 5377 w 42"/>
                  <a:gd name="T9" fmla="*/ 2053 h 10"/>
                  <a:gd name="T10" fmla="*/ 4923 w 42"/>
                  <a:gd name="T11" fmla="*/ 1833 h 10"/>
                  <a:gd name="T12" fmla="*/ 0 w 42"/>
                  <a:gd name="T13" fmla="*/ 1050 h 10"/>
                  <a:gd name="T14" fmla="*/ 0 w 42"/>
                  <a:gd name="T15" fmla="*/ 632 h 10"/>
                  <a:gd name="T16" fmla="*/ 5377 w 42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76" name="Freeform 775"/>
              <p:cNvSpPr>
                <a:spLocks/>
              </p:cNvSpPr>
              <p:nvPr/>
            </p:nvSpPr>
            <p:spPr bwMode="auto">
              <a:xfrm>
                <a:off x="3545" y="12223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036 w 43"/>
                  <a:gd name="T7" fmla="*/ 2788 h 14"/>
                  <a:gd name="T8" fmla="*/ 9283 w 43"/>
                  <a:gd name="T9" fmla="*/ 1330 h 14"/>
                  <a:gd name="T10" fmla="*/ 9283 w 43"/>
                  <a:gd name="T11" fmla="*/ 884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8" y="13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77" name="Freeform 774"/>
              <p:cNvSpPr>
                <a:spLocks/>
              </p:cNvSpPr>
              <p:nvPr/>
            </p:nvSpPr>
            <p:spPr bwMode="auto">
              <a:xfrm>
                <a:off x="3545" y="12235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057 w 43"/>
                  <a:gd name="T5" fmla="*/ 412 h 10"/>
                  <a:gd name="T6" fmla="*/ 6036 w 43"/>
                  <a:gd name="T7" fmla="*/ 1833 h 10"/>
                  <a:gd name="T8" fmla="*/ 5606 w 43"/>
                  <a:gd name="T9" fmla="*/ 2053 h 10"/>
                  <a:gd name="T10" fmla="*/ 4929 w 43"/>
                  <a:gd name="T11" fmla="*/ 1833 h 10"/>
                  <a:gd name="T12" fmla="*/ 0 w 43"/>
                  <a:gd name="T13" fmla="*/ 1050 h 10"/>
                  <a:gd name="T14" fmla="*/ 0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78" name="Freeform 773"/>
              <p:cNvSpPr>
                <a:spLocks/>
              </p:cNvSpPr>
              <p:nvPr/>
            </p:nvSpPr>
            <p:spPr bwMode="auto">
              <a:xfrm>
                <a:off x="3835" y="12320"/>
                <a:ext cx="127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845 w 43"/>
                  <a:gd name="T5" fmla="*/ 3011 h 14"/>
                  <a:gd name="T6" fmla="*/ 6542 w 43"/>
                  <a:gd name="T7" fmla="*/ 2788 h 14"/>
                  <a:gd name="T8" fmla="*/ 9664 w 43"/>
                  <a:gd name="T9" fmla="*/ 1107 h 14"/>
                  <a:gd name="T10" fmla="*/ 9664 w 43"/>
                  <a:gd name="T11" fmla="*/ 653 h 14"/>
                  <a:gd name="T12" fmla="*/ 3813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5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79" name="Freeform 772"/>
              <p:cNvSpPr>
                <a:spLocks/>
              </p:cNvSpPr>
              <p:nvPr/>
            </p:nvSpPr>
            <p:spPr bwMode="auto">
              <a:xfrm>
                <a:off x="3835" y="12332"/>
                <a:ext cx="127" cy="26"/>
              </a:xfrm>
              <a:custGeom>
                <a:avLst/>
                <a:gdLst>
                  <a:gd name="T0" fmla="*/ 5845 w 43"/>
                  <a:gd name="T1" fmla="*/ 1401 h 9"/>
                  <a:gd name="T2" fmla="*/ 9664 w 43"/>
                  <a:gd name="T3" fmla="*/ 0 h 9"/>
                  <a:gd name="T4" fmla="*/ 9664 w 43"/>
                  <a:gd name="T5" fmla="*/ 217 h 9"/>
                  <a:gd name="T6" fmla="*/ 6315 w 43"/>
                  <a:gd name="T7" fmla="*/ 1595 h 9"/>
                  <a:gd name="T8" fmla="*/ 5845 w 43"/>
                  <a:gd name="T9" fmla="*/ 1811 h 9"/>
                  <a:gd name="T10" fmla="*/ 5408 w 43"/>
                  <a:gd name="T11" fmla="*/ 1595 h 9"/>
                  <a:gd name="T12" fmla="*/ 0 w 43"/>
                  <a:gd name="T13" fmla="*/ 844 h 9"/>
                  <a:gd name="T14" fmla="*/ 0 w 43"/>
                  <a:gd name="T15" fmla="*/ 627 h 9"/>
                  <a:gd name="T16" fmla="*/ 5845 w 43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7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8"/>
                    </a:lnTo>
                    <a:lnTo>
                      <a:pt x="26" y="9"/>
                    </a:lnTo>
                    <a:lnTo>
                      <a:pt x="24" y="8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80" name="Freeform 771"/>
              <p:cNvSpPr>
                <a:spLocks/>
              </p:cNvSpPr>
              <p:nvPr/>
            </p:nvSpPr>
            <p:spPr bwMode="auto">
              <a:xfrm>
                <a:off x="3748" y="12303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81" name="Freeform 770"/>
              <p:cNvSpPr>
                <a:spLocks/>
              </p:cNvSpPr>
              <p:nvPr/>
            </p:nvSpPr>
            <p:spPr bwMode="auto">
              <a:xfrm>
                <a:off x="3750" y="12314"/>
                <a:ext cx="124" cy="27"/>
              </a:xfrm>
              <a:custGeom>
                <a:avLst/>
                <a:gdLst>
                  <a:gd name="T0" fmla="*/ 5612 w 42"/>
                  <a:gd name="T1" fmla="*/ 1701 h 9"/>
                  <a:gd name="T2" fmla="*/ 9424 w 42"/>
                  <a:gd name="T3" fmla="*/ 0 h 9"/>
                  <a:gd name="T4" fmla="*/ 9424 w 42"/>
                  <a:gd name="T5" fmla="*/ 486 h 9"/>
                  <a:gd name="T6" fmla="*/ 6076 w 42"/>
                  <a:gd name="T7" fmla="*/ 2187 h 9"/>
                  <a:gd name="T8" fmla="*/ 5612 w 42"/>
                  <a:gd name="T9" fmla="*/ 2187 h 9"/>
                  <a:gd name="T10" fmla="*/ 5170 w 42"/>
                  <a:gd name="T11" fmla="*/ 2187 h 9"/>
                  <a:gd name="T12" fmla="*/ 0 w 42"/>
                  <a:gd name="T13" fmla="*/ 972 h 9"/>
                  <a:gd name="T14" fmla="*/ 0 w 42"/>
                  <a:gd name="T15" fmla="*/ 729 h 9"/>
                  <a:gd name="T16" fmla="*/ 5612 w 42"/>
                  <a:gd name="T17" fmla="*/ 17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9"/>
                  <a:gd name="T29" fmla="*/ 42 w 42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9">
                    <a:moveTo>
                      <a:pt x="25" y="7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9"/>
                    </a:lnTo>
                    <a:lnTo>
                      <a:pt x="25" y="9"/>
                    </a:lnTo>
                    <a:lnTo>
                      <a:pt x="23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5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82" name="Freeform 769"/>
              <p:cNvSpPr>
                <a:spLocks/>
              </p:cNvSpPr>
              <p:nvPr/>
            </p:nvSpPr>
            <p:spPr bwMode="auto">
              <a:xfrm>
                <a:off x="3657" y="12288"/>
                <a:ext cx="129" cy="41"/>
              </a:xfrm>
              <a:custGeom>
                <a:avLst/>
                <a:gdLst>
                  <a:gd name="T0" fmla="*/ 223 w 44"/>
                  <a:gd name="T1" fmla="*/ 1561 h 14"/>
                  <a:gd name="T2" fmla="*/ 0 w 44"/>
                  <a:gd name="T3" fmla="*/ 1912 h 14"/>
                  <a:gd name="T4" fmla="*/ 5620 w 44"/>
                  <a:gd name="T5" fmla="*/ 3011 h 14"/>
                  <a:gd name="T6" fmla="*/ 6274 w 44"/>
                  <a:gd name="T7" fmla="*/ 2788 h 14"/>
                  <a:gd name="T8" fmla="*/ 9523 w 44"/>
                  <a:gd name="T9" fmla="*/ 1330 h 14"/>
                  <a:gd name="T10" fmla="*/ 9300 w 44"/>
                  <a:gd name="T11" fmla="*/ 653 h 14"/>
                  <a:gd name="T12" fmla="*/ 3902 w 44"/>
                  <a:gd name="T13" fmla="*/ 0 h 14"/>
                  <a:gd name="T14" fmla="*/ 223 w 44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4"/>
                  <a:gd name="T26" fmla="*/ 44 w 44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4">
                    <a:moveTo>
                      <a:pt x="1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4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83" name="Freeform 768"/>
              <p:cNvSpPr>
                <a:spLocks/>
              </p:cNvSpPr>
              <p:nvPr/>
            </p:nvSpPr>
            <p:spPr bwMode="auto">
              <a:xfrm>
                <a:off x="3660" y="12300"/>
                <a:ext cx="126" cy="26"/>
              </a:xfrm>
              <a:custGeom>
                <a:avLst/>
                <a:gdLst>
                  <a:gd name="T0" fmla="*/ 5383 w 43"/>
                  <a:gd name="T1" fmla="*/ 1401 h 9"/>
                  <a:gd name="T2" fmla="*/ 9283 w 43"/>
                  <a:gd name="T3" fmla="*/ 0 h 9"/>
                  <a:gd name="T4" fmla="*/ 9057 w 43"/>
                  <a:gd name="T5" fmla="*/ 410 h 9"/>
                  <a:gd name="T6" fmla="*/ 6036 w 43"/>
                  <a:gd name="T7" fmla="*/ 1811 h 9"/>
                  <a:gd name="T8" fmla="*/ 5606 w 43"/>
                  <a:gd name="T9" fmla="*/ 1811 h 9"/>
                  <a:gd name="T10" fmla="*/ 4929 w 43"/>
                  <a:gd name="T11" fmla="*/ 1811 h 9"/>
                  <a:gd name="T12" fmla="*/ 0 w 43"/>
                  <a:gd name="T13" fmla="*/ 844 h 9"/>
                  <a:gd name="T14" fmla="*/ 0 w 43"/>
                  <a:gd name="T15" fmla="*/ 627 h 9"/>
                  <a:gd name="T16" fmla="*/ 5383 w 43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5" y="7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23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5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84" name="Freeform 767"/>
              <p:cNvSpPr>
                <a:spLocks/>
              </p:cNvSpPr>
              <p:nvPr/>
            </p:nvSpPr>
            <p:spPr bwMode="auto">
              <a:xfrm>
                <a:off x="3569" y="12273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85" name="Freeform 766"/>
              <p:cNvSpPr>
                <a:spLocks/>
              </p:cNvSpPr>
              <p:nvPr/>
            </p:nvSpPr>
            <p:spPr bwMode="auto">
              <a:xfrm>
                <a:off x="3569" y="12285"/>
                <a:ext cx="126" cy="26"/>
              </a:xfrm>
              <a:custGeom>
                <a:avLst/>
                <a:gdLst>
                  <a:gd name="T0" fmla="*/ 5606 w 43"/>
                  <a:gd name="T1" fmla="*/ 1401 h 9"/>
                  <a:gd name="T2" fmla="*/ 9283 w 43"/>
                  <a:gd name="T3" fmla="*/ 0 h 9"/>
                  <a:gd name="T4" fmla="*/ 9283 w 43"/>
                  <a:gd name="T5" fmla="*/ 217 h 9"/>
                  <a:gd name="T6" fmla="*/ 6036 w 43"/>
                  <a:gd name="T7" fmla="*/ 1811 h 9"/>
                  <a:gd name="T8" fmla="*/ 5606 w 43"/>
                  <a:gd name="T9" fmla="*/ 1811 h 9"/>
                  <a:gd name="T10" fmla="*/ 5160 w 43"/>
                  <a:gd name="T11" fmla="*/ 1811 h 9"/>
                  <a:gd name="T12" fmla="*/ 0 w 43"/>
                  <a:gd name="T13" fmla="*/ 844 h 9"/>
                  <a:gd name="T14" fmla="*/ 223 w 43"/>
                  <a:gd name="T15" fmla="*/ 627 h 9"/>
                  <a:gd name="T16" fmla="*/ 5606 w 43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7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24" y="9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2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86" name="Freeform 765"/>
              <p:cNvSpPr>
                <a:spLocks/>
              </p:cNvSpPr>
              <p:nvPr/>
            </p:nvSpPr>
            <p:spPr bwMode="auto">
              <a:xfrm>
                <a:off x="3484" y="12256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87" name="Freeform 764"/>
              <p:cNvSpPr>
                <a:spLocks/>
              </p:cNvSpPr>
              <p:nvPr/>
            </p:nvSpPr>
            <p:spPr bwMode="auto">
              <a:xfrm>
                <a:off x="3487" y="12267"/>
                <a:ext cx="123" cy="30"/>
              </a:xfrm>
              <a:custGeom>
                <a:avLst/>
                <a:gdLst>
                  <a:gd name="T0" fmla="*/ 5377 w 42"/>
                  <a:gd name="T1" fmla="*/ 1944 h 10"/>
                  <a:gd name="T2" fmla="*/ 9040 w 42"/>
                  <a:gd name="T3" fmla="*/ 0 h 10"/>
                  <a:gd name="T4" fmla="*/ 9040 w 42"/>
                  <a:gd name="T5" fmla="*/ 486 h 10"/>
                  <a:gd name="T6" fmla="*/ 5799 w 42"/>
                  <a:gd name="T7" fmla="*/ 2187 h 10"/>
                  <a:gd name="T8" fmla="*/ 5377 w 42"/>
                  <a:gd name="T9" fmla="*/ 2430 h 10"/>
                  <a:gd name="T10" fmla="*/ 4923 w 42"/>
                  <a:gd name="T11" fmla="*/ 2187 h 10"/>
                  <a:gd name="T12" fmla="*/ 0 w 42"/>
                  <a:gd name="T13" fmla="*/ 1215 h 10"/>
                  <a:gd name="T14" fmla="*/ 0 w 42"/>
                  <a:gd name="T15" fmla="*/ 729 h 10"/>
                  <a:gd name="T16" fmla="*/ 5377 w 42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88" name="Freeform 763"/>
              <p:cNvSpPr>
                <a:spLocks/>
              </p:cNvSpPr>
              <p:nvPr/>
            </p:nvSpPr>
            <p:spPr bwMode="auto">
              <a:xfrm>
                <a:off x="4384" y="12344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036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8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89" name="Freeform 762"/>
              <p:cNvSpPr>
                <a:spLocks/>
              </p:cNvSpPr>
              <p:nvPr/>
            </p:nvSpPr>
            <p:spPr bwMode="auto">
              <a:xfrm>
                <a:off x="4384" y="12355"/>
                <a:ext cx="126" cy="27"/>
              </a:xfrm>
              <a:custGeom>
                <a:avLst/>
                <a:gdLst>
                  <a:gd name="T0" fmla="*/ 5606 w 43"/>
                  <a:gd name="T1" fmla="*/ 1701 h 9"/>
                  <a:gd name="T2" fmla="*/ 9283 w 43"/>
                  <a:gd name="T3" fmla="*/ 0 h 9"/>
                  <a:gd name="T4" fmla="*/ 9283 w 43"/>
                  <a:gd name="T5" fmla="*/ 243 h 9"/>
                  <a:gd name="T6" fmla="*/ 6036 w 43"/>
                  <a:gd name="T7" fmla="*/ 2187 h 9"/>
                  <a:gd name="T8" fmla="*/ 5606 w 43"/>
                  <a:gd name="T9" fmla="*/ 2187 h 9"/>
                  <a:gd name="T10" fmla="*/ 4929 w 43"/>
                  <a:gd name="T11" fmla="*/ 2187 h 9"/>
                  <a:gd name="T12" fmla="*/ 0 w 43"/>
                  <a:gd name="T13" fmla="*/ 972 h 9"/>
                  <a:gd name="T14" fmla="*/ 0 w 43"/>
                  <a:gd name="T15" fmla="*/ 729 h 9"/>
                  <a:gd name="T16" fmla="*/ 5606 w 43"/>
                  <a:gd name="T17" fmla="*/ 17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7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23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90" name="Freeform 761"/>
              <p:cNvSpPr>
                <a:spLocks/>
              </p:cNvSpPr>
              <p:nvPr/>
            </p:nvSpPr>
            <p:spPr bwMode="auto">
              <a:xfrm>
                <a:off x="4296" y="12326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884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91" name="Freeform 760"/>
              <p:cNvSpPr>
                <a:spLocks/>
              </p:cNvSpPr>
              <p:nvPr/>
            </p:nvSpPr>
            <p:spPr bwMode="auto">
              <a:xfrm>
                <a:off x="4296" y="12338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412 h 10"/>
                  <a:gd name="T6" fmla="*/ 6036 w 43"/>
                  <a:gd name="T7" fmla="*/ 1833 h 10"/>
                  <a:gd name="T8" fmla="*/ 5606 w 43"/>
                  <a:gd name="T9" fmla="*/ 2053 h 10"/>
                  <a:gd name="T10" fmla="*/ 5160 w 43"/>
                  <a:gd name="T11" fmla="*/ 1833 h 10"/>
                  <a:gd name="T12" fmla="*/ 0 w 43"/>
                  <a:gd name="T13" fmla="*/ 1050 h 10"/>
                  <a:gd name="T14" fmla="*/ 223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92" name="Freeform 759"/>
              <p:cNvSpPr>
                <a:spLocks/>
              </p:cNvSpPr>
              <p:nvPr/>
            </p:nvSpPr>
            <p:spPr bwMode="auto">
              <a:xfrm>
                <a:off x="4205" y="12311"/>
                <a:ext cx="129" cy="41"/>
              </a:xfrm>
              <a:custGeom>
                <a:avLst/>
                <a:gdLst>
                  <a:gd name="T0" fmla="*/ 223 w 44"/>
                  <a:gd name="T1" fmla="*/ 1561 h 14"/>
                  <a:gd name="T2" fmla="*/ 0 w 44"/>
                  <a:gd name="T3" fmla="*/ 1912 h 14"/>
                  <a:gd name="T4" fmla="*/ 5620 w 44"/>
                  <a:gd name="T5" fmla="*/ 3011 h 14"/>
                  <a:gd name="T6" fmla="*/ 6274 w 44"/>
                  <a:gd name="T7" fmla="*/ 2788 h 14"/>
                  <a:gd name="T8" fmla="*/ 9523 w 44"/>
                  <a:gd name="T9" fmla="*/ 1330 h 14"/>
                  <a:gd name="T10" fmla="*/ 9300 w 44"/>
                  <a:gd name="T11" fmla="*/ 884 h 14"/>
                  <a:gd name="T12" fmla="*/ 3902 w 44"/>
                  <a:gd name="T13" fmla="*/ 0 h 14"/>
                  <a:gd name="T14" fmla="*/ 223 w 44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4"/>
                  <a:gd name="T26" fmla="*/ 44 w 44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4">
                    <a:moveTo>
                      <a:pt x="1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4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93" name="Freeform 758"/>
              <p:cNvSpPr>
                <a:spLocks/>
              </p:cNvSpPr>
              <p:nvPr/>
            </p:nvSpPr>
            <p:spPr bwMode="auto">
              <a:xfrm>
                <a:off x="4208" y="12323"/>
                <a:ext cx="126" cy="29"/>
              </a:xfrm>
              <a:custGeom>
                <a:avLst/>
                <a:gdLst>
                  <a:gd name="T0" fmla="*/ 5383 w 43"/>
                  <a:gd name="T1" fmla="*/ 1633 h 10"/>
                  <a:gd name="T2" fmla="*/ 9283 w 43"/>
                  <a:gd name="T3" fmla="*/ 0 h 10"/>
                  <a:gd name="T4" fmla="*/ 9057 w 43"/>
                  <a:gd name="T5" fmla="*/ 412 h 10"/>
                  <a:gd name="T6" fmla="*/ 6036 w 43"/>
                  <a:gd name="T7" fmla="*/ 1833 h 10"/>
                  <a:gd name="T8" fmla="*/ 5383 w 43"/>
                  <a:gd name="T9" fmla="*/ 2053 h 10"/>
                  <a:gd name="T10" fmla="*/ 4929 w 43"/>
                  <a:gd name="T11" fmla="*/ 1833 h 10"/>
                  <a:gd name="T12" fmla="*/ 0 w 43"/>
                  <a:gd name="T13" fmla="*/ 1050 h 10"/>
                  <a:gd name="T14" fmla="*/ 0 w 43"/>
                  <a:gd name="T15" fmla="*/ 632 h 10"/>
                  <a:gd name="T16" fmla="*/ 5383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94" name="Freeform 757"/>
              <p:cNvSpPr>
                <a:spLocks/>
              </p:cNvSpPr>
              <p:nvPr/>
            </p:nvSpPr>
            <p:spPr bwMode="auto">
              <a:xfrm>
                <a:off x="4117" y="12297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95" name="Freeform 756"/>
              <p:cNvSpPr>
                <a:spLocks/>
              </p:cNvSpPr>
              <p:nvPr/>
            </p:nvSpPr>
            <p:spPr bwMode="auto">
              <a:xfrm>
                <a:off x="4117" y="12308"/>
                <a:ext cx="126" cy="30"/>
              </a:xfrm>
              <a:custGeom>
                <a:avLst/>
                <a:gdLst>
                  <a:gd name="T0" fmla="*/ 5606 w 43"/>
                  <a:gd name="T1" fmla="*/ 1944 h 10"/>
                  <a:gd name="T2" fmla="*/ 9283 w 43"/>
                  <a:gd name="T3" fmla="*/ 0 h 10"/>
                  <a:gd name="T4" fmla="*/ 9283 w 43"/>
                  <a:gd name="T5" fmla="*/ 486 h 10"/>
                  <a:gd name="T6" fmla="*/ 6036 w 43"/>
                  <a:gd name="T7" fmla="*/ 2187 h 10"/>
                  <a:gd name="T8" fmla="*/ 5606 w 43"/>
                  <a:gd name="T9" fmla="*/ 2430 h 10"/>
                  <a:gd name="T10" fmla="*/ 5160 w 43"/>
                  <a:gd name="T11" fmla="*/ 2187 h 10"/>
                  <a:gd name="T12" fmla="*/ 0 w 43"/>
                  <a:gd name="T13" fmla="*/ 1215 h 10"/>
                  <a:gd name="T14" fmla="*/ 223 w 43"/>
                  <a:gd name="T15" fmla="*/ 729 h 10"/>
                  <a:gd name="T16" fmla="*/ 5606 w 43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96" name="Freeform 755"/>
              <p:cNvSpPr>
                <a:spLocks/>
              </p:cNvSpPr>
              <p:nvPr/>
            </p:nvSpPr>
            <p:spPr bwMode="auto">
              <a:xfrm>
                <a:off x="4032" y="12279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884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97" name="Freeform 754"/>
              <p:cNvSpPr>
                <a:spLocks/>
              </p:cNvSpPr>
              <p:nvPr/>
            </p:nvSpPr>
            <p:spPr bwMode="auto">
              <a:xfrm>
                <a:off x="4035" y="12291"/>
                <a:ext cx="123" cy="29"/>
              </a:xfrm>
              <a:custGeom>
                <a:avLst/>
                <a:gdLst>
                  <a:gd name="T0" fmla="*/ 5377 w 42"/>
                  <a:gd name="T1" fmla="*/ 1633 h 10"/>
                  <a:gd name="T2" fmla="*/ 9040 w 42"/>
                  <a:gd name="T3" fmla="*/ 0 h 10"/>
                  <a:gd name="T4" fmla="*/ 9040 w 42"/>
                  <a:gd name="T5" fmla="*/ 412 h 10"/>
                  <a:gd name="T6" fmla="*/ 5799 w 42"/>
                  <a:gd name="T7" fmla="*/ 1833 h 10"/>
                  <a:gd name="T8" fmla="*/ 5377 w 42"/>
                  <a:gd name="T9" fmla="*/ 2053 h 10"/>
                  <a:gd name="T10" fmla="*/ 4923 w 42"/>
                  <a:gd name="T11" fmla="*/ 1833 h 10"/>
                  <a:gd name="T12" fmla="*/ 0 w 42"/>
                  <a:gd name="T13" fmla="*/ 1050 h 10"/>
                  <a:gd name="T14" fmla="*/ 0 w 42"/>
                  <a:gd name="T15" fmla="*/ 632 h 10"/>
                  <a:gd name="T16" fmla="*/ 5377 w 42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98" name="Freeform 753"/>
              <p:cNvSpPr>
                <a:spLocks/>
              </p:cNvSpPr>
              <p:nvPr/>
            </p:nvSpPr>
            <p:spPr bwMode="auto">
              <a:xfrm>
                <a:off x="4322" y="12370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884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99" name="Freeform 752"/>
              <p:cNvSpPr>
                <a:spLocks/>
              </p:cNvSpPr>
              <p:nvPr/>
            </p:nvSpPr>
            <p:spPr bwMode="auto">
              <a:xfrm>
                <a:off x="4325" y="12382"/>
                <a:ext cx="123" cy="29"/>
              </a:xfrm>
              <a:custGeom>
                <a:avLst/>
                <a:gdLst>
                  <a:gd name="T0" fmla="*/ 5377 w 42"/>
                  <a:gd name="T1" fmla="*/ 1633 h 10"/>
                  <a:gd name="T2" fmla="*/ 9040 w 42"/>
                  <a:gd name="T3" fmla="*/ 0 h 10"/>
                  <a:gd name="T4" fmla="*/ 9040 w 42"/>
                  <a:gd name="T5" fmla="*/ 412 h 10"/>
                  <a:gd name="T6" fmla="*/ 5799 w 42"/>
                  <a:gd name="T7" fmla="*/ 1833 h 10"/>
                  <a:gd name="T8" fmla="*/ 5377 w 42"/>
                  <a:gd name="T9" fmla="*/ 2053 h 10"/>
                  <a:gd name="T10" fmla="*/ 4923 w 42"/>
                  <a:gd name="T11" fmla="*/ 1833 h 10"/>
                  <a:gd name="T12" fmla="*/ 0 w 42"/>
                  <a:gd name="T13" fmla="*/ 1050 h 10"/>
                  <a:gd name="T14" fmla="*/ 0 w 42"/>
                  <a:gd name="T15" fmla="*/ 632 h 10"/>
                  <a:gd name="T16" fmla="*/ 5377 w 42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00" name="Freeform 751"/>
              <p:cNvSpPr>
                <a:spLocks/>
              </p:cNvSpPr>
              <p:nvPr/>
            </p:nvSpPr>
            <p:spPr bwMode="auto">
              <a:xfrm>
                <a:off x="4237" y="12355"/>
                <a:ext cx="126" cy="38"/>
              </a:xfrm>
              <a:custGeom>
                <a:avLst/>
                <a:gdLst>
                  <a:gd name="T0" fmla="*/ 0 w 43"/>
                  <a:gd name="T1" fmla="*/ 1453 h 13"/>
                  <a:gd name="T2" fmla="*/ 0 w 43"/>
                  <a:gd name="T3" fmla="*/ 1897 h 13"/>
                  <a:gd name="T4" fmla="*/ 5606 w 43"/>
                  <a:gd name="T5" fmla="*/ 2768 h 13"/>
                  <a:gd name="T6" fmla="*/ 6036 w 43"/>
                  <a:gd name="T7" fmla="*/ 2768 h 13"/>
                  <a:gd name="T8" fmla="*/ 9283 w 43"/>
                  <a:gd name="T9" fmla="*/ 1102 h 13"/>
                  <a:gd name="T10" fmla="*/ 9283 w 43"/>
                  <a:gd name="T11" fmla="*/ 649 h 13"/>
                  <a:gd name="T12" fmla="*/ 3701 w 43"/>
                  <a:gd name="T13" fmla="*/ 0 h 13"/>
                  <a:gd name="T14" fmla="*/ 0 w 43"/>
                  <a:gd name="T15" fmla="*/ 1453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3"/>
                  <a:gd name="T26" fmla="*/ 43 w 43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3">
                    <a:moveTo>
                      <a:pt x="0" y="7"/>
                    </a:moveTo>
                    <a:lnTo>
                      <a:pt x="0" y="9"/>
                    </a:lnTo>
                    <a:lnTo>
                      <a:pt x="26" y="13"/>
                    </a:lnTo>
                    <a:lnTo>
                      <a:pt x="28" y="13"/>
                    </a:lnTo>
                    <a:lnTo>
                      <a:pt x="43" y="5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01" name="Freeform 750"/>
              <p:cNvSpPr>
                <a:spLocks/>
              </p:cNvSpPr>
              <p:nvPr/>
            </p:nvSpPr>
            <p:spPr bwMode="auto">
              <a:xfrm>
                <a:off x="4237" y="12364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412 h 10"/>
                  <a:gd name="T6" fmla="*/ 6036 w 43"/>
                  <a:gd name="T7" fmla="*/ 1833 h 10"/>
                  <a:gd name="T8" fmla="*/ 5606 w 43"/>
                  <a:gd name="T9" fmla="*/ 2053 h 10"/>
                  <a:gd name="T10" fmla="*/ 4929 w 43"/>
                  <a:gd name="T11" fmla="*/ 1833 h 10"/>
                  <a:gd name="T12" fmla="*/ 0 w 43"/>
                  <a:gd name="T13" fmla="*/ 1050 h 10"/>
                  <a:gd name="T14" fmla="*/ 0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02" name="Freeform 749"/>
              <p:cNvSpPr>
                <a:spLocks/>
              </p:cNvSpPr>
              <p:nvPr/>
            </p:nvSpPr>
            <p:spPr bwMode="auto">
              <a:xfrm>
                <a:off x="4146" y="12341"/>
                <a:ext cx="126" cy="38"/>
              </a:xfrm>
              <a:custGeom>
                <a:avLst/>
                <a:gdLst>
                  <a:gd name="T0" fmla="*/ 0 w 43"/>
                  <a:gd name="T1" fmla="*/ 1453 h 13"/>
                  <a:gd name="T2" fmla="*/ 0 w 43"/>
                  <a:gd name="T3" fmla="*/ 1897 h 13"/>
                  <a:gd name="T4" fmla="*/ 5606 w 43"/>
                  <a:gd name="T5" fmla="*/ 2768 h 13"/>
                  <a:gd name="T6" fmla="*/ 6268 w 43"/>
                  <a:gd name="T7" fmla="*/ 2768 h 13"/>
                  <a:gd name="T8" fmla="*/ 9283 w 43"/>
                  <a:gd name="T9" fmla="*/ 1102 h 13"/>
                  <a:gd name="T10" fmla="*/ 9283 w 43"/>
                  <a:gd name="T11" fmla="*/ 649 h 13"/>
                  <a:gd name="T12" fmla="*/ 3897 w 43"/>
                  <a:gd name="T13" fmla="*/ 0 h 13"/>
                  <a:gd name="T14" fmla="*/ 0 w 43"/>
                  <a:gd name="T15" fmla="*/ 1453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3"/>
                  <a:gd name="T26" fmla="*/ 43 w 43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3">
                    <a:moveTo>
                      <a:pt x="0" y="7"/>
                    </a:moveTo>
                    <a:lnTo>
                      <a:pt x="0" y="9"/>
                    </a:lnTo>
                    <a:lnTo>
                      <a:pt x="26" y="13"/>
                    </a:lnTo>
                    <a:lnTo>
                      <a:pt x="29" y="13"/>
                    </a:lnTo>
                    <a:lnTo>
                      <a:pt x="43" y="5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03" name="Freeform 748"/>
              <p:cNvSpPr>
                <a:spLocks/>
              </p:cNvSpPr>
              <p:nvPr/>
            </p:nvSpPr>
            <p:spPr bwMode="auto">
              <a:xfrm>
                <a:off x="4146" y="12350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412 h 10"/>
                  <a:gd name="T6" fmla="*/ 6036 w 43"/>
                  <a:gd name="T7" fmla="*/ 1833 h 10"/>
                  <a:gd name="T8" fmla="*/ 5606 w 43"/>
                  <a:gd name="T9" fmla="*/ 2053 h 10"/>
                  <a:gd name="T10" fmla="*/ 5160 w 43"/>
                  <a:gd name="T11" fmla="*/ 1833 h 10"/>
                  <a:gd name="T12" fmla="*/ 0 w 43"/>
                  <a:gd name="T13" fmla="*/ 1050 h 10"/>
                  <a:gd name="T14" fmla="*/ 223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04" name="Freeform 747"/>
              <p:cNvSpPr>
                <a:spLocks/>
              </p:cNvSpPr>
              <p:nvPr/>
            </p:nvSpPr>
            <p:spPr bwMode="auto">
              <a:xfrm>
                <a:off x="4055" y="12326"/>
                <a:ext cx="129" cy="38"/>
              </a:xfrm>
              <a:custGeom>
                <a:avLst/>
                <a:gdLst>
                  <a:gd name="T0" fmla="*/ 223 w 44"/>
                  <a:gd name="T1" fmla="*/ 1453 h 13"/>
                  <a:gd name="T2" fmla="*/ 0 w 44"/>
                  <a:gd name="T3" fmla="*/ 1897 h 13"/>
                  <a:gd name="T4" fmla="*/ 5620 w 44"/>
                  <a:gd name="T5" fmla="*/ 2768 h 13"/>
                  <a:gd name="T6" fmla="*/ 6274 w 44"/>
                  <a:gd name="T7" fmla="*/ 2768 h 13"/>
                  <a:gd name="T8" fmla="*/ 9523 w 44"/>
                  <a:gd name="T9" fmla="*/ 1102 h 13"/>
                  <a:gd name="T10" fmla="*/ 9300 w 44"/>
                  <a:gd name="T11" fmla="*/ 649 h 13"/>
                  <a:gd name="T12" fmla="*/ 3902 w 44"/>
                  <a:gd name="T13" fmla="*/ 0 h 13"/>
                  <a:gd name="T14" fmla="*/ 223 w 44"/>
                  <a:gd name="T15" fmla="*/ 1453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3"/>
                  <a:gd name="T26" fmla="*/ 44 w 44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3">
                    <a:moveTo>
                      <a:pt x="1" y="7"/>
                    </a:moveTo>
                    <a:lnTo>
                      <a:pt x="0" y="9"/>
                    </a:lnTo>
                    <a:lnTo>
                      <a:pt x="26" y="13"/>
                    </a:lnTo>
                    <a:lnTo>
                      <a:pt x="29" y="13"/>
                    </a:lnTo>
                    <a:lnTo>
                      <a:pt x="44" y="5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05" name="Freeform 746"/>
              <p:cNvSpPr>
                <a:spLocks/>
              </p:cNvSpPr>
              <p:nvPr/>
            </p:nvSpPr>
            <p:spPr bwMode="auto">
              <a:xfrm>
                <a:off x="4058" y="12335"/>
                <a:ext cx="126" cy="29"/>
              </a:xfrm>
              <a:custGeom>
                <a:avLst/>
                <a:gdLst>
                  <a:gd name="T0" fmla="*/ 5383 w 43"/>
                  <a:gd name="T1" fmla="*/ 1633 h 10"/>
                  <a:gd name="T2" fmla="*/ 9283 w 43"/>
                  <a:gd name="T3" fmla="*/ 0 h 10"/>
                  <a:gd name="T4" fmla="*/ 9057 w 43"/>
                  <a:gd name="T5" fmla="*/ 412 h 10"/>
                  <a:gd name="T6" fmla="*/ 6036 w 43"/>
                  <a:gd name="T7" fmla="*/ 1833 h 10"/>
                  <a:gd name="T8" fmla="*/ 5383 w 43"/>
                  <a:gd name="T9" fmla="*/ 2053 h 10"/>
                  <a:gd name="T10" fmla="*/ 4929 w 43"/>
                  <a:gd name="T11" fmla="*/ 1833 h 10"/>
                  <a:gd name="T12" fmla="*/ 0 w 43"/>
                  <a:gd name="T13" fmla="*/ 1050 h 10"/>
                  <a:gd name="T14" fmla="*/ 0 w 43"/>
                  <a:gd name="T15" fmla="*/ 632 h 10"/>
                  <a:gd name="T16" fmla="*/ 5383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06" name="Freeform 745"/>
              <p:cNvSpPr>
                <a:spLocks/>
              </p:cNvSpPr>
              <p:nvPr/>
            </p:nvSpPr>
            <p:spPr bwMode="auto">
              <a:xfrm>
                <a:off x="3973" y="12308"/>
                <a:ext cx="126" cy="42"/>
              </a:xfrm>
              <a:custGeom>
                <a:avLst/>
                <a:gdLst>
                  <a:gd name="T0" fmla="*/ 0 w 43"/>
                  <a:gd name="T1" fmla="*/ 1701 h 14"/>
                  <a:gd name="T2" fmla="*/ 0 w 43"/>
                  <a:gd name="T3" fmla="*/ 2187 h 14"/>
                  <a:gd name="T4" fmla="*/ 5606 w 43"/>
                  <a:gd name="T5" fmla="*/ 3402 h 14"/>
                  <a:gd name="T6" fmla="*/ 6036 w 43"/>
                  <a:gd name="T7" fmla="*/ 3159 h 14"/>
                  <a:gd name="T8" fmla="*/ 9283 w 43"/>
                  <a:gd name="T9" fmla="*/ 1215 h 14"/>
                  <a:gd name="T10" fmla="*/ 9283 w 43"/>
                  <a:gd name="T11" fmla="*/ 729 h 14"/>
                  <a:gd name="T12" fmla="*/ 3701 w 43"/>
                  <a:gd name="T13" fmla="*/ 0 h 14"/>
                  <a:gd name="T14" fmla="*/ 0 w 43"/>
                  <a:gd name="T15" fmla="*/ 170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8" y="13"/>
                    </a:lnTo>
                    <a:lnTo>
                      <a:pt x="43" y="5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07" name="Freeform 744"/>
              <p:cNvSpPr>
                <a:spLocks/>
              </p:cNvSpPr>
              <p:nvPr/>
            </p:nvSpPr>
            <p:spPr bwMode="auto">
              <a:xfrm>
                <a:off x="3973" y="12320"/>
                <a:ext cx="126" cy="27"/>
              </a:xfrm>
              <a:custGeom>
                <a:avLst/>
                <a:gdLst>
                  <a:gd name="T0" fmla="*/ 5606 w 43"/>
                  <a:gd name="T1" fmla="*/ 1701 h 9"/>
                  <a:gd name="T2" fmla="*/ 9283 w 43"/>
                  <a:gd name="T3" fmla="*/ 0 h 9"/>
                  <a:gd name="T4" fmla="*/ 9283 w 43"/>
                  <a:gd name="T5" fmla="*/ 243 h 9"/>
                  <a:gd name="T6" fmla="*/ 6036 w 43"/>
                  <a:gd name="T7" fmla="*/ 1944 h 9"/>
                  <a:gd name="T8" fmla="*/ 5606 w 43"/>
                  <a:gd name="T9" fmla="*/ 2187 h 9"/>
                  <a:gd name="T10" fmla="*/ 5160 w 43"/>
                  <a:gd name="T11" fmla="*/ 1944 h 9"/>
                  <a:gd name="T12" fmla="*/ 0 w 43"/>
                  <a:gd name="T13" fmla="*/ 972 h 9"/>
                  <a:gd name="T14" fmla="*/ 0 w 43"/>
                  <a:gd name="T15" fmla="*/ 729 h 9"/>
                  <a:gd name="T16" fmla="*/ 5606 w 43"/>
                  <a:gd name="T17" fmla="*/ 17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7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8"/>
                    </a:lnTo>
                    <a:lnTo>
                      <a:pt x="26" y="9"/>
                    </a:lnTo>
                    <a:lnTo>
                      <a:pt x="24" y="8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08" name="Freeform 743"/>
              <p:cNvSpPr>
                <a:spLocks/>
              </p:cNvSpPr>
              <p:nvPr/>
            </p:nvSpPr>
            <p:spPr bwMode="auto">
              <a:xfrm>
                <a:off x="4264" y="12402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09" name="Freeform 742"/>
              <p:cNvSpPr>
                <a:spLocks/>
              </p:cNvSpPr>
              <p:nvPr/>
            </p:nvSpPr>
            <p:spPr bwMode="auto">
              <a:xfrm>
                <a:off x="4264" y="12414"/>
                <a:ext cx="126" cy="26"/>
              </a:xfrm>
              <a:custGeom>
                <a:avLst/>
                <a:gdLst>
                  <a:gd name="T0" fmla="*/ 5606 w 43"/>
                  <a:gd name="T1" fmla="*/ 1595 h 9"/>
                  <a:gd name="T2" fmla="*/ 9283 w 43"/>
                  <a:gd name="T3" fmla="*/ 0 h 9"/>
                  <a:gd name="T4" fmla="*/ 9283 w 43"/>
                  <a:gd name="T5" fmla="*/ 410 h 9"/>
                  <a:gd name="T6" fmla="*/ 6036 w 43"/>
                  <a:gd name="T7" fmla="*/ 1811 h 9"/>
                  <a:gd name="T8" fmla="*/ 5606 w 43"/>
                  <a:gd name="T9" fmla="*/ 1811 h 9"/>
                  <a:gd name="T10" fmla="*/ 5160 w 43"/>
                  <a:gd name="T11" fmla="*/ 1811 h 9"/>
                  <a:gd name="T12" fmla="*/ 0 w 43"/>
                  <a:gd name="T13" fmla="*/ 968 h 9"/>
                  <a:gd name="T14" fmla="*/ 223 w 43"/>
                  <a:gd name="T15" fmla="*/ 627 h 9"/>
                  <a:gd name="T16" fmla="*/ 5606 w 43"/>
                  <a:gd name="T17" fmla="*/ 1595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10" name="Freeform 741"/>
              <p:cNvSpPr>
                <a:spLocks/>
              </p:cNvSpPr>
              <p:nvPr/>
            </p:nvSpPr>
            <p:spPr bwMode="auto">
              <a:xfrm>
                <a:off x="4176" y="12385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884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11" name="Freeform 740"/>
              <p:cNvSpPr>
                <a:spLocks/>
              </p:cNvSpPr>
              <p:nvPr/>
            </p:nvSpPr>
            <p:spPr bwMode="auto">
              <a:xfrm>
                <a:off x="4178" y="12396"/>
                <a:ext cx="124" cy="30"/>
              </a:xfrm>
              <a:custGeom>
                <a:avLst/>
                <a:gdLst>
                  <a:gd name="T0" fmla="*/ 5612 w 42"/>
                  <a:gd name="T1" fmla="*/ 1944 h 10"/>
                  <a:gd name="T2" fmla="*/ 9424 w 42"/>
                  <a:gd name="T3" fmla="*/ 0 h 10"/>
                  <a:gd name="T4" fmla="*/ 9424 w 42"/>
                  <a:gd name="T5" fmla="*/ 486 h 10"/>
                  <a:gd name="T6" fmla="*/ 6076 w 42"/>
                  <a:gd name="T7" fmla="*/ 2187 h 10"/>
                  <a:gd name="T8" fmla="*/ 5612 w 42"/>
                  <a:gd name="T9" fmla="*/ 2430 h 10"/>
                  <a:gd name="T10" fmla="*/ 5170 w 42"/>
                  <a:gd name="T11" fmla="*/ 2187 h 10"/>
                  <a:gd name="T12" fmla="*/ 0 w 42"/>
                  <a:gd name="T13" fmla="*/ 1215 h 10"/>
                  <a:gd name="T14" fmla="*/ 0 w 42"/>
                  <a:gd name="T15" fmla="*/ 729 h 10"/>
                  <a:gd name="T16" fmla="*/ 5612 w 42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12" name="Freeform 739"/>
              <p:cNvSpPr>
                <a:spLocks/>
              </p:cNvSpPr>
              <p:nvPr/>
            </p:nvSpPr>
            <p:spPr bwMode="auto">
              <a:xfrm>
                <a:off x="4088" y="12370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036 w 43"/>
                  <a:gd name="T7" fmla="*/ 2788 h 14"/>
                  <a:gd name="T8" fmla="*/ 9283 w 43"/>
                  <a:gd name="T9" fmla="*/ 1330 h 14"/>
                  <a:gd name="T10" fmla="*/ 9283 w 43"/>
                  <a:gd name="T11" fmla="*/ 884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8" y="13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13" name="Freeform 738"/>
              <p:cNvSpPr>
                <a:spLocks/>
              </p:cNvSpPr>
              <p:nvPr/>
            </p:nvSpPr>
            <p:spPr bwMode="auto">
              <a:xfrm>
                <a:off x="4088" y="12382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412 h 10"/>
                  <a:gd name="T6" fmla="*/ 6036 w 43"/>
                  <a:gd name="T7" fmla="*/ 1833 h 10"/>
                  <a:gd name="T8" fmla="*/ 5606 w 43"/>
                  <a:gd name="T9" fmla="*/ 2053 h 10"/>
                  <a:gd name="T10" fmla="*/ 4929 w 43"/>
                  <a:gd name="T11" fmla="*/ 1833 h 10"/>
                  <a:gd name="T12" fmla="*/ 0 w 43"/>
                  <a:gd name="T13" fmla="*/ 1050 h 10"/>
                  <a:gd name="T14" fmla="*/ 0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14" name="Freeform 737"/>
              <p:cNvSpPr>
                <a:spLocks/>
              </p:cNvSpPr>
              <p:nvPr/>
            </p:nvSpPr>
            <p:spPr bwMode="auto">
              <a:xfrm>
                <a:off x="3997" y="12355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884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15" name="Freeform 736"/>
              <p:cNvSpPr>
                <a:spLocks/>
              </p:cNvSpPr>
              <p:nvPr/>
            </p:nvSpPr>
            <p:spPr bwMode="auto">
              <a:xfrm>
                <a:off x="4000" y="12367"/>
                <a:ext cx="123" cy="29"/>
              </a:xfrm>
              <a:custGeom>
                <a:avLst/>
                <a:gdLst>
                  <a:gd name="T0" fmla="*/ 5377 w 42"/>
                  <a:gd name="T1" fmla="*/ 1633 h 10"/>
                  <a:gd name="T2" fmla="*/ 9040 w 42"/>
                  <a:gd name="T3" fmla="*/ 0 h 10"/>
                  <a:gd name="T4" fmla="*/ 9040 w 42"/>
                  <a:gd name="T5" fmla="*/ 412 h 10"/>
                  <a:gd name="T6" fmla="*/ 5799 w 42"/>
                  <a:gd name="T7" fmla="*/ 1833 h 10"/>
                  <a:gd name="T8" fmla="*/ 5377 w 42"/>
                  <a:gd name="T9" fmla="*/ 2053 h 10"/>
                  <a:gd name="T10" fmla="*/ 4923 w 42"/>
                  <a:gd name="T11" fmla="*/ 1833 h 10"/>
                  <a:gd name="T12" fmla="*/ 0 w 42"/>
                  <a:gd name="T13" fmla="*/ 1050 h 10"/>
                  <a:gd name="T14" fmla="*/ 0 w 42"/>
                  <a:gd name="T15" fmla="*/ 632 h 10"/>
                  <a:gd name="T16" fmla="*/ 5377 w 42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16" name="Freeform 735"/>
              <p:cNvSpPr>
                <a:spLocks/>
              </p:cNvSpPr>
              <p:nvPr/>
            </p:nvSpPr>
            <p:spPr bwMode="auto">
              <a:xfrm>
                <a:off x="3912" y="12341"/>
                <a:ext cx="129" cy="38"/>
              </a:xfrm>
              <a:custGeom>
                <a:avLst/>
                <a:gdLst>
                  <a:gd name="T0" fmla="*/ 223 w 44"/>
                  <a:gd name="T1" fmla="*/ 1453 h 13"/>
                  <a:gd name="T2" fmla="*/ 0 w 44"/>
                  <a:gd name="T3" fmla="*/ 1897 h 13"/>
                  <a:gd name="T4" fmla="*/ 5620 w 44"/>
                  <a:gd name="T5" fmla="*/ 2768 h 13"/>
                  <a:gd name="T6" fmla="*/ 6274 w 44"/>
                  <a:gd name="T7" fmla="*/ 2768 h 13"/>
                  <a:gd name="T8" fmla="*/ 9523 w 44"/>
                  <a:gd name="T9" fmla="*/ 1102 h 13"/>
                  <a:gd name="T10" fmla="*/ 9300 w 44"/>
                  <a:gd name="T11" fmla="*/ 649 h 13"/>
                  <a:gd name="T12" fmla="*/ 3902 w 44"/>
                  <a:gd name="T13" fmla="*/ 0 h 13"/>
                  <a:gd name="T14" fmla="*/ 223 w 44"/>
                  <a:gd name="T15" fmla="*/ 1453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3"/>
                  <a:gd name="T26" fmla="*/ 44 w 44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3">
                    <a:moveTo>
                      <a:pt x="1" y="7"/>
                    </a:moveTo>
                    <a:lnTo>
                      <a:pt x="0" y="9"/>
                    </a:lnTo>
                    <a:lnTo>
                      <a:pt x="26" y="13"/>
                    </a:lnTo>
                    <a:lnTo>
                      <a:pt x="29" y="13"/>
                    </a:lnTo>
                    <a:lnTo>
                      <a:pt x="44" y="5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17" name="Freeform 734"/>
              <p:cNvSpPr>
                <a:spLocks/>
              </p:cNvSpPr>
              <p:nvPr/>
            </p:nvSpPr>
            <p:spPr bwMode="auto">
              <a:xfrm>
                <a:off x="3915" y="12350"/>
                <a:ext cx="126" cy="29"/>
              </a:xfrm>
              <a:custGeom>
                <a:avLst/>
                <a:gdLst>
                  <a:gd name="T0" fmla="*/ 5383 w 43"/>
                  <a:gd name="T1" fmla="*/ 1633 h 10"/>
                  <a:gd name="T2" fmla="*/ 9283 w 43"/>
                  <a:gd name="T3" fmla="*/ 0 h 10"/>
                  <a:gd name="T4" fmla="*/ 9057 w 43"/>
                  <a:gd name="T5" fmla="*/ 412 h 10"/>
                  <a:gd name="T6" fmla="*/ 6036 w 43"/>
                  <a:gd name="T7" fmla="*/ 1833 h 10"/>
                  <a:gd name="T8" fmla="*/ 5383 w 43"/>
                  <a:gd name="T9" fmla="*/ 2053 h 10"/>
                  <a:gd name="T10" fmla="*/ 4929 w 43"/>
                  <a:gd name="T11" fmla="*/ 1833 h 10"/>
                  <a:gd name="T12" fmla="*/ 0 w 43"/>
                  <a:gd name="T13" fmla="*/ 1050 h 10"/>
                  <a:gd name="T14" fmla="*/ 0 w 43"/>
                  <a:gd name="T15" fmla="*/ 632 h 10"/>
                  <a:gd name="T16" fmla="*/ 5383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18" name="Freeform 733"/>
              <p:cNvSpPr>
                <a:spLocks/>
              </p:cNvSpPr>
              <p:nvPr/>
            </p:nvSpPr>
            <p:spPr bwMode="auto">
              <a:xfrm>
                <a:off x="3777" y="12350"/>
                <a:ext cx="126" cy="38"/>
              </a:xfrm>
              <a:custGeom>
                <a:avLst/>
                <a:gdLst>
                  <a:gd name="T0" fmla="*/ 0 w 43"/>
                  <a:gd name="T1" fmla="*/ 1453 h 13"/>
                  <a:gd name="T2" fmla="*/ 0 w 43"/>
                  <a:gd name="T3" fmla="*/ 1675 h 13"/>
                  <a:gd name="T4" fmla="*/ 5606 w 43"/>
                  <a:gd name="T5" fmla="*/ 2768 h 13"/>
                  <a:gd name="T6" fmla="*/ 6268 w 43"/>
                  <a:gd name="T7" fmla="*/ 2546 h 13"/>
                  <a:gd name="T8" fmla="*/ 9283 w 43"/>
                  <a:gd name="T9" fmla="*/ 1102 h 13"/>
                  <a:gd name="T10" fmla="*/ 9283 w 43"/>
                  <a:gd name="T11" fmla="*/ 649 h 13"/>
                  <a:gd name="T12" fmla="*/ 3897 w 43"/>
                  <a:gd name="T13" fmla="*/ 0 h 13"/>
                  <a:gd name="T14" fmla="*/ 0 w 43"/>
                  <a:gd name="T15" fmla="*/ 1453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3"/>
                  <a:gd name="T26" fmla="*/ 43 w 43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3">
                    <a:moveTo>
                      <a:pt x="0" y="7"/>
                    </a:moveTo>
                    <a:lnTo>
                      <a:pt x="0" y="8"/>
                    </a:lnTo>
                    <a:lnTo>
                      <a:pt x="26" y="13"/>
                    </a:lnTo>
                    <a:lnTo>
                      <a:pt x="29" y="12"/>
                    </a:lnTo>
                    <a:lnTo>
                      <a:pt x="43" y="5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19" name="Freeform 732"/>
              <p:cNvSpPr>
                <a:spLocks/>
              </p:cNvSpPr>
              <p:nvPr/>
            </p:nvSpPr>
            <p:spPr bwMode="auto">
              <a:xfrm>
                <a:off x="3780" y="12358"/>
                <a:ext cx="123" cy="30"/>
              </a:xfrm>
              <a:custGeom>
                <a:avLst/>
                <a:gdLst>
                  <a:gd name="T0" fmla="*/ 5377 w 42"/>
                  <a:gd name="T1" fmla="*/ 1944 h 10"/>
                  <a:gd name="T2" fmla="*/ 9040 w 42"/>
                  <a:gd name="T3" fmla="*/ 0 h 10"/>
                  <a:gd name="T4" fmla="*/ 9040 w 42"/>
                  <a:gd name="T5" fmla="*/ 486 h 10"/>
                  <a:gd name="T6" fmla="*/ 5799 w 42"/>
                  <a:gd name="T7" fmla="*/ 2187 h 10"/>
                  <a:gd name="T8" fmla="*/ 5377 w 42"/>
                  <a:gd name="T9" fmla="*/ 2430 h 10"/>
                  <a:gd name="T10" fmla="*/ 4923 w 42"/>
                  <a:gd name="T11" fmla="*/ 2187 h 10"/>
                  <a:gd name="T12" fmla="*/ 0 w 42"/>
                  <a:gd name="T13" fmla="*/ 1215 h 10"/>
                  <a:gd name="T14" fmla="*/ 0 w 42"/>
                  <a:gd name="T15" fmla="*/ 729 h 10"/>
                  <a:gd name="T16" fmla="*/ 5377 w 42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20" name="Freeform 731"/>
              <p:cNvSpPr>
                <a:spLocks/>
              </p:cNvSpPr>
              <p:nvPr/>
            </p:nvSpPr>
            <p:spPr bwMode="auto">
              <a:xfrm>
                <a:off x="3692" y="12332"/>
                <a:ext cx="126" cy="38"/>
              </a:xfrm>
              <a:custGeom>
                <a:avLst/>
                <a:gdLst>
                  <a:gd name="T0" fmla="*/ 0 w 43"/>
                  <a:gd name="T1" fmla="*/ 1453 h 13"/>
                  <a:gd name="T2" fmla="*/ 0 w 43"/>
                  <a:gd name="T3" fmla="*/ 1897 h 13"/>
                  <a:gd name="T4" fmla="*/ 5606 w 43"/>
                  <a:gd name="T5" fmla="*/ 2768 h 13"/>
                  <a:gd name="T6" fmla="*/ 6036 w 43"/>
                  <a:gd name="T7" fmla="*/ 2768 h 13"/>
                  <a:gd name="T8" fmla="*/ 9283 w 43"/>
                  <a:gd name="T9" fmla="*/ 1102 h 13"/>
                  <a:gd name="T10" fmla="*/ 9283 w 43"/>
                  <a:gd name="T11" fmla="*/ 649 h 13"/>
                  <a:gd name="T12" fmla="*/ 3701 w 43"/>
                  <a:gd name="T13" fmla="*/ 0 h 13"/>
                  <a:gd name="T14" fmla="*/ 0 w 43"/>
                  <a:gd name="T15" fmla="*/ 1453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3"/>
                  <a:gd name="T26" fmla="*/ 43 w 43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3">
                    <a:moveTo>
                      <a:pt x="0" y="7"/>
                    </a:moveTo>
                    <a:lnTo>
                      <a:pt x="0" y="9"/>
                    </a:lnTo>
                    <a:lnTo>
                      <a:pt x="26" y="13"/>
                    </a:lnTo>
                    <a:lnTo>
                      <a:pt x="28" y="13"/>
                    </a:lnTo>
                    <a:lnTo>
                      <a:pt x="43" y="5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21" name="Freeform 730"/>
              <p:cNvSpPr>
                <a:spLocks/>
              </p:cNvSpPr>
              <p:nvPr/>
            </p:nvSpPr>
            <p:spPr bwMode="auto">
              <a:xfrm>
                <a:off x="3692" y="12341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412 h 10"/>
                  <a:gd name="T6" fmla="*/ 6036 w 43"/>
                  <a:gd name="T7" fmla="*/ 1833 h 10"/>
                  <a:gd name="T8" fmla="*/ 5606 w 43"/>
                  <a:gd name="T9" fmla="*/ 2053 h 10"/>
                  <a:gd name="T10" fmla="*/ 4929 w 43"/>
                  <a:gd name="T11" fmla="*/ 1833 h 10"/>
                  <a:gd name="T12" fmla="*/ 0 w 43"/>
                  <a:gd name="T13" fmla="*/ 1050 h 10"/>
                  <a:gd name="T14" fmla="*/ 0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22" name="Freeform 729"/>
              <p:cNvSpPr>
                <a:spLocks/>
              </p:cNvSpPr>
              <p:nvPr/>
            </p:nvSpPr>
            <p:spPr bwMode="auto">
              <a:xfrm>
                <a:off x="3601" y="12317"/>
                <a:ext cx="126" cy="38"/>
              </a:xfrm>
              <a:custGeom>
                <a:avLst/>
                <a:gdLst>
                  <a:gd name="T0" fmla="*/ 0 w 43"/>
                  <a:gd name="T1" fmla="*/ 1453 h 13"/>
                  <a:gd name="T2" fmla="*/ 0 w 43"/>
                  <a:gd name="T3" fmla="*/ 1897 h 13"/>
                  <a:gd name="T4" fmla="*/ 5606 w 43"/>
                  <a:gd name="T5" fmla="*/ 2768 h 13"/>
                  <a:gd name="T6" fmla="*/ 6268 w 43"/>
                  <a:gd name="T7" fmla="*/ 2768 h 13"/>
                  <a:gd name="T8" fmla="*/ 9283 w 43"/>
                  <a:gd name="T9" fmla="*/ 1102 h 13"/>
                  <a:gd name="T10" fmla="*/ 9283 w 43"/>
                  <a:gd name="T11" fmla="*/ 649 h 13"/>
                  <a:gd name="T12" fmla="*/ 3897 w 43"/>
                  <a:gd name="T13" fmla="*/ 0 h 13"/>
                  <a:gd name="T14" fmla="*/ 0 w 43"/>
                  <a:gd name="T15" fmla="*/ 1453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3"/>
                  <a:gd name="T26" fmla="*/ 43 w 43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3">
                    <a:moveTo>
                      <a:pt x="0" y="7"/>
                    </a:moveTo>
                    <a:lnTo>
                      <a:pt x="0" y="9"/>
                    </a:lnTo>
                    <a:lnTo>
                      <a:pt x="26" y="13"/>
                    </a:lnTo>
                    <a:lnTo>
                      <a:pt x="29" y="13"/>
                    </a:lnTo>
                    <a:lnTo>
                      <a:pt x="43" y="5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23" name="Freeform 728"/>
              <p:cNvSpPr>
                <a:spLocks/>
              </p:cNvSpPr>
              <p:nvPr/>
            </p:nvSpPr>
            <p:spPr bwMode="auto">
              <a:xfrm>
                <a:off x="3601" y="12326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412 h 10"/>
                  <a:gd name="T6" fmla="*/ 6036 w 43"/>
                  <a:gd name="T7" fmla="*/ 1833 h 10"/>
                  <a:gd name="T8" fmla="*/ 5606 w 43"/>
                  <a:gd name="T9" fmla="*/ 2053 h 10"/>
                  <a:gd name="T10" fmla="*/ 5160 w 43"/>
                  <a:gd name="T11" fmla="*/ 1833 h 10"/>
                  <a:gd name="T12" fmla="*/ 0 w 43"/>
                  <a:gd name="T13" fmla="*/ 1050 h 10"/>
                  <a:gd name="T14" fmla="*/ 223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24" name="Freeform 727"/>
              <p:cNvSpPr>
                <a:spLocks/>
              </p:cNvSpPr>
              <p:nvPr/>
            </p:nvSpPr>
            <p:spPr bwMode="auto">
              <a:xfrm>
                <a:off x="3510" y="12303"/>
                <a:ext cx="129" cy="38"/>
              </a:xfrm>
              <a:custGeom>
                <a:avLst/>
                <a:gdLst>
                  <a:gd name="T0" fmla="*/ 223 w 44"/>
                  <a:gd name="T1" fmla="*/ 1453 h 13"/>
                  <a:gd name="T2" fmla="*/ 0 w 44"/>
                  <a:gd name="T3" fmla="*/ 1897 h 13"/>
                  <a:gd name="T4" fmla="*/ 5620 w 44"/>
                  <a:gd name="T5" fmla="*/ 2768 h 13"/>
                  <a:gd name="T6" fmla="*/ 6274 w 44"/>
                  <a:gd name="T7" fmla="*/ 2768 h 13"/>
                  <a:gd name="T8" fmla="*/ 9523 w 44"/>
                  <a:gd name="T9" fmla="*/ 1102 h 13"/>
                  <a:gd name="T10" fmla="*/ 9300 w 44"/>
                  <a:gd name="T11" fmla="*/ 649 h 13"/>
                  <a:gd name="T12" fmla="*/ 3902 w 44"/>
                  <a:gd name="T13" fmla="*/ 0 h 13"/>
                  <a:gd name="T14" fmla="*/ 223 w 44"/>
                  <a:gd name="T15" fmla="*/ 1453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3"/>
                  <a:gd name="T26" fmla="*/ 44 w 44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3">
                    <a:moveTo>
                      <a:pt x="1" y="7"/>
                    </a:moveTo>
                    <a:lnTo>
                      <a:pt x="0" y="9"/>
                    </a:lnTo>
                    <a:lnTo>
                      <a:pt x="26" y="13"/>
                    </a:lnTo>
                    <a:lnTo>
                      <a:pt x="29" y="13"/>
                    </a:lnTo>
                    <a:lnTo>
                      <a:pt x="44" y="5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25" name="Freeform 726"/>
              <p:cNvSpPr>
                <a:spLocks/>
              </p:cNvSpPr>
              <p:nvPr/>
            </p:nvSpPr>
            <p:spPr bwMode="auto">
              <a:xfrm>
                <a:off x="3513" y="12311"/>
                <a:ext cx="126" cy="30"/>
              </a:xfrm>
              <a:custGeom>
                <a:avLst/>
                <a:gdLst>
                  <a:gd name="T0" fmla="*/ 5383 w 43"/>
                  <a:gd name="T1" fmla="*/ 1944 h 10"/>
                  <a:gd name="T2" fmla="*/ 9283 w 43"/>
                  <a:gd name="T3" fmla="*/ 0 h 10"/>
                  <a:gd name="T4" fmla="*/ 9057 w 43"/>
                  <a:gd name="T5" fmla="*/ 486 h 10"/>
                  <a:gd name="T6" fmla="*/ 6036 w 43"/>
                  <a:gd name="T7" fmla="*/ 2187 h 10"/>
                  <a:gd name="T8" fmla="*/ 5383 w 43"/>
                  <a:gd name="T9" fmla="*/ 2430 h 10"/>
                  <a:gd name="T10" fmla="*/ 4929 w 43"/>
                  <a:gd name="T11" fmla="*/ 2187 h 10"/>
                  <a:gd name="T12" fmla="*/ 0 w 43"/>
                  <a:gd name="T13" fmla="*/ 1215 h 10"/>
                  <a:gd name="T14" fmla="*/ 0 w 43"/>
                  <a:gd name="T15" fmla="*/ 729 h 10"/>
                  <a:gd name="T16" fmla="*/ 5383 w 43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26" name="Freeform 725"/>
              <p:cNvSpPr>
                <a:spLocks/>
              </p:cNvSpPr>
              <p:nvPr/>
            </p:nvSpPr>
            <p:spPr bwMode="auto">
              <a:xfrm>
                <a:off x="3428" y="12285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036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8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27" name="Freeform 724"/>
              <p:cNvSpPr>
                <a:spLocks/>
              </p:cNvSpPr>
              <p:nvPr/>
            </p:nvSpPr>
            <p:spPr bwMode="auto">
              <a:xfrm>
                <a:off x="3428" y="12297"/>
                <a:ext cx="126" cy="26"/>
              </a:xfrm>
              <a:custGeom>
                <a:avLst/>
                <a:gdLst>
                  <a:gd name="T0" fmla="*/ 5606 w 43"/>
                  <a:gd name="T1" fmla="*/ 1401 h 9"/>
                  <a:gd name="T2" fmla="*/ 9283 w 43"/>
                  <a:gd name="T3" fmla="*/ 0 h 9"/>
                  <a:gd name="T4" fmla="*/ 9283 w 43"/>
                  <a:gd name="T5" fmla="*/ 217 h 9"/>
                  <a:gd name="T6" fmla="*/ 6036 w 43"/>
                  <a:gd name="T7" fmla="*/ 1811 h 9"/>
                  <a:gd name="T8" fmla="*/ 5606 w 43"/>
                  <a:gd name="T9" fmla="*/ 1811 h 9"/>
                  <a:gd name="T10" fmla="*/ 5160 w 43"/>
                  <a:gd name="T11" fmla="*/ 1811 h 9"/>
                  <a:gd name="T12" fmla="*/ 0 w 43"/>
                  <a:gd name="T13" fmla="*/ 844 h 9"/>
                  <a:gd name="T14" fmla="*/ 0 w 43"/>
                  <a:gd name="T15" fmla="*/ 627 h 9"/>
                  <a:gd name="T16" fmla="*/ 5606 w 43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7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24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28" name="Freeform 723"/>
              <p:cNvSpPr>
                <a:spLocks/>
              </p:cNvSpPr>
              <p:nvPr/>
            </p:nvSpPr>
            <p:spPr bwMode="auto">
              <a:xfrm>
                <a:off x="3718" y="12376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107 h 14"/>
                  <a:gd name="T10" fmla="*/ 9283 w 43"/>
                  <a:gd name="T11" fmla="*/ 653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5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29" name="Freeform 722"/>
              <p:cNvSpPr>
                <a:spLocks/>
              </p:cNvSpPr>
              <p:nvPr/>
            </p:nvSpPr>
            <p:spPr bwMode="auto">
              <a:xfrm>
                <a:off x="3718" y="12388"/>
                <a:ext cx="126" cy="26"/>
              </a:xfrm>
              <a:custGeom>
                <a:avLst/>
                <a:gdLst>
                  <a:gd name="T0" fmla="*/ 5606 w 43"/>
                  <a:gd name="T1" fmla="*/ 1401 h 9"/>
                  <a:gd name="T2" fmla="*/ 9283 w 43"/>
                  <a:gd name="T3" fmla="*/ 0 h 9"/>
                  <a:gd name="T4" fmla="*/ 9283 w 43"/>
                  <a:gd name="T5" fmla="*/ 217 h 9"/>
                  <a:gd name="T6" fmla="*/ 6036 w 43"/>
                  <a:gd name="T7" fmla="*/ 1595 h 9"/>
                  <a:gd name="T8" fmla="*/ 5606 w 43"/>
                  <a:gd name="T9" fmla="*/ 1811 h 9"/>
                  <a:gd name="T10" fmla="*/ 5160 w 43"/>
                  <a:gd name="T11" fmla="*/ 1595 h 9"/>
                  <a:gd name="T12" fmla="*/ 0 w 43"/>
                  <a:gd name="T13" fmla="*/ 844 h 9"/>
                  <a:gd name="T14" fmla="*/ 0 w 43"/>
                  <a:gd name="T15" fmla="*/ 627 h 9"/>
                  <a:gd name="T16" fmla="*/ 5606 w 43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7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8"/>
                    </a:lnTo>
                    <a:lnTo>
                      <a:pt x="26" y="9"/>
                    </a:lnTo>
                    <a:lnTo>
                      <a:pt x="24" y="8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30" name="Freeform 721"/>
              <p:cNvSpPr>
                <a:spLocks/>
              </p:cNvSpPr>
              <p:nvPr/>
            </p:nvSpPr>
            <p:spPr bwMode="auto">
              <a:xfrm>
                <a:off x="3630" y="12358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31" name="Freeform 720"/>
              <p:cNvSpPr>
                <a:spLocks/>
              </p:cNvSpPr>
              <p:nvPr/>
            </p:nvSpPr>
            <p:spPr bwMode="auto">
              <a:xfrm>
                <a:off x="3633" y="12370"/>
                <a:ext cx="123" cy="26"/>
              </a:xfrm>
              <a:custGeom>
                <a:avLst/>
                <a:gdLst>
                  <a:gd name="T0" fmla="*/ 5377 w 42"/>
                  <a:gd name="T1" fmla="*/ 1401 h 9"/>
                  <a:gd name="T2" fmla="*/ 9040 w 42"/>
                  <a:gd name="T3" fmla="*/ 0 h 9"/>
                  <a:gd name="T4" fmla="*/ 9040 w 42"/>
                  <a:gd name="T5" fmla="*/ 217 h 9"/>
                  <a:gd name="T6" fmla="*/ 5799 w 42"/>
                  <a:gd name="T7" fmla="*/ 1811 h 9"/>
                  <a:gd name="T8" fmla="*/ 5377 w 42"/>
                  <a:gd name="T9" fmla="*/ 1811 h 9"/>
                  <a:gd name="T10" fmla="*/ 4923 w 42"/>
                  <a:gd name="T11" fmla="*/ 1811 h 9"/>
                  <a:gd name="T12" fmla="*/ 0 w 42"/>
                  <a:gd name="T13" fmla="*/ 844 h 9"/>
                  <a:gd name="T14" fmla="*/ 0 w 42"/>
                  <a:gd name="T15" fmla="*/ 627 h 9"/>
                  <a:gd name="T16" fmla="*/ 5377 w 42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9"/>
                  <a:gd name="T29" fmla="*/ 42 w 42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9">
                    <a:moveTo>
                      <a:pt x="25" y="7"/>
                    </a:moveTo>
                    <a:lnTo>
                      <a:pt x="42" y="0"/>
                    </a:lnTo>
                    <a:lnTo>
                      <a:pt x="42" y="1"/>
                    </a:lnTo>
                    <a:lnTo>
                      <a:pt x="27" y="9"/>
                    </a:lnTo>
                    <a:lnTo>
                      <a:pt x="25" y="9"/>
                    </a:lnTo>
                    <a:lnTo>
                      <a:pt x="23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5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32" name="Freeform 719"/>
              <p:cNvSpPr>
                <a:spLocks/>
              </p:cNvSpPr>
              <p:nvPr/>
            </p:nvSpPr>
            <p:spPr bwMode="auto">
              <a:xfrm>
                <a:off x="3542" y="12344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036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8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33" name="Freeform 718"/>
              <p:cNvSpPr>
                <a:spLocks/>
              </p:cNvSpPr>
              <p:nvPr/>
            </p:nvSpPr>
            <p:spPr bwMode="auto">
              <a:xfrm>
                <a:off x="3542" y="12355"/>
                <a:ext cx="126" cy="27"/>
              </a:xfrm>
              <a:custGeom>
                <a:avLst/>
                <a:gdLst>
                  <a:gd name="T0" fmla="*/ 5606 w 43"/>
                  <a:gd name="T1" fmla="*/ 1701 h 9"/>
                  <a:gd name="T2" fmla="*/ 9283 w 43"/>
                  <a:gd name="T3" fmla="*/ 0 h 9"/>
                  <a:gd name="T4" fmla="*/ 9283 w 43"/>
                  <a:gd name="T5" fmla="*/ 243 h 9"/>
                  <a:gd name="T6" fmla="*/ 6036 w 43"/>
                  <a:gd name="T7" fmla="*/ 2187 h 9"/>
                  <a:gd name="T8" fmla="*/ 5606 w 43"/>
                  <a:gd name="T9" fmla="*/ 2187 h 9"/>
                  <a:gd name="T10" fmla="*/ 4929 w 43"/>
                  <a:gd name="T11" fmla="*/ 2187 h 9"/>
                  <a:gd name="T12" fmla="*/ 0 w 43"/>
                  <a:gd name="T13" fmla="*/ 972 h 9"/>
                  <a:gd name="T14" fmla="*/ 0 w 43"/>
                  <a:gd name="T15" fmla="*/ 729 h 9"/>
                  <a:gd name="T16" fmla="*/ 5606 w 43"/>
                  <a:gd name="T17" fmla="*/ 17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7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23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34" name="Freeform 717"/>
              <p:cNvSpPr>
                <a:spLocks/>
              </p:cNvSpPr>
              <p:nvPr/>
            </p:nvSpPr>
            <p:spPr bwMode="auto">
              <a:xfrm>
                <a:off x="3451" y="12329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35" name="Freeform 716"/>
              <p:cNvSpPr>
                <a:spLocks/>
              </p:cNvSpPr>
              <p:nvPr/>
            </p:nvSpPr>
            <p:spPr bwMode="auto">
              <a:xfrm>
                <a:off x="3454" y="12341"/>
                <a:ext cx="123" cy="26"/>
              </a:xfrm>
              <a:custGeom>
                <a:avLst/>
                <a:gdLst>
                  <a:gd name="T0" fmla="*/ 5377 w 42"/>
                  <a:gd name="T1" fmla="*/ 1401 h 9"/>
                  <a:gd name="T2" fmla="*/ 9040 w 42"/>
                  <a:gd name="T3" fmla="*/ 0 h 9"/>
                  <a:gd name="T4" fmla="*/ 9040 w 42"/>
                  <a:gd name="T5" fmla="*/ 217 h 9"/>
                  <a:gd name="T6" fmla="*/ 5799 w 42"/>
                  <a:gd name="T7" fmla="*/ 1811 h 9"/>
                  <a:gd name="T8" fmla="*/ 5377 w 42"/>
                  <a:gd name="T9" fmla="*/ 1811 h 9"/>
                  <a:gd name="T10" fmla="*/ 4923 w 42"/>
                  <a:gd name="T11" fmla="*/ 1811 h 9"/>
                  <a:gd name="T12" fmla="*/ 0 w 42"/>
                  <a:gd name="T13" fmla="*/ 844 h 9"/>
                  <a:gd name="T14" fmla="*/ 0 w 42"/>
                  <a:gd name="T15" fmla="*/ 627 h 9"/>
                  <a:gd name="T16" fmla="*/ 5377 w 42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9"/>
                  <a:gd name="T29" fmla="*/ 42 w 42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9">
                    <a:moveTo>
                      <a:pt x="25" y="7"/>
                    </a:moveTo>
                    <a:lnTo>
                      <a:pt x="42" y="0"/>
                    </a:lnTo>
                    <a:lnTo>
                      <a:pt x="42" y="1"/>
                    </a:lnTo>
                    <a:lnTo>
                      <a:pt x="27" y="9"/>
                    </a:lnTo>
                    <a:lnTo>
                      <a:pt x="25" y="9"/>
                    </a:lnTo>
                    <a:lnTo>
                      <a:pt x="23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5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36" name="Freeform 715"/>
              <p:cNvSpPr>
                <a:spLocks/>
              </p:cNvSpPr>
              <p:nvPr/>
            </p:nvSpPr>
            <p:spPr bwMode="auto">
              <a:xfrm>
                <a:off x="3366" y="12311"/>
                <a:ext cx="129" cy="41"/>
              </a:xfrm>
              <a:custGeom>
                <a:avLst/>
                <a:gdLst>
                  <a:gd name="T0" fmla="*/ 223 w 44"/>
                  <a:gd name="T1" fmla="*/ 1561 h 14"/>
                  <a:gd name="T2" fmla="*/ 0 w 44"/>
                  <a:gd name="T3" fmla="*/ 1912 h 14"/>
                  <a:gd name="T4" fmla="*/ 5620 w 44"/>
                  <a:gd name="T5" fmla="*/ 3011 h 14"/>
                  <a:gd name="T6" fmla="*/ 6274 w 44"/>
                  <a:gd name="T7" fmla="*/ 2788 h 14"/>
                  <a:gd name="T8" fmla="*/ 9523 w 44"/>
                  <a:gd name="T9" fmla="*/ 1330 h 14"/>
                  <a:gd name="T10" fmla="*/ 9300 w 44"/>
                  <a:gd name="T11" fmla="*/ 653 h 14"/>
                  <a:gd name="T12" fmla="*/ 3902 w 44"/>
                  <a:gd name="T13" fmla="*/ 0 h 14"/>
                  <a:gd name="T14" fmla="*/ 223 w 44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4"/>
                  <a:gd name="T26" fmla="*/ 44 w 44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4">
                    <a:moveTo>
                      <a:pt x="1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4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37" name="Freeform 714"/>
              <p:cNvSpPr>
                <a:spLocks/>
              </p:cNvSpPr>
              <p:nvPr/>
            </p:nvSpPr>
            <p:spPr bwMode="auto">
              <a:xfrm>
                <a:off x="3369" y="12323"/>
                <a:ext cx="126" cy="29"/>
              </a:xfrm>
              <a:custGeom>
                <a:avLst/>
                <a:gdLst>
                  <a:gd name="T0" fmla="*/ 5383 w 43"/>
                  <a:gd name="T1" fmla="*/ 1633 h 10"/>
                  <a:gd name="T2" fmla="*/ 9283 w 43"/>
                  <a:gd name="T3" fmla="*/ 0 h 10"/>
                  <a:gd name="T4" fmla="*/ 9057 w 43"/>
                  <a:gd name="T5" fmla="*/ 412 h 10"/>
                  <a:gd name="T6" fmla="*/ 5814 w 43"/>
                  <a:gd name="T7" fmla="*/ 1833 h 10"/>
                  <a:gd name="T8" fmla="*/ 5383 w 43"/>
                  <a:gd name="T9" fmla="*/ 2053 h 10"/>
                  <a:gd name="T10" fmla="*/ 4929 w 43"/>
                  <a:gd name="T11" fmla="*/ 1833 h 10"/>
                  <a:gd name="T12" fmla="*/ 0 w 43"/>
                  <a:gd name="T13" fmla="*/ 1050 h 10"/>
                  <a:gd name="T14" fmla="*/ 0 w 43"/>
                  <a:gd name="T15" fmla="*/ 632 h 10"/>
                  <a:gd name="T16" fmla="*/ 5383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38" name="Freeform 713"/>
              <p:cNvSpPr>
                <a:spLocks/>
              </p:cNvSpPr>
              <p:nvPr/>
            </p:nvSpPr>
            <p:spPr bwMode="auto">
              <a:xfrm>
                <a:off x="3657" y="12408"/>
                <a:ext cx="129" cy="38"/>
              </a:xfrm>
              <a:custGeom>
                <a:avLst/>
                <a:gdLst>
                  <a:gd name="T0" fmla="*/ 223 w 44"/>
                  <a:gd name="T1" fmla="*/ 1453 h 13"/>
                  <a:gd name="T2" fmla="*/ 0 w 44"/>
                  <a:gd name="T3" fmla="*/ 1897 h 13"/>
                  <a:gd name="T4" fmla="*/ 5620 w 44"/>
                  <a:gd name="T5" fmla="*/ 2768 h 13"/>
                  <a:gd name="T6" fmla="*/ 6274 w 44"/>
                  <a:gd name="T7" fmla="*/ 2546 h 13"/>
                  <a:gd name="T8" fmla="*/ 9523 w 44"/>
                  <a:gd name="T9" fmla="*/ 1102 h 13"/>
                  <a:gd name="T10" fmla="*/ 9300 w 44"/>
                  <a:gd name="T11" fmla="*/ 649 h 13"/>
                  <a:gd name="T12" fmla="*/ 3902 w 44"/>
                  <a:gd name="T13" fmla="*/ 0 h 13"/>
                  <a:gd name="T14" fmla="*/ 223 w 44"/>
                  <a:gd name="T15" fmla="*/ 1453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3"/>
                  <a:gd name="T26" fmla="*/ 44 w 44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3">
                    <a:moveTo>
                      <a:pt x="1" y="7"/>
                    </a:moveTo>
                    <a:lnTo>
                      <a:pt x="0" y="9"/>
                    </a:lnTo>
                    <a:lnTo>
                      <a:pt x="26" y="13"/>
                    </a:lnTo>
                    <a:lnTo>
                      <a:pt x="29" y="12"/>
                    </a:lnTo>
                    <a:lnTo>
                      <a:pt x="44" y="5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39" name="Freeform 712"/>
              <p:cNvSpPr>
                <a:spLocks/>
              </p:cNvSpPr>
              <p:nvPr/>
            </p:nvSpPr>
            <p:spPr bwMode="auto">
              <a:xfrm>
                <a:off x="3660" y="12417"/>
                <a:ext cx="126" cy="29"/>
              </a:xfrm>
              <a:custGeom>
                <a:avLst/>
                <a:gdLst>
                  <a:gd name="T0" fmla="*/ 5383 w 43"/>
                  <a:gd name="T1" fmla="*/ 1633 h 10"/>
                  <a:gd name="T2" fmla="*/ 9283 w 43"/>
                  <a:gd name="T3" fmla="*/ 0 h 10"/>
                  <a:gd name="T4" fmla="*/ 9057 w 43"/>
                  <a:gd name="T5" fmla="*/ 412 h 10"/>
                  <a:gd name="T6" fmla="*/ 6036 w 43"/>
                  <a:gd name="T7" fmla="*/ 1833 h 10"/>
                  <a:gd name="T8" fmla="*/ 5383 w 43"/>
                  <a:gd name="T9" fmla="*/ 2053 h 10"/>
                  <a:gd name="T10" fmla="*/ 4929 w 43"/>
                  <a:gd name="T11" fmla="*/ 1833 h 10"/>
                  <a:gd name="T12" fmla="*/ 0 w 43"/>
                  <a:gd name="T13" fmla="*/ 1050 h 10"/>
                  <a:gd name="T14" fmla="*/ 0 w 43"/>
                  <a:gd name="T15" fmla="*/ 632 h 10"/>
                  <a:gd name="T16" fmla="*/ 5383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40" name="Freeform 711"/>
              <p:cNvSpPr>
                <a:spLocks/>
              </p:cNvSpPr>
              <p:nvPr/>
            </p:nvSpPr>
            <p:spPr bwMode="auto">
              <a:xfrm>
                <a:off x="3572" y="12391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107 h 14"/>
                  <a:gd name="T10" fmla="*/ 9283 w 43"/>
                  <a:gd name="T11" fmla="*/ 653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5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41" name="Freeform 710"/>
              <p:cNvSpPr>
                <a:spLocks/>
              </p:cNvSpPr>
              <p:nvPr/>
            </p:nvSpPr>
            <p:spPr bwMode="auto">
              <a:xfrm>
                <a:off x="3572" y="12402"/>
                <a:ext cx="126" cy="27"/>
              </a:xfrm>
              <a:custGeom>
                <a:avLst/>
                <a:gdLst>
                  <a:gd name="T0" fmla="*/ 5606 w 43"/>
                  <a:gd name="T1" fmla="*/ 1701 h 9"/>
                  <a:gd name="T2" fmla="*/ 9283 w 43"/>
                  <a:gd name="T3" fmla="*/ 0 h 9"/>
                  <a:gd name="T4" fmla="*/ 9283 w 43"/>
                  <a:gd name="T5" fmla="*/ 243 h 9"/>
                  <a:gd name="T6" fmla="*/ 6036 w 43"/>
                  <a:gd name="T7" fmla="*/ 1944 h 9"/>
                  <a:gd name="T8" fmla="*/ 5606 w 43"/>
                  <a:gd name="T9" fmla="*/ 2187 h 9"/>
                  <a:gd name="T10" fmla="*/ 5160 w 43"/>
                  <a:gd name="T11" fmla="*/ 1944 h 9"/>
                  <a:gd name="T12" fmla="*/ 0 w 43"/>
                  <a:gd name="T13" fmla="*/ 972 h 9"/>
                  <a:gd name="T14" fmla="*/ 223 w 43"/>
                  <a:gd name="T15" fmla="*/ 729 h 9"/>
                  <a:gd name="T16" fmla="*/ 5606 w 43"/>
                  <a:gd name="T17" fmla="*/ 17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7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8"/>
                    </a:lnTo>
                    <a:lnTo>
                      <a:pt x="26" y="9"/>
                    </a:lnTo>
                    <a:lnTo>
                      <a:pt x="24" y="8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2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42" name="Freeform 709"/>
              <p:cNvSpPr>
                <a:spLocks/>
              </p:cNvSpPr>
              <p:nvPr/>
            </p:nvSpPr>
            <p:spPr bwMode="auto">
              <a:xfrm>
                <a:off x="3481" y="12376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107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5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43" name="Freeform 708"/>
              <p:cNvSpPr>
                <a:spLocks/>
              </p:cNvSpPr>
              <p:nvPr/>
            </p:nvSpPr>
            <p:spPr bwMode="auto">
              <a:xfrm>
                <a:off x="3484" y="12388"/>
                <a:ext cx="123" cy="26"/>
              </a:xfrm>
              <a:custGeom>
                <a:avLst/>
                <a:gdLst>
                  <a:gd name="T0" fmla="*/ 5377 w 42"/>
                  <a:gd name="T1" fmla="*/ 1401 h 9"/>
                  <a:gd name="T2" fmla="*/ 9040 w 42"/>
                  <a:gd name="T3" fmla="*/ 0 h 9"/>
                  <a:gd name="T4" fmla="*/ 9040 w 42"/>
                  <a:gd name="T5" fmla="*/ 217 h 9"/>
                  <a:gd name="T6" fmla="*/ 5799 w 42"/>
                  <a:gd name="T7" fmla="*/ 1595 h 9"/>
                  <a:gd name="T8" fmla="*/ 5377 w 42"/>
                  <a:gd name="T9" fmla="*/ 1811 h 9"/>
                  <a:gd name="T10" fmla="*/ 4923 w 42"/>
                  <a:gd name="T11" fmla="*/ 1595 h 9"/>
                  <a:gd name="T12" fmla="*/ 0 w 42"/>
                  <a:gd name="T13" fmla="*/ 844 h 9"/>
                  <a:gd name="T14" fmla="*/ 0 w 42"/>
                  <a:gd name="T15" fmla="*/ 627 h 9"/>
                  <a:gd name="T16" fmla="*/ 5377 w 42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9"/>
                  <a:gd name="T29" fmla="*/ 42 w 42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9">
                    <a:moveTo>
                      <a:pt x="25" y="7"/>
                    </a:moveTo>
                    <a:lnTo>
                      <a:pt x="42" y="0"/>
                    </a:lnTo>
                    <a:lnTo>
                      <a:pt x="42" y="1"/>
                    </a:lnTo>
                    <a:lnTo>
                      <a:pt x="27" y="8"/>
                    </a:lnTo>
                    <a:lnTo>
                      <a:pt x="25" y="9"/>
                    </a:lnTo>
                    <a:lnTo>
                      <a:pt x="23" y="8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5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44" name="Freeform 707"/>
              <p:cNvSpPr>
                <a:spLocks/>
              </p:cNvSpPr>
              <p:nvPr/>
            </p:nvSpPr>
            <p:spPr bwMode="auto">
              <a:xfrm>
                <a:off x="3393" y="12361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036 w 43"/>
                  <a:gd name="T7" fmla="*/ 2788 h 14"/>
                  <a:gd name="T8" fmla="*/ 9283 w 43"/>
                  <a:gd name="T9" fmla="*/ 1107 h 14"/>
                  <a:gd name="T10" fmla="*/ 9283 w 43"/>
                  <a:gd name="T11" fmla="*/ 653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8" y="13"/>
                    </a:lnTo>
                    <a:lnTo>
                      <a:pt x="43" y="5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45" name="Freeform 706"/>
              <p:cNvSpPr>
                <a:spLocks/>
              </p:cNvSpPr>
              <p:nvPr/>
            </p:nvSpPr>
            <p:spPr bwMode="auto">
              <a:xfrm>
                <a:off x="3393" y="12373"/>
                <a:ext cx="126" cy="26"/>
              </a:xfrm>
              <a:custGeom>
                <a:avLst/>
                <a:gdLst>
                  <a:gd name="T0" fmla="*/ 5606 w 43"/>
                  <a:gd name="T1" fmla="*/ 1401 h 9"/>
                  <a:gd name="T2" fmla="*/ 9283 w 43"/>
                  <a:gd name="T3" fmla="*/ 0 h 9"/>
                  <a:gd name="T4" fmla="*/ 9283 w 43"/>
                  <a:gd name="T5" fmla="*/ 217 h 9"/>
                  <a:gd name="T6" fmla="*/ 6036 w 43"/>
                  <a:gd name="T7" fmla="*/ 1595 h 9"/>
                  <a:gd name="T8" fmla="*/ 5606 w 43"/>
                  <a:gd name="T9" fmla="*/ 1811 h 9"/>
                  <a:gd name="T10" fmla="*/ 4929 w 43"/>
                  <a:gd name="T11" fmla="*/ 1595 h 9"/>
                  <a:gd name="T12" fmla="*/ 0 w 43"/>
                  <a:gd name="T13" fmla="*/ 844 h 9"/>
                  <a:gd name="T14" fmla="*/ 0 w 43"/>
                  <a:gd name="T15" fmla="*/ 627 h 9"/>
                  <a:gd name="T16" fmla="*/ 5606 w 43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7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8"/>
                    </a:lnTo>
                    <a:lnTo>
                      <a:pt x="26" y="9"/>
                    </a:lnTo>
                    <a:lnTo>
                      <a:pt x="23" y="8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46" name="Freeform 705"/>
              <p:cNvSpPr>
                <a:spLocks/>
              </p:cNvSpPr>
              <p:nvPr/>
            </p:nvSpPr>
            <p:spPr bwMode="auto">
              <a:xfrm>
                <a:off x="3308" y="12344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47" name="Freeform 704"/>
              <p:cNvSpPr>
                <a:spLocks/>
              </p:cNvSpPr>
              <p:nvPr/>
            </p:nvSpPr>
            <p:spPr bwMode="auto">
              <a:xfrm>
                <a:off x="3278" y="12355"/>
                <a:ext cx="156" cy="27"/>
              </a:xfrm>
              <a:custGeom>
                <a:avLst/>
                <a:gdLst>
                  <a:gd name="T0" fmla="*/ 7953 w 53"/>
                  <a:gd name="T1" fmla="*/ 1701 h 9"/>
                  <a:gd name="T2" fmla="*/ 11706 w 53"/>
                  <a:gd name="T3" fmla="*/ 0 h 9"/>
                  <a:gd name="T4" fmla="*/ 11706 w 53"/>
                  <a:gd name="T5" fmla="*/ 243 h 9"/>
                  <a:gd name="T6" fmla="*/ 8412 w 53"/>
                  <a:gd name="T7" fmla="*/ 2187 h 9"/>
                  <a:gd name="T8" fmla="*/ 7953 w 53"/>
                  <a:gd name="T9" fmla="*/ 2187 h 9"/>
                  <a:gd name="T10" fmla="*/ 7494 w 53"/>
                  <a:gd name="T11" fmla="*/ 2187 h 9"/>
                  <a:gd name="T12" fmla="*/ 2166 w 53"/>
                  <a:gd name="T13" fmla="*/ 972 h 9"/>
                  <a:gd name="T14" fmla="*/ 0 w 53"/>
                  <a:gd name="T15" fmla="*/ 243 h 9"/>
                  <a:gd name="T16" fmla="*/ 7953 w 53"/>
                  <a:gd name="T17" fmla="*/ 17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3"/>
                  <a:gd name="T28" fmla="*/ 0 h 9"/>
                  <a:gd name="T29" fmla="*/ 53 w 5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3" h="9">
                    <a:moveTo>
                      <a:pt x="36" y="7"/>
                    </a:moveTo>
                    <a:lnTo>
                      <a:pt x="53" y="0"/>
                    </a:lnTo>
                    <a:lnTo>
                      <a:pt x="53" y="1"/>
                    </a:lnTo>
                    <a:lnTo>
                      <a:pt x="38" y="9"/>
                    </a:lnTo>
                    <a:lnTo>
                      <a:pt x="36" y="9"/>
                    </a:lnTo>
                    <a:lnTo>
                      <a:pt x="34" y="9"/>
                    </a:lnTo>
                    <a:lnTo>
                      <a:pt x="10" y="4"/>
                    </a:lnTo>
                    <a:lnTo>
                      <a:pt x="0" y="1"/>
                    </a:lnTo>
                    <a:lnTo>
                      <a:pt x="3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48" name="Freeform 703"/>
              <p:cNvSpPr>
                <a:spLocks/>
              </p:cNvSpPr>
              <p:nvPr/>
            </p:nvSpPr>
            <p:spPr bwMode="auto">
              <a:xfrm>
                <a:off x="4205" y="12432"/>
                <a:ext cx="129" cy="41"/>
              </a:xfrm>
              <a:custGeom>
                <a:avLst/>
                <a:gdLst>
                  <a:gd name="T0" fmla="*/ 223 w 44"/>
                  <a:gd name="T1" fmla="*/ 1561 h 14"/>
                  <a:gd name="T2" fmla="*/ 0 w 44"/>
                  <a:gd name="T3" fmla="*/ 1912 h 14"/>
                  <a:gd name="T4" fmla="*/ 5620 w 44"/>
                  <a:gd name="T5" fmla="*/ 3011 h 14"/>
                  <a:gd name="T6" fmla="*/ 6274 w 44"/>
                  <a:gd name="T7" fmla="*/ 2788 h 14"/>
                  <a:gd name="T8" fmla="*/ 9523 w 44"/>
                  <a:gd name="T9" fmla="*/ 1107 h 14"/>
                  <a:gd name="T10" fmla="*/ 9300 w 44"/>
                  <a:gd name="T11" fmla="*/ 653 h 14"/>
                  <a:gd name="T12" fmla="*/ 3902 w 44"/>
                  <a:gd name="T13" fmla="*/ 0 h 14"/>
                  <a:gd name="T14" fmla="*/ 223 w 44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4"/>
                  <a:gd name="T26" fmla="*/ 44 w 44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4">
                    <a:moveTo>
                      <a:pt x="1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4" y="5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49" name="Freeform 702"/>
              <p:cNvSpPr>
                <a:spLocks/>
              </p:cNvSpPr>
              <p:nvPr/>
            </p:nvSpPr>
            <p:spPr bwMode="auto">
              <a:xfrm>
                <a:off x="4208" y="12443"/>
                <a:ext cx="126" cy="27"/>
              </a:xfrm>
              <a:custGeom>
                <a:avLst/>
                <a:gdLst>
                  <a:gd name="T0" fmla="*/ 5383 w 43"/>
                  <a:gd name="T1" fmla="*/ 1701 h 9"/>
                  <a:gd name="T2" fmla="*/ 9283 w 43"/>
                  <a:gd name="T3" fmla="*/ 0 h 9"/>
                  <a:gd name="T4" fmla="*/ 9057 w 43"/>
                  <a:gd name="T5" fmla="*/ 243 h 9"/>
                  <a:gd name="T6" fmla="*/ 6036 w 43"/>
                  <a:gd name="T7" fmla="*/ 1944 h 9"/>
                  <a:gd name="T8" fmla="*/ 5383 w 43"/>
                  <a:gd name="T9" fmla="*/ 2187 h 9"/>
                  <a:gd name="T10" fmla="*/ 4929 w 43"/>
                  <a:gd name="T11" fmla="*/ 1944 h 9"/>
                  <a:gd name="T12" fmla="*/ 0 w 43"/>
                  <a:gd name="T13" fmla="*/ 972 h 9"/>
                  <a:gd name="T14" fmla="*/ 0 w 43"/>
                  <a:gd name="T15" fmla="*/ 729 h 9"/>
                  <a:gd name="T16" fmla="*/ 5383 w 43"/>
                  <a:gd name="T17" fmla="*/ 17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5" y="7"/>
                    </a:moveTo>
                    <a:lnTo>
                      <a:pt x="43" y="0"/>
                    </a:lnTo>
                    <a:lnTo>
                      <a:pt x="42" y="1"/>
                    </a:lnTo>
                    <a:lnTo>
                      <a:pt x="28" y="8"/>
                    </a:lnTo>
                    <a:lnTo>
                      <a:pt x="25" y="9"/>
                    </a:lnTo>
                    <a:lnTo>
                      <a:pt x="23" y="8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5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50" name="Freeform 701"/>
              <p:cNvSpPr>
                <a:spLocks/>
              </p:cNvSpPr>
              <p:nvPr/>
            </p:nvSpPr>
            <p:spPr bwMode="auto">
              <a:xfrm>
                <a:off x="4120" y="12414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51" name="Freeform 700"/>
              <p:cNvSpPr>
                <a:spLocks/>
              </p:cNvSpPr>
              <p:nvPr/>
            </p:nvSpPr>
            <p:spPr bwMode="auto">
              <a:xfrm>
                <a:off x="4120" y="12426"/>
                <a:ext cx="126" cy="26"/>
              </a:xfrm>
              <a:custGeom>
                <a:avLst/>
                <a:gdLst>
                  <a:gd name="T0" fmla="*/ 5606 w 43"/>
                  <a:gd name="T1" fmla="*/ 1401 h 9"/>
                  <a:gd name="T2" fmla="*/ 9283 w 43"/>
                  <a:gd name="T3" fmla="*/ 0 h 9"/>
                  <a:gd name="T4" fmla="*/ 9283 w 43"/>
                  <a:gd name="T5" fmla="*/ 217 h 9"/>
                  <a:gd name="T6" fmla="*/ 6036 w 43"/>
                  <a:gd name="T7" fmla="*/ 1811 h 9"/>
                  <a:gd name="T8" fmla="*/ 5606 w 43"/>
                  <a:gd name="T9" fmla="*/ 1811 h 9"/>
                  <a:gd name="T10" fmla="*/ 4929 w 43"/>
                  <a:gd name="T11" fmla="*/ 1811 h 9"/>
                  <a:gd name="T12" fmla="*/ 0 w 43"/>
                  <a:gd name="T13" fmla="*/ 844 h 9"/>
                  <a:gd name="T14" fmla="*/ 0 w 43"/>
                  <a:gd name="T15" fmla="*/ 627 h 9"/>
                  <a:gd name="T16" fmla="*/ 5606 w 43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7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23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52" name="Freeform 699"/>
              <p:cNvSpPr>
                <a:spLocks/>
              </p:cNvSpPr>
              <p:nvPr/>
            </p:nvSpPr>
            <p:spPr bwMode="auto">
              <a:xfrm>
                <a:off x="4029" y="12399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53" name="Freeform 698"/>
              <p:cNvSpPr>
                <a:spLocks/>
              </p:cNvSpPr>
              <p:nvPr/>
            </p:nvSpPr>
            <p:spPr bwMode="auto">
              <a:xfrm>
                <a:off x="4032" y="12411"/>
                <a:ext cx="123" cy="26"/>
              </a:xfrm>
              <a:custGeom>
                <a:avLst/>
                <a:gdLst>
                  <a:gd name="T0" fmla="*/ 5377 w 42"/>
                  <a:gd name="T1" fmla="*/ 1401 h 9"/>
                  <a:gd name="T2" fmla="*/ 9040 w 42"/>
                  <a:gd name="T3" fmla="*/ 0 h 9"/>
                  <a:gd name="T4" fmla="*/ 9040 w 42"/>
                  <a:gd name="T5" fmla="*/ 217 h 9"/>
                  <a:gd name="T6" fmla="*/ 5799 w 42"/>
                  <a:gd name="T7" fmla="*/ 1811 h 9"/>
                  <a:gd name="T8" fmla="*/ 5377 w 42"/>
                  <a:gd name="T9" fmla="*/ 1811 h 9"/>
                  <a:gd name="T10" fmla="*/ 4923 w 42"/>
                  <a:gd name="T11" fmla="*/ 1811 h 9"/>
                  <a:gd name="T12" fmla="*/ 0 w 42"/>
                  <a:gd name="T13" fmla="*/ 844 h 9"/>
                  <a:gd name="T14" fmla="*/ 0 w 42"/>
                  <a:gd name="T15" fmla="*/ 627 h 9"/>
                  <a:gd name="T16" fmla="*/ 5377 w 42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9"/>
                  <a:gd name="T29" fmla="*/ 42 w 42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9">
                    <a:moveTo>
                      <a:pt x="25" y="7"/>
                    </a:moveTo>
                    <a:lnTo>
                      <a:pt x="42" y="0"/>
                    </a:lnTo>
                    <a:lnTo>
                      <a:pt x="42" y="1"/>
                    </a:lnTo>
                    <a:lnTo>
                      <a:pt x="27" y="9"/>
                    </a:lnTo>
                    <a:lnTo>
                      <a:pt x="25" y="9"/>
                    </a:lnTo>
                    <a:lnTo>
                      <a:pt x="23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5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54" name="Freeform 697"/>
              <p:cNvSpPr>
                <a:spLocks/>
              </p:cNvSpPr>
              <p:nvPr/>
            </p:nvSpPr>
            <p:spPr bwMode="auto">
              <a:xfrm>
                <a:off x="3941" y="12385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383 w 43"/>
                  <a:gd name="T5" fmla="*/ 3011 h 14"/>
                  <a:gd name="T6" fmla="*/ 6036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5" y="14"/>
                    </a:lnTo>
                    <a:lnTo>
                      <a:pt x="28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55" name="Freeform 696"/>
              <p:cNvSpPr>
                <a:spLocks/>
              </p:cNvSpPr>
              <p:nvPr/>
            </p:nvSpPr>
            <p:spPr bwMode="auto">
              <a:xfrm>
                <a:off x="3941" y="12396"/>
                <a:ext cx="126" cy="27"/>
              </a:xfrm>
              <a:custGeom>
                <a:avLst/>
                <a:gdLst>
                  <a:gd name="T0" fmla="*/ 5383 w 43"/>
                  <a:gd name="T1" fmla="*/ 1701 h 9"/>
                  <a:gd name="T2" fmla="*/ 9283 w 43"/>
                  <a:gd name="T3" fmla="*/ 0 h 9"/>
                  <a:gd name="T4" fmla="*/ 9057 w 43"/>
                  <a:gd name="T5" fmla="*/ 243 h 9"/>
                  <a:gd name="T6" fmla="*/ 6036 w 43"/>
                  <a:gd name="T7" fmla="*/ 2187 h 9"/>
                  <a:gd name="T8" fmla="*/ 5606 w 43"/>
                  <a:gd name="T9" fmla="*/ 2187 h 9"/>
                  <a:gd name="T10" fmla="*/ 4929 w 43"/>
                  <a:gd name="T11" fmla="*/ 2187 h 9"/>
                  <a:gd name="T12" fmla="*/ 0 w 43"/>
                  <a:gd name="T13" fmla="*/ 972 h 9"/>
                  <a:gd name="T14" fmla="*/ 0 w 43"/>
                  <a:gd name="T15" fmla="*/ 729 h 9"/>
                  <a:gd name="T16" fmla="*/ 5383 w 43"/>
                  <a:gd name="T17" fmla="*/ 17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5" y="7"/>
                    </a:moveTo>
                    <a:lnTo>
                      <a:pt x="43" y="0"/>
                    </a:lnTo>
                    <a:lnTo>
                      <a:pt x="42" y="1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23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5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56" name="Freeform 695"/>
              <p:cNvSpPr>
                <a:spLocks/>
              </p:cNvSpPr>
              <p:nvPr/>
            </p:nvSpPr>
            <p:spPr bwMode="auto">
              <a:xfrm>
                <a:off x="3856" y="12367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884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57" name="Freeform 694"/>
              <p:cNvSpPr>
                <a:spLocks/>
              </p:cNvSpPr>
              <p:nvPr/>
            </p:nvSpPr>
            <p:spPr bwMode="auto">
              <a:xfrm>
                <a:off x="3856" y="12379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412 h 10"/>
                  <a:gd name="T6" fmla="*/ 6036 w 43"/>
                  <a:gd name="T7" fmla="*/ 1833 h 10"/>
                  <a:gd name="T8" fmla="*/ 5606 w 43"/>
                  <a:gd name="T9" fmla="*/ 2053 h 10"/>
                  <a:gd name="T10" fmla="*/ 5160 w 43"/>
                  <a:gd name="T11" fmla="*/ 1833 h 10"/>
                  <a:gd name="T12" fmla="*/ 0 w 43"/>
                  <a:gd name="T13" fmla="*/ 1050 h 10"/>
                  <a:gd name="T14" fmla="*/ 0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58" name="Freeform 693"/>
              <p:cNvSpPr>
                <a:spLocks/>
              </p:cNvSpPr>
              <p:nvPr/>
            </p:nvSpPr>
            <p:spPr bwMode="auto">
              <a:xfrm>
                <a:off x="4146" y="12458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59" name="Freeform 692"/>
              <p:cNvSpPr>
                <a:spLocks/>
              </p:cNvSpPr>
              <p:nvPr/>
            </p:nvSpPr>
            <p:spPr bwMode="auto">
              <a:xfrm>
                <a:off x="4146" y="12470"/>
                <a:ext cx="126" cy="26"/>
              </a:xfrm>
              <a:custGeom>
                <a:avLst/>
                <a:gdLst>
                  <a:gd name="T0" fmla="*/ 5606 w 43"/>
                  <a:gd name="T1" fmla="*/ 1595 h 9"/>
                  <a:gd name="T2" fmla="*/ 9283 w 43"/>
                  <a:gd name="T3" fmla="*/ 0 h 9"/>
                  <a:gd name="T4" fmla="*/ 9283 w 43"/>
                  <a:gd name="T5" fmla="*/ 410 h 9"/>
                  <a:gd name="T6" fmla="*/ 6036 w 43"/>
                  <a:gd name="T7" fmla="*/ 1811 h 9"/>
                  <a:gd name="T8" fmla="*/ 5606 w 43"/>
                  <a:gd name="T9" fmla="*/ 1811 h 9"/>
                  <a:gd name="T10" fmla="*/ 5160 w 43"/>
                  <a:gd name="T11" fmla="*/ 1811 h 9"/>
                  <a:gd name="T12" fmla="*/ 0 w 43"/>
                  <a:gd name="T13" fmla="*/ 968 h 9"/>
                  <a:gd name="T14" fmla="*/ 223 w 43"/>
                  <a:gd name="T15" fmla="*/ 627 h 9"/>
                  <a:gd name="T16" fmla="*/ 5606 w 43"/>
                  <a:gd name="T17" fmla="*/ 1595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60" name="Freeform 691"/>
              <p:cNvSpPr>
                <a:spLocks/>
              </p:cNvSpPr>
              <p:nvPr/>
            </p:nvSpPr>
            <p:spPr bwMode="auto">
              <a:xfrm>
                <a:off x="4058" y="12440"/>
                <a:ext cx="129" cy="41"/>
              </a:xfrm>
              <a:custGeom>
                <a:avLst/>
                <a:gdLst>
                  <a:gd name="T0" fmla="*/ 0 w 44"/>
                  <a:gd name="T1" fmla="*/ 1561 h 14"/>
                  <a:gd name="T2" fmla="*/ 0 w 44"/>
                  <a:gd name="T3" fmla="*/ 1912 h 14"/>
                  <a:gd name="T4" fmla="*/ 5620 w 44"/>
                  <a:gd name="T5" fmla="*/ 3011 h 14"/>
                  <a:gd name="T6" fmla="*/ 6274 w 44"/>
                  <a:gd name="T7" fmla="*/ 2788 h 14"/>
                  <a:gd name="T8" fmla="*/ 9523 w 44"/>
                  <a:gd name="T9" fmla="*/ 1330 h 14"/>
                  <a:gd name="T10" fmla="*/ 9300 w 44"/>
                  <a:gd name="T11" fmla="*/ 884 h 14"/>
                  <a:gd name="T12" fmla="*/ 3902 w 44"/>
                  <a:gd name="T13" fmla="*/ 0 h 14"/>
                  <a:gd name="T14" fmla="*/ 0 w 44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4"/>
                  <a:gd name="T26" fmla="*/ 44 w 44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4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61" name="Freeform 690"/>
              <p:cNvSpPr>
                <a:spLocks/>
              </p:cNvSpPr>
              <p:nvPr/>
            </p:nvSpPr>
            <p:spPr bwMode="auto">
              <a:xfrm>
                <a:off x="4061" y="12452"/>
                <a:ext cx="123" cy="29"/>
              </a:xfrm>
              <a:custGeom>
                <a:avLst/>
                <a:gdLst>
                  <a:gd name="T0" fmla="*/ 5377 w 42"/>
                  <a:gd name="T1" fmla="*/ 1633 h 10"/>
                  <a:gd name="T2" fmla="*/ 9040 w 42"/>
                  <a:gd name="T3" fmla="*/ 0 h 10"/>
                  <a:gd name="T4" fmla="*/ 9040 w 42"/>
                  <a:gd name="T5" fmla="*/ 412 h 10"/>
                  <a:gd name="T6" fmla="*/ 6030 w 42"/>
                  <a:gd name="T7" fmla="*/ 1833 h 10"/>
                  <a:gd name="T8" fmla="*/ 5377 w 42"/>
                  <a:gd name="T9" fmla="*/ 2053 h 10"/>
                  <a:gd name="T10" fmla="*/ 4923 w 42"/>
                  <a:gd name="T11" fmla="*/ 1833 h 10"/>
                  <a:gd name="T12" fmla="*/ 0 w 42"/>
                  <a:gd name="T13" fmla="*/ 1050 h 10"/>
                  <a:gd name="T14" fmla="*/ 0 w 42"/>
                  <a:gd name="T15" fmla="*/ 632 h 10"/>
                  <a:gd name="T16" fmla="*/ 5377 w 42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62" name="Freeform 689"/>
              <p:cNvSpPr>
                <a:spLocks/>
              </p:cNvSpPr>
              <p:nvPr/>
            </p:nvSpPr>
            <p:spPr bwMode="auto">
              <a:xfrm>
                <a:off x="3970" y="12426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884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63" name="Freeform 688"/>
              <p:cNvSpPr>
                <a:spLocks/>
              </p:cNvSpPr>
              <p:nvPr/>
            </p:nvSpPr>
            <p:spPr bwMode="auto">
              <a:xfrm>
                <a:off x="3970" y="12437"/>
                <a:ext cx="126" cy="30"/>
              </a:xfrm>
              <a:custGeom>
                <a:avLst/>
                <a:gdLst>
                  <a:gd name="T0" fmla="*/ 5606 w 43"/>
                  <a:gd name="T1" fmla="*/ 1944 h 10"/>
                  <a:gd name="T2" fmla="*/ 9283 w 43"/>
                  <a:gd name="T3" fmla="*/ 0 h 10"/>
                  <a:gd name="T4" fmla="*/ 9283 w 43"/>
                  <a:gd name="T5" fmla="*/ 486 h 10"/>
                  <a:gd name="T6" fmla="*/ 6036 w 43"/>
                  <a:gd name="T7" fmla="*/ 2187 h 10"/>
                  <a:gd name="T8" fmla="*/ 5606 w 43"/>
                  <a:gd name="T9" fmla="*/ 2430 h 10"/>
                  <a:gd name="T10" fmla="*/ 5160 w 43"/>
                  <a:gd name="T11" fmla="*/ 2187 h 10"/>
                  <a:gd name="T12" fmla="*/ 0 w 43"/>
                  <a:gd name="T13" fmla="*/ 1215 h 10"/>
                  <a:gd name="T14" fmla="*/ 0 w 43"/>
                  <a:gd name="T15" fmla="*/ 729 h 10"/>
                  <a:gd name="T16" fmla="*/ 5606 w 43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64" name="Freeform 687"/>
              <p:cNvSpPr>
                <a:spLocks/>
              </p:cNvSpPr>
              <p:nvPr/>
            </p:nvSpPr>
            <p:spPr bwMode="auto">
              <a:xfrm>
                <a:off x="3879" y="12411"/>
                <a:ext cx="127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845 w 43"/>
                  <a:gd name="T5" fmla="*/ 3011 h 14"/>
                  <a:gd name="T6" fmla="*/ 6542 w 43"/>
                  <a:gd name="T7" fmla="*/ 2788 h 14"/>
                  <a:gd name="T8" fmla="*/ 9664 w 43"/>
                  <a:gd name="T9" fmla="*/ 1330 h 14"/>
                  <a:gd name="T10" fmla="*/ 9664 w 43"/>
                  <a:gd name="T11" fmla="*/ 884 h 14"/>
                  <a:gd name="T12" fmla="*/ 4046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65" name="Freeform 686"/>
              <p:cNvSpPr>
                <a:spLocks/>
              </p:cNvSpPr>
              <p:nvPr/>
            </p:nvSpPr>
            <p:spPr bwMode="auto">
              <a:xfrm>
                <a:off x="3882" y="12423"/>
                <a:ext cx="124" cy="29"/>
              </a:xfrm>
              <a:custGeom>
                <a:avLst/>
                <a:gdLst>
                  <a:gd name="T0" fmla="*/ 5612 w 42"/>
                  <a:gd name="T1" fmla="*/ 1633 h 10"/>
                  <a:gd name="T2" fmla="*/ 9424 w 42"/>
                  <a:gd name="T3" fmla="*/ 0 h 10"/>
                  <a:gd name="T4" fmla="*/ 9424 w 42"/>
                  <a:gd name="T5" fmla="*/ 412 h 10"/>
                  <a:gd name="T6" fmla="*/ 6076 w 42"/>
                  <a:gd name="T7" fmla="*/ 1833 h 10"/>
                  <a:gd name="T8" fmla="*/ 5612 w 42"/>
                  <a:gd name="T9" fmla="*/ 2053 h 10"/>
                  <a:gd name="T10" fmla="*/ 5170 w 42"/>
                  <a:gd name="T11" fmla="*/ 1833 h 10"/>
                  <a:gd name="T12" fmla="*/ 0 w 42"/>
                  <a:gd name="T13" fmla="*/ 1050 h 10"/>
                  <a:gd name="T14" fmla="*/ 0 w 42"/>
                  <a:gd name="T15" fmla="*/ 632 h 10"/>
                  <a:gd name="T16" fmla="*/ 5612 w 42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66" name="Freeform 685"/>
              <p:cNvSpPr>
                <a:spLocks/>
              </p:cNvSpPr>
              <p:nvPr/>
            </p:nvSpPr>
            <p:spPr bwMode="auto">
              <a:xfrm>
                <a:off x="3794" y="12396"/>
                <a:ext cx="129" cy="39"/>
              </a:xfrm>
              <a:custGeom>
                <a:avLst/>
                <a:gdLst>
                  <a:gd name="T0" fmla="*/ 223 w 44"/>
                  <a:gd name="T1" fmla="*/ 1701 h 13"/>
                  <a:gd name="T2" fmla="*/ 0 w 44"/>
                  <a:gd name="T3" fmla="*/ 2187 h 13"/>
                  <a:gd name="T4" fmla="*/ 5620 w 44"/>
                  <a:gd name="T5" fmla="*/ 3159 h 13"/>
                  <a:gd name="T6" fmla="*/ 6274 w 44"/>
                  <a:gd name="T7" fmla="*/ 3159 h 13"/>
                  <a:gd name="T8" fmla="*/ 9523 w 44"/>
                  <a:gd name="T9" fmla="*/ 1215 h 13"/>
                  <a:gd name="T10" fmla="*/ 9300 w 44"/>
                  <a:gd name="T11" fmla="*/ 729 h 13"/>
                  <a:gd name="T12" fmla="*/ 3902 w 44"/>
                  <a:gd name="T13" fmla="*/ 0 h 13"/>
                  <a:gd name="T14" fmla="*/ 223 w 44"/>
                  <a:gd name="T15" fmla="*/ 1701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3"/>
                  <a:gd name="T26" fmla="*/ 44 w 44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3">
                    <a:moveTo>
                      <a:pt x="1" y="7"/>
                    </a:moveTo>
                    <a:lnTo>
                      <a:pt x="0" y="9"/>
                    </a:lnTo>
                    <a:lnTo>
                      <a:pt x="26" y="13"/>
                    </a:lnTo>
                    <a:lnTo>
                      <a:pt x="29" y="13"/>
                    </a:lnTo>
                    <a:lnTo>
                      <a:pt x="44" y="5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67" name="Freeform 684"/>
              <p:cNvSpPr>
                <a:spLocks/>
              </p:cNvSpPr>
              <p:nvPr/>
            </p:nvSpPr>
            <p:spPr bwMode="auto">
              <a:xfrm>
                <a:off x="3797" y="12405"/>
                <a:ext cx="126" cy="30"/>
              </a:xfrm>
              <a:custGeom>
                <a:avLst/>
                <a:gdLst>
                  <a:gd name="T0" fmla="*/ 5383 w 43"/>
                  <a:gd name="T1" fmla="*/ 1944 h 10"/>
                  <a:gd name="T2" fmla="*/ 9283 w 43"/>
                  <a:gd name="T3" fmla="*/ 0 h 10"/>
                  <a:gd name="T4" fmla="*/ 9057 w 43"/>
                  <a:gd name="T5" fmla="*/ 486 h 10"/>
                  <a:gd name="T6" fmla="*/ 6036 w 43"/>
                  <a:gd name="T7" fmla="*/ 2187 h 10"/>
                  <a:gd name="T8" fmla="*/ 5383 w 43"/>
                  <a:gd name="T9" fmla="*/ 2430 h 10"/>
                  <a:gd name="T10" fmla="*/ 4929 w 43"/>
                  <a:gd name="T11" fmla="*/ 2187 h 10"/>
                  <a:gd name="T12" fmla="*/ 0 w 43"/>
                  <a:gd name="T13" fmla="*/ 1215 h 10"/>
                  <a:gd name="T14" fmla="*/ 0 w 43"/>
                  <a:gd name="T15" fmla="*/ 729 h 10"/>
                  <a:gd name="T16" fmla="*/ 5383 w 43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68" name="Freeform 683"/>
              <p:cNvSpPr>
                <a:spLocks/>
              </p:cNvSpPr>
              <p:nvPr/>
            </p:nvSpPr>
            <p:spPr bwMode="auto">
              <a:xfrm>
                <a:off x="4088" y="12490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036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8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69" name="Freeform 682"/>
              <p:cNvSpPr>
                <a:spLocks/>
              </p:cNvSpPr>
              <p:nvPr/>
            </p:nvSpPr>
            <p:spPr bwMode="auto">
              <a:xfrm>
                <a:off x="4088" y="12502"/>
                <a:ext cx="126" cy="26"/>
              </a:xfrm>
              <a:custGeom>
                <a:avLst/>
                <a:gdLst>
                  <a:gd name="T0" fmla="*/ 5606 w 43"/>
                  <a:gd name="T1" fmla="*/ 1401 h 9"/>
                  <a:gd name="T2" fmla="*/ 9283 w 43"/>
                  <a:gd name="T3" fmla="*/ 0 h 9"/>
                  <a:gd name="T4" fmla="*/ 9283 w 43"/>
                  <a:gd name="T5" fmla="*/ 217 h 9"/>
                  <a:gd name="T6" fmla="*/ 6036 w 43"/>
                  <a:gd name="T7" fmla="*/ 1811 h 9"/>
                  <a:gd name="T8" fmla="*/ 5606 w 43"/>
                  <a:gd name="T9" fmla="*/ 1811 h 9"/>
                  <a:gd name="T10" fmla="*/ 4929 w 43"/>
                  <a:gd name="T11" fmla="*/ 1811 h 9"/>
                  <a:gd name="T12" fmla="*/ 0 w 43"/>
                  <a:gd name="T13" fmla="*/ 844 h 9"/>
                  <a:gd name="T14" fmla="*/ 0 w 43"/>
                  <a:gd name="T15" fmla="*/ 627 h 9"/>
                  <a:gd name="T16" fmla="*/ 5606 w 43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7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23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70" name="Freeform 681"/>
              <p:cNvSpPr>
                <a:spLocks/>
              </p:cNvSpPr>
              <p:nvPr/>
            </p:nvSpPr>
            <p:spPr bwMode="auto">
              <a:xfrm>
                <a:off x="4000" y="12473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71" name="Freeform 680"/>
              <p:cNvSpPr>
                <a:spLocks/>
              </p:cNvSpPr>
              <p:nvPr/>
            </p:nvSpPr>
            <p:spPr bwMode="auto">
              <a:xfrm>
                <a:off x="4000" y="12484"/>
                <a:ext cx="126" cy="30"/>
              </a:xfrm>
              <a:custGeom>
                <a:avLst/>
                <a:gdLst>
                  <a:gd name="T0" fmla="*/ 5606 w 43"/>
                  <a:gd name="T1" fmla="*/ 1944 h 10"/>
                  <a:gd name="T2" fmla="*/ 9283 w 43"/>
                  <a:gd name="T3" fmla="*/ 0 h 10"/>
                  <a:gd name="T4" fmla="*/ 9283 w 43"/>
                  <a:gd name="T5" fmla="*/ 486 h 10"/>
                  <a:gd name="T6" fmla="*/ 6036 w 43"/>
                  <a:gd name="T7" fmla="*/ 2187 h 10"/>
                  <a:gd name="T8" fmla="*/ 5606 w 43"/>
                  <a:gd name="T9" fmla="*/ 2430 h 10"/>
                  <a:gd name="T10" fmla="*/ 5160 w 43"/>
                  <a:gd name="T11" fmla="*/ 2187 h 10"/>
                  <a:gd name="T12" fmla="*/ 0 w 43"/>
                  <a:gd name="T13" fmla="*/ 1215 h 10"/>
                  <a:gd name="T14" fmla="*/ 223 w 43"/>
                  <a:gd name="T15" fmla="*/ 729 h 10"/>
                  <a:gd name="T16" fmla="*/ 5606 w 43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72" name="Freeform 679"/>
              <p:cNvSpPr>
                <a:spLocks/>
              </p:cNvSpPr>
              <p:nvPr/>
            </p:nvSpPr>
            <p:spPr bwMode="auto">
              <a:xfrm>
                <a:off x="3909" y="12458"/>
                <a:ext cx="129" cy="41"/>
              </a:xfrm>
              <a:custGeom>
                <a:avLst/>
                <a:gdLst>
                  <a:gd name="T0" fmla="*/ 223 w 44"/>
                  <a:gd name="T1" fmla="*/ 1561 h 14"/>
                  <a:gd name="T2" fmla="*/ 0 w 44"/>
                  <a:gd name="T3" fmla="*/ 1912 h 14"/>
                  <a:gd name="T4" fmla="*/ 5620 w 44"/>
                  <a:gd name="T5" fmla="*/ 3011 h 14"/>
                  <a:gd name="T6" fmla="*/ 6274 w 44"/>
                  <a:gd name="T7" fmla="*/ 2788 h 14"/>
                  <a:gd name="T8" fmla="*/ 9523 w 44"/>
                  <a:gd name="T9" fmla="*/ 1330 h 14"/>
                  <a:gd name="T10" fmla="*/ 9300 w 44"/>
                  <a:gd name="T11" fmla="*/ 653 h 14"/>
                  <a:gd name="T12" fmla="*/ 3902 w 44"/>
                  <a:gd name="T13" fmla="*/ 0 h 14"/>
                  <a:gd name="T14" fmla="*/ 223 w 44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4"/>
                  <a:gd name="T26" fmla="*/ 44 w 44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4">
                    <a:moveTo>
                      <a:pt x="1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4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73" name="Freeform 678"/>
              <p:cNvSpPr>
                <a:spLocks/>
              </p:cNvSpPr>
              <p:nvPr/>
            </p:nvSpPr>
            <p:spPr bwMode="auto">
              <a:xfrm>
                <a:off x="3912" y="12470"/>
                <a:ext cx="126" cy="26"/>
              </a:xfrm>
              <a:custGeom>
                <a:avLst/>
                <a:gdLst>
                  <a:gd name="T0" fmla="*/ 5383 w 43"/>
                  <a:gd name="T1" fmla="*/ 1595 h 9"/>
                  <a:gd name="T2" fmla="*/ 9283 w 43"/>
                  <a:gd name="T3" fmla="*/ 0 h 9"/>
                  <a:gd name="T4" fmla="*/ 9057 w 43"/>
                  <a:gd name="T5" fmla="*/ 410 h 9"/>
                  <a:gd name="T6" fmla="*/ 6036 w 43"/>
                  <a:gd name="T7" fmla="*/ 1811 h 9"/>
                  <a:gd name="T8" fmla="*/ 5383 w 43"/>
                  <a:gd name="T9" fmla="*/ 1811 h 9"/>
                  <a:gd name="T10" fmla="*/ 4929 w 43"/>
                  <a:gd name="T11" fmla="*/ 1811 h 9"/>
                  <a:gd name="T12" fmla="*/ 0 w 43"/>
                  <a:gd name="T13" fmla="*/ 968 h 9"/>
                  <a:gd name="T14" fmla="*/ 0 w 43"/>
                  <a:gd name="T15" fmla="*/ 627 h 9"/>
                  <a:gd name="T16" fmla="*/ 5383 w 43"/>
                  <a:gd name="T17" fmla="*/ 1595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5" y="9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74" name="Freeform 677"/>
              <p:cNvSpPr>
                <a:spLocks/>
              </p:cNvSpPr>
              <p:nvPr/>
            </p:nvSpPr>
            <p:spPr bwMode="auto">
              <a:xfrm>
                <a:off x="3821" y="12443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75" name="Freeform 676"/>
              <p:cNvSpPr>
                <a:spLocks/>
              </p:cNvSpPr>
              <p:nvPr/>
            </p:nvSpPr>
            <p:spPr bwMode="auto">
              <a:xfrm>
                <a:off x="3821" y="12455"/>
                <a:ext cx="126" cy="26"/>
              </a:xfrm>
              <a:custGeom>
                <a:avLst/>
                <a:gdLst>
                  <a:gd name="T0" fmla="*/ 5606 w 43"/>
                  <a:gd name="T1" fmla="*/ 1401 h 9"/>
                  <a:gd name="T2" fmla="*/ 9283 w 43"/>
                  <a:gd name="T3" fmla="*/ 0 h 9"/>
                  <a:gd name="T4" fmla="*/ 9283 w 43"/>
                  <a:gd name="T5" fmla="*/ 410 h 9"/>
                  <a:gd name="T6" fmla="*/ 6036 w 43"/>
                  <a:gd name="T7" fmla="*/ 1811 h 9"/>
                  <a:gd name="T8" fmla="*/ 5606 w 43"/>
                  <a:gd name="T9" fmla="*/ 1811 h 9"/>
                  <a:gd name="T10" fmla="*/ 5160 w 43"/>
                  <a:gd name="T11" fmla="*/ 1811 h 9"/>
                  <a:gd name="T12" fmla="*/ 0 w 43"/>
                  <a:gd name="T13" fmla="*/ 968 h 9"/>
                  <a:gd name="T14" fmla="*/ 0 w 43"/>
                  <a:gd name="T15" fmla="*/ 627 h 9"/>
                  <a:gd name="T16" fmla="*/ 5606 w 43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7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76" name="Freeform 675"/>
              <p:cNvSpPr>
                <a:spLocks/>
              </p:cNvSpPr>
              <p:nvPr/>
            </p:nvSpPr>
            <p:spPr bwMode="auto">
              <a:xfrm>
                <a:off x="3736" y="12426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884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77" name="Freeform 674"/>
              <p:cNvSpPr>
                <a:spLocks/>
              </p:cNvSpPr>
              <p:nvPr/>
            </p:nvSpPr>
            <p:spPr bwMode="auto">
              <a:xfrm>
                <a:off x="3739" y="12437"/>
                <a:ext cx="123" cy="30"/>
              </a:xfrm>
              <a:custGeom>
                <a:avLst/>
                <a:gdLst>
                  <a:gd name="T0" fmla="*/ 5377 w 42"/>
                  <a:gd name="T1" fmla="*/ 1944 h 10"/>
                  <a:gd name="T2" fmla="*/ 9040 w 42"/>
                  <a:gd name="T3" fmla="*/ 0 h 10"/>
                  <a:gd name="T4" fmla="*/ 9040 w 42"/>
                  <a:gd name="T5" fmla="*/ 486 h 10"/>
                  <a:gd name="T6" fmla="*/ 5799 w 42"/>
                  <a:gd name="T7" fmla="*/ 2187 h 10"/>
                  <a:gd name="T8" fmla="*/ 5377 w 42"/>
                  <a:gd name="T9" fmla="*/ 2430 h 10"/>
                  <a:gd name="T10" fmla="*/ 4923 w 42"/>
                  <a:gd name="T11" fmla="*/ 2187 h 10"/>
                  <a:gd name="T12" fmla="*/ 0 w 42"/>
                  <a:gd name="T13" fmla="*/ 1215 h 10"/>
                  <a:gd name="T14" fmla="*/ 0 w 42"/>
                  <a:gd name="T15" fmla="*/ 729 h 10"/>
                  <a:gd name="T16" fmla="*/ 5377 w 42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78" name="Freeform 673"/>
              <p:cNvSpPr>
                <a:spLocks/>
              </p:cNvSpPr>
              <p:nvPr/>
            </p:nvSpPr>
            <p:spPr bwMode="auto">
              <a:xfrm>
                <a:off x="4815" y="12423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036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701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8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79" name="Freeform 672"/>
              <p:cNvSpPr>
                <a:spLocks/>
              </p:cNvSpPr>
              <p:nvPr/>
            </p:nvSpPr>
            <p:spPr bwMode="auto">
              <a:xfrm>
                <a:off x="4815" y="12435"/>
                <a:ext cx="126" cy="32"/>
              </a:xfrm>
              <a:custGeom>
                <a:avLst/>
                <a:gdLst>
                  <a:gd name="T0" fmla="*/ 5606 w 43"/>
                  <a:gd name="T1" fmla="*/ 1871 h 11"/>
                  <a:gd name="T2" fmla="*/ 9283 w 43"/>
                  <a:gd name="T3" fmla="*/ 0 h 11"/>
                  <a:gd name="T4" fmla="*/ 9283 w 43"/>
                  <a:gd name="T5" fmla="*/ 416 h 11"/>
                  <a:gd name="T6" fmla="*/ 6036 w 43"/>
                  <a:gd name="T7" fmla="*/ 2065 h 11"/>
                  <a:gd name="T8" fmla="*/ 5606 w 43"/>
                  <a:gd name="T9" fmla="*/ 2292 h 11"/>
                  <a:gd name="T10" fmla="*/ 4929 w 43"/>
                  <a:gd name="T11" fmla="*/ 2065 h 11"/>
                  <a:gd name="T12" fmla="*/ 0 w 43"/>
                  <a:gd name="T13" fmla="*/ 1082 h 11"/>
                  <a:gd name="T14" fmla="*/ 0 w 43"/>
                  <a:gd name="T15" fmla="*/ 864 h 11"/>
                  <a:gd name="T16" fmla="*/ 5606 w 43"/>
                  <a:gd name="T17" fmla="*/ 1871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1"/>
                  <a:gd name="T29" fmla="*/ 43 w 43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1">
                    <a:moveTo>
                      <a:pt x="26" y="9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10"/>
                    </a:lnTo>
                    <a:lnTo>
                      <a:pt x="26" y="11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6" y="9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80" name="Freeform 671"/>
              <p:cNvSpPr>
                <a:spLocks/>
              </p:cNvSpPr>
              <p:nvPr/>
            </p:nvSpPr>
            <p:spPr bwMode="auto">
              <a:xfrm>
                <a:off x="4727" y="12405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897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81" name="Freeform 670"/>
              <p:cNvSpPr>
                <a:spLocks/>
              </p:cNvSpPr>
              <p:nvPr/>
            </p:nvSpPr>
            <p:spPr bwMode="auto">
              <a:xfrm>
                <a:off x="4727" y="12417"/>
                <a:ext cx="126" cy="32"/>
              </a:xfrm>
              <a:custGeom>
                <a:avLst/>
                <a:gdLst>
                  <a:gd name="T0" fmla="*/ 5606 w 43"/>
                  <a:gd name="T1" fmla="*/ 1649 h 11"/>
                  <a:gd name="T2" fmla="*/ 9283 w 43"/>
                  <a:gd name="T3" fmla="*/ 0 h 11"/>
                  <a:gd name="T4" fmla="*/ 9283 w 43"/>
                  <a:gd name="T5" fmla="*/ 416 h 11"/>
                  <a:gd name="T6" fmla="*/ 6036 w 43"/>
                  <a:gd name="T7" fmla="*/ 2065 h 11"/>
                  <a:gd name="T8" fmla="*/ 5606 w 43"/>
                  <a:gd name="T9" fmla="*/ 2292 h 11"/>
                  <a:gd name="T10" fmla="*/ 5160 w 43"/>
                  <a:gd name="T11" fmla="*/ 2065 h 11"/>
                  <a:gd name="T12" fmla="*/ 0 w 43"/>
                  <a:gd name="T13" fmla="*/ 1082 h 11"/>
                  <a:gd name="T14" fmla="*/ 223 w 43"/>
                  <a:gd name="T15" fmla="*/ 864 h 11"/>
                  <a:gd name="T16" fmla="*/ 5606 w 43"/>
                  <a:gd name="T17" fmla="*/ 1649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1"/>
                  <a:gd name="T29" fmla="*/ 43 w 43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1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10"/>
                    </a:lnTo>
                    <a:lnTo>
                      <a:pt x="26" y="11"/>
                    </a:lnTo>
                    <a:lnTo>
                      <a:pt x="24" y="10"/>
                    </a:lnTo>
                    <a:lnTo>
                      <a:pt x="0" y="5"/>
                    </a:lnTo>
                    <a:lnTo>
                      <a:pt x="1" y="4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82" name="Freeform 669"/>
              <p:cNvSpPr>
                <a:spLocks/>
              </p:cNvSpPr>
              <p:nvPr/>
            </p:nvSpPr>
            <p:spPr bwMode="auto">
              <a:xfrm>
                <a:off x="4636" y="12391"/>
                <a:ext cx="129" cy="44"/>
              </a:xfrm>
              <a:custGeom>
                <a:avLst/>
                <a:gdLst>
                  <a:gd name="T0" fmla="*/ 223 w 44"/>
                  <a:gd name="T1" fmla="*/ 1566 h 15"/>
                  <a:gd name="T2" fmla="*/ 0 w 44"/>
                  <a:gd name="T3" fmla="*/ 1918 h 15"/>
                  <a:gd name="T4" fmla="*/ 5620 w 44"/>
                  <a:gd name="T5" fmla="*/ 3253 h 15"/>
                  <a:gd name="T6" fmla="*/ 6274 w 44"/>
                  <a:gd name="T7" fmla="*/ 3030 h 15"/>
                  <a:gd name="T8" fmla="*/ 9523 w 44"/>
                  <a:gd name="T9" fmla="*/ 1335 h 15"/>
                  <a:gd name="T10" fmla="*/ 9300 w 44"/>
                  <a:gd name="T11" fmla="*/ 654 h 15"/>
                  <a:gd name="T12" fmla="*/ 3902 w 44"/>
                  <a:gd name="T13" fmla="*/ 0 h 15"/>
                  <a:gd name="T14" fmla="*/ 223 w 44"/>
                  <a:gd name="T15" fmla="*/ 1566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5"/>
                  <a:gd name="T26" fmla="*/ 44 w 44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5">
                    <a:moveTo>
                      <a:pt x="1" y="7"/>
                    </a:moveTo>
                    <a:lnTo>
                      <a:pt x="0" y="9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4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83" name="Freeform 668"/>
              <p:cNvSpPr>
                <a:spLocks/>
              </p:cNvSpPr>
              <p:nvPr/>
            </p:nvSpPr>
            <p:spPr bwMode="auto">
              <a:xfrm>
                <a:off x="4639" y="12402"/>
                <a:ext cx="126" cy="30"/>
              </a:xfrm>
              <a:custGeom>
                <a:avLst/>
                <a:gdLst>
                  <a:gd name="T0" fmla="*/ 5383 w 43"/>
                  <a:gd name="T1" fmla="*/ 1944 h 10"/>
                  <a:gd name="T2" fmla="*/ 9283 w 43"/>
                  <a:gd name="T3" fmla="*/ 0 h 10"/>
                  <a:gd name="T4" fmla="*/ 9057 w 43"/>
                  <a:gd name="T5" fmla="*/ 486 h 10"/>
                  <a:gd name="T6" fmla="*/ 6036 w 43"/>
                  <a:gd name="T7" fmla="*/ 2187 h 10"/>
                  <a:gd name="T8" fmla="*/ 5383 w 43"/>
                  <a:gd name="T9" fmla="*/ 2430 h 10"/>
                  <a:gd name="T10" fmla="*/ 4929 w 43"/>
                  <a:gd name="T11" fmla="*/ 2187 h 10"/>
                  <a:gd name="T12" fmla="*/ 0 w 43"/>
                  <a:gd name="T13" fmla="*/ 1215 h 10"/>
                  <a:gd name="T14" fmla="*/ 0 w 43"/>
                  <a:gd name="T15" fmla="*/ 729 h 10"/>
                  <a:gd name="T16" fmla="*/ 5383 w 43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84" name="Freeform 667"/>
              <p:cNvSpPr>
                <a:spLocks/>
              </p:cNvSpPr>
              <p:nvPr/>
            </p:nvSpPr>
            <p:spPr bwMode="auto">
              <a:xfrm>
                <a:off x="4548" y="12373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701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85" name="Freeform 666"/>
              <p:cNvSpPr>
                <a:spLocks/>
              </p:cNvSpPr>
              <p:nvPr/>
            </p:nvSpPr>
            <p:spPr bwMode="auto">
              <a:xfrm>
                <a:off x="4548" y="12385"/>
                <a:ext cx="126" cy="32"/>
              </a:xfrm>
              <a:custGeom>
                <a:avLst/>
                <a:gdLst>
                  <a:gd name="T0" fmla="*/ 5606 w 43"/>
                  <a:gd name="T1" fmla="*/ 1871 h 11"/>
                  <a:gd name="T2" fmla="*/ 9283 w 43"/>
                  <a:gd name="T3" fmla="*/ 0 h 11"/>
                  <a:gd name="T4" fmla="*/ 9283 w 43"/>
                  <a:gd name="T5" fmla="*/ 416 h 11"/>
                  <a:gd name="T6" fmla="*/ 6036 w 43"/>
                  <a:gd name="T7" fmla="*/ 2065 h 11"/>
                  <a:gd name="T8" fmla="*/ 5606 w 43"/>
                  <a:gd name="T9" fmla="*/ 2292 h 11"/>
                  <a:gd name="T10" fmla="*/ 5160 w 43"/>
                  <a:gd name="T11" fmla="*/ 2065 h 11"/>
                  <a:gd name="T12" fmla="*/ 0 w 43"/>
                  <a:gd name="T13" fmla="*/ 1082 h 11"/>
                  <a:gd name="T14" fmla="*/ 0 w 43"/>
                  <a:gd name="T15" fmla="*/ 864 h 11"/>
                  <a:gd name="T16" fmla="*/ 5606 w 43"/>
                  <a:gd name="T17" fmla="*/ 1871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1"/>
                  <a:gd name="T29" fmla="*/ 43 w 43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1">
                    <a:moveTo>
                      <a:pt x="26" y="9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10"/>
                    </a:lnTo>
                    <a:lnTo>
                      <a:pt x="26" y="11"/>
                    </a:lnTo>
                    <a:lnTo>
                      <a:pt x="24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6" y="9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86" name="Freeform 665"/>
              <p:cNvSpPr>
                <a:spLocks/>
              </p:cNvSpPr>
              <p:nvPr/>
            </p:nvSpPr>
            <p:spPr bwMode="auto">
              <a:xfrm>
                <a:off x="4463" y="12355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897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87" name="Freeform 664"/>
              <p:cNvSpPr>
                <a:spLocks/>
              </p:cNvSpPr>
              <p:nvPr/>
            </p:nvSpPr>
            <p:spPr bwMode="auto">
              <a:xfrm>
                <a:off x="4466" y="12367"/>
                <a:ext cx="123" cy="32"/>
              </a:xfrm>
              <a:custGeom>
                <a:avLst/>
                <a:gdLst>
                  <a:gd name="T0" fmla="*/ 5377 w 42"/>
                  <a:gd name="T1" fmla="*/ 1649 h 11"/>
                  <a:gd name="T2" fmla="*/ 9040 w 42"/>
                  <a:gd name="T3" fmla="*/ 0 h 11"/>
                  <a:gd name="T4" fmla="*/ 9040 w 42"/>
                  <a:gd name="T5" fmla="*/ 416 h 11"/>
                  <a:gd name="T6" fmla="*/ 5799 w 42"/>
                  <a:gd name="T7" fmla="*/ 2065 h 11"/>
                  <a:gd name="T8" fmla="*/ 5377 w 42"/>
                  <a:gd name="T9" fmla="*/ 2292 h 11"/>
                  <a:gd name="T10" fmla="*/ 4923 w 42"/>
                  <a:gd name="T11" fmla="*/ 2065 h 11"/>
                  <a:gd name="T12" fmla="*/ 0 w 42"/>
                  <a:gd name="T13" fmla="*/ 1082 h 11"/>
                  <a:gd name="T14" fmla="*/ 0 w 42"/>
                  <a:gd name="T15" fmla="*/ 864 h 11"/>
                  <a:gd name="T16" fmla="*/ 5377 w 42"/>
                  <a:gd name="T17" fmla="*/ 1649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1"/>
                  <a:gd name="T29" fmla="*/ 42 w 42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1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10"/>
                    </a:lnTo>
                    <a:lnTo>
                      <a:pt x="25" y="11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88" name="Freeform 663"/>
              <p:cNvSpPr>
                <a:spLocks/>
              </p:cNvSpPr>
              <p:nvPr/>
            </p:nvSpPr>
            <p:spPr bwMode="auto">
              <a:xfrm>
                <a:off x="4753" y="12455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89" name="Freeform 662"/>
              <p:cNvSpPr>
                <a:spLocks/>
              </p:cNvSpPr>
              <p:nvPr/>
            </p:nvSpPr>
            <p:spPr bwMode="auto">
              <a:xfrm>
                <a:off x="4756" y="12467"/>
                <a:ext cx="123" cy="29"/>
              </a:xfrm>
              <a:custGeom>
                <a:avLst/>
                <a:gdLst>
                  <a:gd name="T0" fmla="*/ 5377 w 42"/>
                  <a:gd name="T1" fmla="*/ 1633 h 10"/>
                  <a:gd name="T2" fmla="*/ 9040 w 42"/>
                  <a:gd name="T3" fmla="*/ 0 h 10"/>
                  <a:gd name="T4" fmla="*/ 9040 w 42"/>
                  <a:gd name="T5" fmla="*/ 218 h 10"/>
                  <a:gd name="T6" fmla="*/ 5799 w 42"/>
                  <a:gd name="T7" fmla="*/ 1833 h 10"/>
                  <a:gd name="T8" fmla="*/ 5377 w 42"/>
                  <a:gd name="T9" fmla="*/ 2053 h 10"/>
                  <a:gd name="T10" fmla="*/ 4923 w 42"/>
                  <a:gd name="T11" fmla="*/ 1833 h 10"/>
                  <a:gd name="T12" fmla="*/ 0 w 42"/>
                  <a:gd name="T13" fmla="*/ 858 h 10"/>
                  <a:gd name="T14" fmla="*/ 0 w 42"/>
                  <a:gd name="T15" fmla="*/ 632 h 10"/>
                  <a:gd name="T16" fmla="*/ 5377 w 42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1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90" name="Freeform 661"/>
              <p:cNvSpPr>
                <a:spLocks/>
              </p:cNvSpPr>
              <p:nvPr/>
            </p:nvSpPr>
            <p:spPr bwMode="auto">
              <a:xfrm>
                <a:off x="4668" y="12435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036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701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8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91" name="Freeform 660"/>
              <p:cNvSpPr>
                <a:spLocks/>
              </p:cNvSpPr>
              <p:nvPr/>
            </p:nvSpPr>
            <p:spPr bwMode="auto">
              <a:xfrm>
                <a:off x="4668" y="12446"/>
                <a:ext cx="126" cy="33"/>
              </a:xfrm>
              <a:custGeom>
                <a:avLst/>
                <a:gdLst>
                  <a:gd name="T0" fmla="*/ 5606 w 43"/>
                  <a:gd name="T1" fmla="*/ 2187 h 11"/>
                  <a:gd name="T2" fmla="*/ 9283 w 43"/>
                  <a:gd name="T3" fmla="*/ 0 h 11"/>
                  <a:gd name="T4" fmla="*/ 9283 w 43"/>
                  <a:gd name="T5" fmla="*/ 486 h 11"/>
                  <a:gd name="T6" fmla="*/ 6036 w 43"/>
                  <a:gd name="T7" fmla="*/ 2430 h 11"/>
                  <a:gd name="T8" fmla="*/ 5606 w 43"/>
                  <a:gd name="T9" fmla="*/ 2673 h 11"/>
                  <a:gd name="T10" fmla="*/ 4929 w 43"/>
                  <a:gd name="T11" fmla="*/ 2430 h 11"/>
                  <a:gd name="T12" fmla="*/ 0 w 43"/>
                  <a:gd name="T13" fmla="*/ 1215 h 11"/>
                  <a:gd name="T14" fmla="*/ 0 w 43"/>
                  <a:gd name="T15" fmla="*/ 972 h 11"/>
                  <a:gd name="T16" fmla="*/ 5606 w 43"/>
                  <a:gd name="T17" fmla="*/ 2187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1"/>
                  <a:gd name="T29" fmla="*/ 43 w 43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1">
                    <a:moveTo>
                      <a:pt x="26" y="9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10"/>
                    </a:lnTo>
                    <a:lnTo>
                      <a:pt x="26" y="11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6" y="9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92" name="Freeform 659"/>
              <p:cNvSpPr>
                <a:spLocks/>
              </p:cNvSpPr>
              <p:nvPr/>
            </p:nvSpPr>
            <p:spPr bwMode="auto">
              <a:xfrm>
                <a:off x="4577" y="12420"/>
                <a:ext cx="126" cy="44"/>
              </a:xfrm>
              <a:custGeom>
                <a:avLst/>
                <a:gdLst>
                  <a:gd name="T0" fmla="*/ 0 w 43"/>
                  <a:gd name="T1" fmla="*/ 1566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654 h 15"/>
                  <a:gd name="T12" fmla="*/ 3897 w 43"/>
                  <a:gd name="T13" fmla="*/ 0 h 15"/>
                  <a:gd name="T14" fmla="*/ 0 w 43"/>
                  <a:gd name="T15" fmla="*/ 1566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7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93" name="Freeform 658"/>
              <p:cNvSpPr>
                <a:spLocks/>
              </p:cNvSpPr>
              <p:nvPr/>
            </p:nvSpPr>
            <p:spPr bwMode="auto">
              <a:xfrm>
                <a:off x="4577" y="12432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412 h 10"/>
                  <a:gd name="T6" fmla="*/ 6036 w 43"/>
                  <a:gd name="T7" fmla="*/ 1833 h 10"/>
                  <a:gd name="T8" fmla="*/ 5606 w 43"/>
                  <a:gd name="T9" fmla="*/ 2053 h 10"/>
                  <a:gd name="T10" fmla="*/ 5160 w 43"/>
                  <a:gd name="T11" fmla="*/ 1833 h 10"/>
                  <a:gd name="T12" fmla="*/ 0 w 43"/>
                  <a:gd name="T13" fmla="*/ 1050 h 10"/>
                  <a:gd name="T14" fmla="*/ 223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94" name="Freeform 657"/>
              <p:cNvSpPr>
                <a:spLocks/>
              </p:cNvSpPr>
              <p:nvPr/>
            </p:nvSpPr>
            <p:spPr bwMode="auto">
              <a:xfrm>
                <a:off x="4486" y="12405"/>
                <a:ext cx="129" cy="41"/>
              </a:xfrm>
              <a:custGeom>
                <a:avLst/>
                <a:gdLst>
                  <a:gd name="T0" fmla="*/ 223 w 44"/>
                  <a:gd name="T1" fmla="*/ 1561 h 14"/>
                  <a:gd name="T2" fmla="*/ 0 w 44"/>
                  <a:gd name="T3" fmla="*/ 1912 h 14"/>
                  <a:gd name="T4" fmla="*/ 5620 w 44"/>
                  <a:gd name="T5" fmla="*/ 3011 h 14"/>
                  <a:gd name="T6" fmla="*/ 6274 w 44"/>
                  <a:gd name="T7" fmla="*/ 2788 h 14"/>
                  <a:gd name="T8" fmla="*/ 9523 w 44"/>
                  <a:gd name="T9" fmla="*/ 1330 h 14"/>
                  <a:gd name="T10" fmla="*/ 9300 w 44"/>
                  <a:gd name="T11" fmla="*/ 653 h 14"/>
                  <a:gd name="T12" fmla="*/ 3902 w 44"/>
                  <a:gd name="T13" fmla="*/ 0 h 14"/>
                  <a:gd name="T14" fmla="*/ 223 w 44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4"/>
                  <a:gd name="T26" fmla="*/ 44 w 44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4">
                    <a:moveTo>
                      <a:pt x="1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4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95" name="Freeform 656"/>
              <p:cNvSpPr>
                <a:spLocks/>
              </p:cNvSpPr>
              <p:nvPr/>
            </p:nvSpPr>
            <p:spPr bwMode="auto">
              <a:xfrm>
                <a:off x="4489" y="12414"/>
                <a:ext cx="126" cy="32"/>
              </a:xfrm>
              <a:custGeom>
                <a:avLst/>
                <a:gdLst>
                  <a:gd name="T0" fmla="*/ 5383 w 43"/>
                  <a:gd name="T1" fmla="*/ 1871 h 11"/>
                  <a:gd name="T2" fmla="*/ 9283 w 43"/>
                  <a:gd name="T3" fmla="*/ 0 h 11"/>
                  <a:gd name="T4" fmla="*/ 9057 w 43"/>
                  <a:gd name="T5" fmla="*/ 416 h 11"/>
                  <a:gd name="T6" fmla="*/ 6036 w 43"/>
                  <a:gd name="T7" fmla="*/ 2065 h 11"/>
                  <a:gd name="T8" fmla="*/ 5383 w 43"/>
                  <a:gd name="T9" fmla="*/ 2292 h 11"/>
                  <a:gd name="T10" fmla="*/ 4929 w 43"/>
                  <a:gd name="T11" fmla="*/ 2065 h 11"/>
                  <a:gd name="T12" fmla="*/ 0 w 43"/>
                  <a:gd name="T13" fmla="*/ 1082 h 11"/>
                  <a:gd name="T14" fmla="*/ 0 w 43"/>
                  <a:gd name="T15" fmla="*/ 864 h 11"/>
                  <a:gd name="T16" fmla="*/ 5383 w 43"/>
                  <a:gd name="T17" fmla="*/ 1871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1"/>
                  <a:gd name="T29" fmla="*/ 43 w 43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1">
                    <a:moveTo>
                      <a:pt x="25" y="9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10"/>
                    </a:lnTo>
                    <a:lnTo>
                      <a:pt x="25" y="11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5" y="9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96" name="Freeform 655"/>
              <p:cNvSpPr>
                <a:spLocks/>
              </p:cNvSpPr>
              <p:nvPr/>
            </p:nvSpPr>
            <p:spPr bwMode="auto">
              <a:xfrm>
                <a:off x="4404" y="12385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036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701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8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97" name="Freeform 654"/>
              <p:cNvSpPr>
                <a:spLocks/>
              </p:cNvSpPr>
              <p:nvPr/>
            </p:nvSpPr>
            <p:spPr bwMode="auto">
              <a:xfrm>
                <a:off x="4404" y="12396"/>
                <a:ext cx="126" cy="33"/>
              </a:xfrm>
              <a:custGeom>
                <a:avLst/>
                <a:gdLst>
                  <a:gd name="T0" fmla="*/ 5606 w 43"/>
                  <a:gd name="T1" fmla="*/ 1944 h 11"/>
                  <a:gd name="T2" fmla="*/ 9283 w 43"/>
                  <a:gd name="T3" fmla="*/ 0 h 11"/>
                  <a:gd name="T4" fmla="*/ 9283 w 43"/>
                  <a:gd name="T5" fmla="*/ 486 h 11"/>
                  <a:gd name="T6" fmla="*/ 6036 w 43"/>
                  <a:gd name="T7" fmla="*/ 2430 h 11"/>
                  <a:gd name="T8" fmla="*/ 5606 w 43"/>
                  <a:gd name="T9" fmla="*/ 2673 h 11"/>
                  <a:gd name="T10" fmla="*/ 5160 w 43"/>
                  <a:gd name="T11" fmla="*/ 2430 h 11"/>
                  <a:gd name="T12" fmla="*/ 0 w 43"/>
                  <a:gd name="T13" fmla="*/ 1215 h 11"/>
                  <a:gd name="T14" fmla="*/ 0 w 43"/>
                  <a:gd name="T15" fmla="*/ 972 h 11"/>
                  <a:gd name="T16" fmla="*/ 5606 w 43"/>
                  <a:gd name="T17" fmla="*/ 1944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1"/>
                  <a:gd name="T29" fmla="*/ 43 w 43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1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10"/>
                    </a:lnTo>
                    <a:lnTo>
                      <a:pt x="26" y="11"/>
                    </a:lnTo>
                    <a:lnTo>
                      <a:pt x="24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98" name="Freeform 653"/>
              <p:cNvSpPr>
                <a:spLocks/>
              </p:cNvSpPr>
              <p:nvPr/>
            </p:nvSpPr>
            <p:spPr bwMode="auto">
              <a:xfrm>
                <a:off x="4695" y="12487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701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099" name="Freeform 652"/>
              <p:cNvSpPr>
                <a:spLocks/>
              </p:cNvSpPr>
              <p:nvPr/>
            </p:nvSpPr>
            <p:spPr bwMode="auto">
              <a:xfrm>
                <a:off x="4695" y="12499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412 h 10"/>
                  <a:gd name="T6" fmla="*/ 6036 w 43"/>
                  <a:gd name="T7" fmla="*/ 2053 h 10"/>
                  <a:gd name="T8" fmla="*/ 5606 w 43"/>
                  <a:gd name="T9" fmla="*/ 2053 h 10"/>
                  <a:gd name="T10" fmla="*/ 5160 w 43"/>
                  <a:gd name="T11" fmla="*/ 2053 h 10"/>
                  <a:gd name="T12" fmla="*/ 0 w 43"/>
                  <a:gd name="T13" fmla="*/ 1050 h 10"/>
                  <a:gd name="T14" fmla="*/ 0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10"/>
                    </a:lnTo>
                    <a:lnTo>
                      <a:pt x="26" y="10"/>
                    </a:lnTo>
                    <a:lnTo>
                      <a:pt x="24" y="10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00" name="Freeform 651"/>
              <p:cNvSpPr>
                <a:spLocks/>
              </p:cNvSpPr>
              <p:nvPr/>
            </p:nvSpPr>
            <p:spPr bwMode="auto">
              <a:xfrm>
                <a:off x="4607" y="12470"/>
                <a:ext cx="126" cy="44"/>
              </a:xfrm>
              <a:custGeom>
                <a:avLst/>
                <a:gdLst>
                  <a:gd name="T0" fmla="*/ 0 w 43"/>
                  <a:gd name="T1" fmla="*/ 1566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654 h 15"/>
                  <a:gd name="T12" fmla="*/ 3897 w 43"/>
                  <a:gd name="T13" fmla="*/ 0 h 15"/>
                  <a:gd name="T14" fmla="*/ 0 w 43"/>
                  <a:gd name="T15" fmla="*/ 1566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7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01" name="Freeform 650"/>
              <p:cNvSpPr>
                <a:spLocks/>
              </p:cNvSpPr>
              <p:nvPr/>
            </p:nvSpPr>
            <p:spPr bwMode="auto">
              <a:xfrm>
                <a:off x="4609" y="12481"/>
                <a:ext cx="124" cy="30"/>
              </a:xfrm>
              <a:custGeom>
                <a:avLst/>
                <a:gdLst>
                  <a:gd name="T0" fmla="*/ 5612 w 42"/>
                  <a:gd name="T1" fmla="*/ 1944 h 10"/>
                  <a:gd name="T2" fmla="*/ 9424 w 42"/>
                  <a:gd name="T3" fmla="*/ 0 h 10"/>
                  <a:gd name="T4" fmla="*/ 9424 w 42"/>
                  <a:gd name="T5" fmla="*/ 486 h 10"/>
                  <a:gd name="T6" fmla="*/ 6076 w 42"/>
                  <a:gd name="T7" fmla="*/ 2187 h 10"/>
                  <a:gd name="T8" fmla="*/ 5612 w 42"/>
                  <a:gd name="T9" fmla="*/ 2430 h 10"/>
                  <a:gd name="T10" fmla="*/ 5170 w 42"/>
                  <a:gd name="T11" fmla="*/ 2187 h 10"/>
                  <a:gd name="T12" fmla="*/ 0 w 42"/>
                  <a:gd name="T13" fmla="*/ 1215 h 10"/>
                  <a:gd name="T14" fmla="*/ 0 w 42"/>
                  <a:gd name="T15" fmla="*/ 729 h 10"/>
                  <a:gd name="T16" fmla="*/ 5612 w 42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02" name="Freeform 649"/>
              <p:cNvSpPr>
                <a:spLocks/>
              </p:cNvSpPr>
              <p:nvPr/>
            </p:nvSpPr>
            <p:spPr bwMode="auto">
              <a:xfrm>
                <a:off x="4519" y="12455"/>
                <a:ext cx="126" cy="41"/>
              </a:xfrm>
              <a:custGeom>
                <a:avLst/>
                <a:gdLst>
                  <a:gd name="T0" fmla="*/ 0 w 457"/>
                  <a:gd name="T1" fmla="*/ 0 h 157"/>
                  <a:gd name="T2" fmla="*/ 0 w 457"/>
                  <a:gd name="T3" fmla="*/ 0 h 157"/>
                  <a:gd name="T4" fmla="*/ 1 w 457"/>
                  <a:gd name="T5" fmla="*/ 0 h 157"/>
                  <a:gd name="T6" fmla="*/ 1 w 457"/>
                  <a:gd name="T7" fmla="*/ 0 h 157"/>
                  <a:gd name="T8" fmla="*/ 1 w 457"/>
                  <a:gd name="T9" fmla="*/ 0 h 157"/>
                  <a:gd name="T10" fmla="*/ 1 w 457"/>
                  <a:gd name="T11" fmla="*/ 0 h 157"/>
                  <a:gd name="T12" fmla="*/ 0 w 457"/>
                  <a:gd name="T13" fmla="*/ 0 h 157"/>
                  <a:gd name="T14" fmla="*/ 0 w 457"/>
                  <a:gd name="T15" fmla="*/ 0 h 157"/>
                  <a:gd name="T16" fmla="*/ 0 w 457"/>
                  <a:gd name="T17" fmla="*/ 0 h 1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57"/>
                  <a:gd name="T28" fmla="*/ 0 h 157"/>
                  <a:gd name="T29" fmla="*/ 457 w 457"/>
                  <a:gd name="T30" fmla="*/ 157 h 1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57" h="157">
                    <a:moveTo>
                      <a:pt x="1" y="80"/>
                    </a:moveTo>
                    <a:lnTo>
                      <a:pt x="0" y="102"/>
                    </a:lnTo>
                    <a:lnTo>
                      <a:pt x="274" y="157"/>
                    </a:lnTo>
                    <a:lnTo>
                      <a:pt x="304" y="147"/>
                    </a:lnTo>
                    <a:lnTo>
                      <a:pt x="457" y="64"/>
                    </a:lnTo>
                    <a:lnTo>
                      <a:pt x="455" y="37"/>
                    </a:lnTo>
                    <a:lnTo>
                      <a:pt x="186" y="0"/>
                    </a:lnTo>
                    <a:lnTo>
                      <a:pt x="2" y="80"/>
                    </a:lnTo>
                    <a:lnTo>
                      <a:pt x="1" y="80"/>
                    </a:lnTo>
                    <a:close/>
                  </a:path>
                </a:pathLst>
              </a:custGeom>
              <a:solidFill>
                <a:srgbClr val="5C575B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03" name="Freeform 648"/>
              <p:cNvSpPr>
                <a:spLocks/>
              </p:cNvSpPr>
              <p:nvPr/>
            </p:nvSpPr>
            <p:spPr bwMode="auto">
              <a:xfrm>
                <a:off x="4519" y="12467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218 h 10"/>
                  <a:gd name="T6" fmla="*/ 6036 w 43"/>
                  <a:gd name="T7" fmla="*/ 1833 h 10"/>
                  <a:gd name="T8" fmla="*/ 5606 w 43"/>
                  <a:gd name="T9" fmla="*/ 2053 h 10"/>
                  <a:gd name="T10" fmla="*/ 4929 w 43"/>
                  <a:gd name="T11" fmla="*/ 1833 h 10"/>
                  <a:gd name="T12" fmla="*/ 0 w 43"/>
                  <a:gd name="T13" fmla="*/ 858 h 10"/>
                  <a:gd name="T14" fmla="*/ 0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3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04" name="Freeform 647"/>
              <p:cNvSpPr>
                <a:spLocks/>
              </p:cNvSpPr>
              <p:nvPr/>
            </p:nvSpPr>
            <p:spPr bwMode="auto">
              <a:xfrm>
                <a:off x="4428" y="12437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897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05" name="Freeform 646"/>
              <p:cNvSpPr>
                <a:spLocks/>
              </p:cNvSpPr>
              <p:nvPr/>
            </p:nvSpPr>
            <p:spPr bwMode="auto">
              <a:xfrm>
                <a:off x="4428" y="12449"/>
                <a:ext cx="126" cy="30"/>
              </a:xfrm>
              <a:custGeom>
                <a:avLst/>
                <a:gdLst>
                  <a:gd name="T0" fmla="*/ 5606 w 43"/>
                  <a:gd name="T1" fmla="*/ 1944 h 10"/>
                  <a:gd name="T2" fmla="*/ 9283 w 43"/>
                  <a:gd name="T3" fmla="*/ 0 h 10"/>
                  <a:gd name="T4" fmla="*/ 9283 w 43"/>
                  <a:gd name="T5" fmla="*/ 486 h 10"/>
                  <a:gd name="T6" fmla="*/ 6036 w 43"/>
                  <a:gd name="T7" fmla="*/ 2430 h 10"/>
                  <a:gd name="T8" fmla="*/ 5606 w 43"/>
                  <a:gd name="T9" fmla="*/ 2430 h 10"/>
                  <a:gd name="T10" fmla="*/ 5160 w 43"/>
                  <a:gd name="T11" fmla="*/ 2430 h 10"/>
                  <a:gd name="T12" fmla="*/ 0 w 43"/>
                  <a:gd name="T13" fmla="*/ 1215 h 10"/>
                  <a:gd name="T14" fmla="*/ 223 w 43"/>
                  <a:gd name="T15" fmla="*/ 729 h 10"/>
                  <a:gd name="T16" fmla="*/ 5606 w 43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10"/>
                    </a:lnTo>
                    <a:lnTo>
                      <a:pt x="26" y="10"/>
                    </a:lnTo>
                    <a:lnTo>
                      <a:pt x="24" y="10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06" name="Freeform 645"/>
              <p:cNvSpPr>
                <a:spLocks/>
              </p:cNvSpPr>
              <p:nvPr/>
            </p:nvSpPr>
            <p:spPr bwMode="auto">
              <a:xfrm>
                <a:off x="4343" y="12420"/>
                <a:ext cx="129" cy="44"/>
              </a:xfrm>
              <a:custGeom>
                <a:avLst/>
                <a:gdLst>
                  <a:gd name="T0" fmla="*/ 0 w 44"/>
                  <a:gd name="T1" fmla="*/ 1566 h 15"/>
                  <a:gd name="T2" fmla="*/ 0 w 44"/>
                  <a:gd name="T3" fmla="*/ 2141 h 15"/>
                  <a:gd name="T4" fmla="*/ 5620 w 44"/>
                  <a:gd name="T5" fmla="*/ 3253 h 15"/>
                  <a:gd name="T6" fmla="*/ 6274 w 44"/>
                  <a:gd name="T7" fmla="*/ 3030 h 15"/>
                  <a:gd name="T8" fmla="*/ 9523 w 44"/>
                  <a:gd name="T9" fmla="*/ 1335 h 15"/>
                  <a:gd name="T10" fmla="*/ 9300 w 44"/>
                  <a:gd name="T11" fmla="*/ 654 h 15"/>
                  <a:gd name="T12" fmla="*/ 3902 w 44"/>
                  <a:gd name="T13" fmla="*/ 0 h 15"/>
                  <a:gd name="T14" fmla="*/ 0 w 44"/>
                  <a:gd name="T15" fmla="*/ 1566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5"/>
                  <a:gd name="T26" fmla="*/ 44 w 44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5">
                    <a:moveTo>
                      <a:pt x="0" y="7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4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07" name="Freeform 644"/>
              <p:cNvSpPr>
                <a:spLocks/>
              </p:cNvSpPr>
              <p:nvPr/>
            </p:nvSpPr>
            <p:spPr bwMode="auto">
              <a:xfrm>
                <a:off x="4346" y="12432"/>
                <a:ext cx="126" cy="29"/>
              </a:xfrm>
              <a:custGeom>
                <a:avLst/>
                <a:gdLst>
                  <a:gd name="T0" fmla="*/ 5383 w 43"/>
                  <a:gd name="T1" fmla="*/ 1633 h 10"/>
                  <a:gd name="T2" fmla="*/ 9283 w 43"/>
                  <a:gd name="T3" fmla="*/ 0 h 10"/>
                  <a:gd name="T4" fmla="*/ 9057 w 43"/>
                  <a:gd name="T5" fmla="*/ 412 h 10"/>
                  <a:gd name="T6" fmla="*/ 6036 w 43"/>
                  <a:gd name="T7" fmla="*/ 1833 h 10"/>
                  <a:gd name="T8" fmla="*/ 5383 w 43"/>
                  <a:gd name="T9" fmla="*/ 2053 h 10"/>
                  <a:gd name="T10" fmla="*/ 4929 w 43"/>
                  <a:gd name="T11" fmla="*/ 1833 h 10"/>
                  <a:gd name="T12" fmla="*/ 0 w 43"/>
                  <a:gd name="T13" fmla="*/ 1050 h 10"/>
                  <a:gd name="T14" fmla="*/ 0 w 43"/>
                  <a:gd name="T15" fmla="*/ 632 h 10"/>
                  <a:gd name="T16" fmla="*/ 5383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08" name="Freeform 643"/>
              <p:cNvSpPr>
                <a:spLocks/>
              </p:cNvSpPr>
              <p:nvPr/>
            </p:nvSpPr>
            <p:spPr bwMode="auto">
              <a:xfrm>
                <a:off x="5067" y="12479"/>
                <a:ext cx="126" cy="43"/>
              </a:xfrm>
              <a:custGeom>
                <a:avLst/>
                <a:gdLst>
                  <a:gd name="T0" fmla="*/ 0 w 43"/>
                  <a:gd name="T1" fmla="*/ 1554 h 15"/>
                  <a:gd name="T2" fmla="*/ 0 w 43"/>
                  <a:gd name="T3" fmla="*/ 1955 h 15"/>
                  <a:gd name="T4" fmla="*/ 5383 w 43"/>
                  <a:gd name="T5" fmla="*/ 2901 h 15"/>
                  <a:gd name="T6" fmla="*/ 6036 w 43"/>
                  <a:gd name="T7" fmla="*/ 2712 h 15"/>
                  <a:gd name="T8" fmla="*/ 9283 w 43"/>
                  <a:gd name="T9" fmla="*/ 1150 h 15"/>
                  <a:gd name="T10" fmla="*/ 9057 w 43"/>
                  <a:gd name="T11" fmla="*/ 757 h 15"/>
                  <a:gd name="T12" fmla="*/ 3701 w 43"/>
                  <a:gd name="T13" fmla="*/ 0 h 15"/>
                  <a:gd name="T14" fmla="*/ 0 w 43"/>
                  <a:gd name="T15" fmla="*/ 1554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5" y="15"/>
                    </a:lnTo>
                    <a:lnTo>
                      <a:pt x="28" y="14"/>
                    </a:lnTo>
                    <a:lnTo>
                      <a:pt x="43" y="6"/>
                    </a:lnTo>
                    <a:lnTo>
                      <a:pt x="42" y="4"/>
                    </a:lnTo>
                    <a:lnTo>
                      <a:pt x="1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09" name="Freeform 642"/>
              <p:cNvSpPr>
                <a:spLocks/>
              </p:cNvSpPr>
              <p:nvPr/>
            </p:nvSpPr>
            <p:spPr bwMode="auto">
              <a:xfrm>
                <a:off x="5067" y="12490"/>
                <a:ext cx="126" cy="32"/>
              </a:xfrm>
              <a:custGeom>
                <a:avLst/>
                <a:gdLst>
                  <a:gd name="T0" fmla="*/ 5383 w 43"/>
                  <a:gd name="T1" fmla="*/ 1871 h 11"/>
                  <a:gd name="T2" fmla="*/ 9283 w 43"/>
                  <a:gd name="T3" fmla="*/ 0 h 11"/>
                  <a:gd name="T4" fmla="*/ 9057 w 43"/>
                  <a:gd name="T5" fmla="*/ 416 h 11"/>
                  <a:gd name="T6" fmla="*/ 6036 w 43"/>
                  <a:gd name="T7" fmla="*/ 2065 h 11"/>
                  <a:gd name="T8" fmla="*/ 5606 w 43"/>
                  <a:gd name="T9" fmla="*/ 2292 h 11"/>
                  <a:gd name="T10" fmla="*/ 4929 w 43"/>
                  <a:gd name="T11" fmla="*/ 2065 h 11"/>
                  <a:gd name="T12" fmla="*/ 0 w 43"/>
                  <a:gd name="T13" fmla="*/ 1082 h 11"/>
                  <a:gd name="T14" fmla="*/ 0 w 43"/>
                  <a:gd name="T15" fmla="*/ 864 h 11"/>
                  <a:gd name="T16" fmla="*/ 5383 w 43"/>
                  <a:gd name="T17" fmla="*/ 1871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1"/>
                  <a:gd name="T29" fmla="*/ 43 w 43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1">
                    <a:moveTo>
                      <a:pt x="25" y="9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10"/>
                    </a:lnTo>
                    <a:lnTo>
                      <a:pt x="26" y="11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5" y="9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10" name="Freeform 641"/>
              <p:cNvSpPr>
                <a:spLocks/>
              </p:cNvSpPr>
              <p:nvPr/>
            </p:nvSpPr>
            <p:spPr bwMode="auto">
              <a:xfrm>
                <a:off x="4976" y="12464"/>
                <a:ext cx="126" cy="44"/>
              </a:xfrm>
              <a:custGeom>
                <a:avLst/>
                <a:gdLst>
                  <a:gd name="T0" fmla="*/ 0 w 43"/>
                  <a:gd name="T1" fmla="*/ 1566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654 h 15"/>
                  <a:gd name="T12" fmla="*/ 3897 w 43"/>
                  <a:gd name="T13" fmla="*/ 0 h 15"/>
                  <a:gd name="T14" fmla="*/ 0 w 43"/>
                  <a:gd name="T15" fmla="*/ 1566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7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11" name="Freeform 640"/>
              <p:cNvSpPr>
                <a:spLocks/>
              </p:cNvSpPr>
              <p:nvPr/>
            </p:nvSpPr>
            <p:spPr bwMode="auto">
              <a:xfrm>
                <a:off x="4976" y="12476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412 h 10"/>
                  <a:gd name="T6" fmla="*/ 6036 w 43"/>
                  <a:gd name="T7" fmla="*/ 1833 h 10"/>
                  <a:gd name="T8" fmla="*/ 5606 w 43"/>
                  <a:gd name="T9" fmla="*/ 2053 h 10"/>
                  <a:gd name="T10" fmla="*/ 5160 w 43"/>
                  <a:gd name="T11" fmla="*/ 1833 h 10"/>
                  <a:gd name="T12" fmla="*/ 0 w 43"/>
                  <a:gd name="T13" fmla="*/ 1050 h 10"/>
                  <a:gd name="T14" fmla="*/ 223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12" name="Freeform 639"/>
              <p:cNvSpPr>
                <a:spLocks/>
              </p:cNvSpPr>
              <p:nvPr/>
            </p:nvSpPr>
            <p:spPr bwMode="auto">
              <a:xfrm>
                <a:off x="4891" y="12446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3011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13" name="Freeform 638"/>
              <p:cNvSpPr>
                <a:spLocks/>
              </p:cNvSpPr>
              <p:nvPr/>
            </p:nvSpPr>
            <p:spPr bwMode="auto">
              <a:xfrm>
                <a:off x="4894" y="12458"/>
                <a:ext cx="123" cy="29"/>
              </a:xfrm>
              <a:custGeom>
                <a:avLst/>
                <a:gdLst>
                  <a:gd name="T0" fmla="*/ 5377 w 42"/>
                  <a:gd name="T1" fmla="*/ 1633 h 10"/>
                  <a:gd name="T2" fmla="*/ 9040 w 42"/>
                  <a:gd name="T3" fmla="*/ 0 h 10"/>
                  <a:gd name="T4" fmla="*/ 9040 w 42"/>
                  <a:gd name="T5" fmla="*/ 412 h 10"/>
                  <a:gd name="T6" fmla="*/ 5799 w 42"/>
                  <a:gd name="T7" fmla="*/ 1833 h 10"/>
                  <a:gd name="T8" fmla="*/ 5377 w 42"/>
                  <a:gd name="T9" fmla="*/ 2053 h 10"/>
                  <a:gd name="T10" fmla="*/ 4923 w 42"/>
                  <a:gd name="T11" fmla="*/ 1833 h 10"/>
                  <a:gd name="T12" fmla="*/ 0 w 42"/>
                  <a:gd name="T13" fmla="*/ 1050 h 10"/>
                  <a:gd name="T14" fmla="*/ 0 w 42"/>
                  <a:gd name="T15" fmla="*/ 632 h 10"/>
                  <a:gd name="T16" fmla="*/ 5377 w 42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14" name="Freeform 637"/>
              <p:cNvSpPr>
                <a:spLocks/>
              </p:cNvSpPr>
              <p:nvPr/>
            </p:nvSpPr>
            <p:spPr bwMode="auto">
              <a:xfrm>
                <a:off x="5005" y="12508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897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15" name="Freeform 636"/>
              <p:cNvSpPr>
                <a:spLocks/>
              </p:cNvSpPr>
              <p:nvPr/>
            </p:nvSpPr>
            <p:spPr bwMode="auto">
              <a:xfrm>
                <a:off x="5008" y="12520"/>
                <a:ext cx="123" cy="32"/>
              </a:xfrm>
              <a:custGeom>
                <a:avLst/>
                <a:gdLst>
                  <a:gd name="T0" fmla="*/ 5377 w 42"/>
                  <a:gd name="T1" fmla="*/ 1871 h 11"/>
                  <a:gd name="T2" fmla="*/ 9040 w 42"/>
                  <a:gd name="T3" fmla="*/ 0 h 11"/>
                  <a:gd name="T4" fmla="*/ 9040 w 42"/>
                  <a:gd name="T5" fmla="*/ 416 h 11"/>
                  <a:gd name="T6" fmla="*/ 5799 w 42"/>
                  <a:gd name="T7" fmla="*/ 2065 h 11"/>
                  <a:gd name="T8" fmla="*/ 5377 w 42"/>
                  <a:gd name="T9" fmla="*/ 2292 h 11"/>
                  <a:gd name="T10" fmla="*/ 4923 w 42"/>
                  <a:gd name="T11" fmla="*/ 2065 h 11"/>
                  <a:gd name="T12" fmla="*/ 0 w 42"/>
                  <a:gd name="T13" fmla="*/ 1082 h 11"/>
                  <a:gd name="T14" fmla="*/ 0 w 42"/>
                  <a:gd name="T15" fmla="*/ 864 h 11"/>
                  <a:gd name="T16" fmla="*/ 5377 w 42"/>
                  <a:gd name="T17" fmla="*/ 1871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1"/>
                  <a:gd name="T29" fmla="*/ 42 w 42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1">
                    <a:moveTo>
                      <a:pt x="25" y="9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10"/>
                    </a:lnTo>
                    <a:lnTo>
                      <a:pt x="25" y="11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5" y="9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16" name="Freeform 635"/>
              <p:cNvSpPr>
                <a:spLocks/>
              </p:cNvSpPr>
              <p:nvPr/>
            </p:nvSpPr>
            <p:spPr bwMode="auto">
              <a:xfrm>
                <a:off x="4917" y="12493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383 w 43"/>
                  <a:gd name="T5" fmla="*/ 3253 h 15"/>
                  <a:gd name="T6" fmla="*/ 6036 w 43"/>
                  <a:gd name="T7" fmla="*/ 3030 h 15"/>
                  <a:gd name="T8" fmla="*/ 9283 w 43"/>
                  <a:gd name="T9" fmla="*/ 1335 h 15"/>
                  <a:gd name="T10" fmla="*/ 9057 w 43"/>
                  <a:gd name="T11" fmla="*/ 654 h 15"/>
                  <a:gd name="T12" fmla="*/ 3701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5" y="15"/>
                    </a:lnTo>
                    <a:lnTo>
                      <a:pt x="28" y="14"/>
                    </a:lnTo>
                    <a:lnTo>
                      <a:pt x="43" y="6"/>
                    </a:lnTo>
                    <a:lnTo>
                      <a:pt x="42" y="3"/>
                    </a:lnTo>
                    <a:lnTo>
                      <a:pt x="1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17" name="Freeform 634"/>
              <p:cNvSpPr>
                <a:spLocks/>
              </p:cNvSpPr>
              <p:nvPr/>
            </p:nvSpPr>
            <p:spPr bwMode="auto">
              <a:xfrm>
                <a:off x="4917" y="12505"/>
                <a:ext cx="126" cy="29"/>
              </a:xfrm>
              <a:custGeom>
                <a:avLst/>
                <a:gdLst>
                  <a:gd name="T0" fmla="*/ 5383 w 43"/>
                  <a:gd name="T1" fmla="*/ 1633 h 10"/>
                  <a:gd name="T2" fmla="*/ 9283 w 43"/>
                  <a:gd name="T3" fmla="*/ 0 h 10"/>
                  <a:gd name="T4" fmla="*/ 9057 w 43"/>
                  <a:gd name="T5" fmla="*/ 412 h 10"/>
                  <a:gd name="T6" fmla="*/ 6036 w 43"/>
                  <a:gd name="T7" fmla="*/ 2053 h 10"/>
                  <a:gd name="T8" fmla="*/ 5606 w 43"/>
                  <a:gd name="T9" fmla="*/ 2053 h 10"/>
                  <a:gd name="T10" fmla="*/ 4929 w 43"/>
                  <a:gd name="T11" fmla="*/ 2053 h 10"/>
                  <a:gd name="T12" fmla="*/ 0 w 43"/>
                  <a:gd name="T13" fmla="*/ 1050 h 10"/>
                  <a:gd name="T14" fmla="*/ 0 w 43"/>
                  <a:gd name="T15" fmla="*/ 632 h 10"/>
                  <a:gd name="T16" fmla="*/ 5383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10"/>
                    </a:lnTo>
                    <a:lnTo>
                      <a:pt x="26" y="10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18" name="Freeform 633"/>
              <p:cNvSpPr>
                <a:spLocks/>
              </p:cNvSpPr>
              <p:nvPr/>
            </p:nvSpPr>
            <p:spPr bwMode="auto">
              <a:xfrm>
                <a:off x="4832" y="12476"/>
                <a:ext cx="126" cy="44"/>
              </a:xfrm>
              <a:custGeom>
                <a:avLst/>
                <a:gdLst>
                  <a:gd name="T0" fmla="*/ 0 w 43"/>
                  <a:gd name="T1" fmla="*/ 1566 h 15"/>
                  <a:gd name="T2" fmla="*/ 0 w 43"/>
                  <a:gd name="T3" fmla="*/ 1918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654 h 15"/>
                  <a:gd name="T12" fmla="*/ 3701 w 43"/>
                  <a:gd name="T13" fmla="*/ 0 h 15"/>
                  <a:gd name="T14" fmla="*/ 0 w 43"/>
                  <a:gd name="T15" fmla="*/ 1566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7"/>
                    </a:moveTo>
                    <a:lnTo>
                      <a:pt x="0" y="9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19" name="Freeform 632"/>
              <p:cNvSpPr>
                <a:spLocks/>
              </p:cNvSpPr>
              <p:nvPr/>
            </p:nvSpPr>
            <p:spPr bwMode="auto">
              <a:xfrm>
                <a:off x="4832" y="12487"/>
                <a:ext cx="126" cy="30"/>
              </a:xfrm>
              <a:custGeom>
                <a:avLst/>
                <a:gdLst>
                  <a:gd name="T0" fmla="*/ 5606 w 43"/>
                  <a:gd name="T1" fmla="*/ 1944 h 10"/>
                  <a:gd name="T2" fmla="*/ 9283 w 43"/>
                  <a:gd name="T3" fmla="*/ 0 h 10"/>
                  <a:gd name="T4" fmla="*/ 9283 w 43"/>
                  <a:gd name="T5" fmla="*/ 486 h 10"/>
                  <a:gd name="T6" fmla="*/ 6036 w 43"/>
                  <a:gd name="T7" fmla="*/ 2187 h 10"/>
                  <a:gd name="T8" fmla="*/ 5606 w 43"/>
                  <a:gd name="T9" fmla="*/ 2430 h 10"/>
                  <a:gd name="T10" fmla="*/ 5160 w 43"/>
                  <a:gd name="T11" fmla="*/ 2187 h 10"/>
                  <a:gd name="T12" fmla="*/ 0 w 43"/>
                  <a:gd name="T13" fmla="*/ 1215 h 10"/>
                  <a:gd name="T14" fmla="*/ 0 w 43"/>
                  <a:gd name="T15" fmla="*/ 729 h 10"/>
                  <a:gd name="T16" fmla="*/ 5606 w 43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20" name="Freeform 631"/>
              <p:cNvSpPr>
                <a:spLocks/>
              </p:cNvSpPr>
              <p:nvPr/>
            </p:nvSpPr>
            <p:spPr bwMode="auto">
              <a:xfrm>
                <a:off x="4947" y="12543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654 h 15"/>
                  <a:gd name="T12" fmla="*/ 3701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21" name="Freeform 630"/>
              <p:cNvSpPr>
                <a:spLocks/>
              </p:cNvSpPr>
              <p:nvPr/>
            </p:nvSpPr>
            <p:spPr bwMode="auto">
              <a:xfrm>
                <a:off x="4947" y="12555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412 h 10"/>
                  <a:gd name="T6" fmla="*/ 6036 w 43"/>
                  <a:gd name="T7" fmla="*/ 2053 h 10"/>
                  <a:gd name="T8" fmla="*/ 5606 w 43"/>
                  <a:gd name="T9" fmla="*/ 2053 h 10"/>
                  <a:gd name="T10" fmla="*/ 5160 w 43"/>
                  <a:gd name="T11" fmla="*/ 2053 h 10"/>
                  <a:gd name="T12" fmla="*/ 0 w 43"/>
                  <a:gd name="T13" fmla="*/ 1050 h 10"/>
                  <a:gd name="T14" fmla="*/ 0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10"/>
                    </a:lnTo>
                    <a:lnTo>
                      <a:pt x="26" y="10"/>
                    </a:lnTo>
                    <a:lnTo>
                      <a:pt x="24" y="10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22" name="Freeform 629"/>
              <p:cNvSpPr>
                <a:spLocks/>
              </p:cNvSpPr>
              <p:nvPr/>
            </p:nvSpPr>
            <p:spPr bwMode="auto">
              <a:xfrm>
                <a:off x="4856" y="12528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3011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23" name="Freeform 628"/>
              <p:cNvSpPr>
                <a:spLocks/>
              </p:cNvSpPr>
              <p:nvPr/>
            </p:nvSpPr>
            <p:spPr bwMode="auto">
              <a:xfrm>
                <a:off x="4859" y="12540"/>
                <a:ext cx="123" cy="29"/>
              </a:xfrm>
              <a:custGeom>
                <a:avLst/>
                <a:gdLst>
                  <a:gd name="T0" fmla="*/ 5377 w 42"/>
                  <a:gd name="T1" fmla="*/ 1633 h 10"/>
                  <a:gd name="T2" fmla="*/ 9040 w 42"/>
                  <a:gd name="T3" fmla="*/ 0 h 10"/>
                  <a:gd name="T4" fmla="*/ 9040 w 42"/>
                  <a:gd name="T5" fmla="*/ 218 h 10"/>
                  <a:gd name="T6" fmla="*/ 5799 w 42"/>
                  <a:gd name="T7" fmla="*/ 1833 h 10"/>
                  <a:gd name="T8" fmla="*/ 5377 w 42"/>
                  <a:gd name="T9" fmla="*/ 2053 h 10"/>
                  <a:gd name="T10" fmla="*/ 4923 w 42"/>
                  <a:gd name="T11" fmla="*/ 1833 h 10"/>
                  <a:gd name="T12" fmla="*/ 0 w 42"/>
                  <a:gd name="T13" fmla="*/ 1050 h 10"/>
                  <a:gd name="T14" fmla="*/ 0 w 42"/>
                  <a:gd name="T15" fmla="*/ 632 h 10"/>
                  <a:gd name="T16" fmla="*/ 5377 w 42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1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24" name="Freeform 627"/>
              <p:cNvSpPr>
                <a:spLocks/>
              </p:cNvSpPr>
              <p:nvPr/>
            </p:nvSpPr>
            <p:spPr bwMode="auto">
              <a:xfrm>
                <a:off x="4771" y="12508"/>
                <a:ext cx="129" cy="44"/>
              </a:xfrm>
              <a:custGeom>
                <a:avLst/>
                <a:gdLst>
                  <a:gd name="T0" fmla="*/ 223 w 44"/>
                  <a:gd name="T1" fmla="*/ 1695 h 15"/>
                  <a:gd name="T2" fmla="*/ 0 w 44"/>
                  <a:gd name="T3" fmla="*/ 2141 h 15"/>
                  <a:gd name="T4" fmla="*/ 5620 w 44"/>
                  <a:gd name="T5" fmla="*/ 3253 h 15"/>
                  <a:gd name="T6" fmla="*/ 6274 w 44"/>
                  <a:gd name="T7" fmla="*/ 3030 h 15"/>
                  <a:gd name="T8" fmla="*/ 9523 w 44"/>
                  <a:gd name="T9" fmla="*/ 1335 h 15"/>
                  <a:gd name="T10" fmla="*/ 9300 w 44"/>
                  <a:gd name="T11" fmla="*/ 886 h 15"/>
                  <a:gd name="T12" fmla="*/ 3902 w 44"/>
                  <a:gd name="T13" fmla="*/ 0 h 15"/>
                  <a:gd name="T14" fmla="*/ 223 w 44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5"/>
                  <a:gd name="T26" fmla="*/ 44 w 44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5">
                    <a:moveTo>
                      <a:pt x="1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4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25" name="Freeform 626"/>
              <p:cNvSpPr>
                <a:spLocks/>
              </p:cNvSpPr>
              <p:nvPr/>
            </p:nvSpPr>
            <p:spPr bwMode="auto">
              <a:xfrm>
                <a:off x="4774" y="12520"/>
                <a:ext cx="126" cy="32"/>
              </a:xfrm>
              <a:custGeom>
                <a:avLst/>
                <a:gdLst>
                  <a:gd name="T0" fmla="*/ 5383 w 43"/>
                  <a:gd name="T1" fmla="*/ 1871 h 11"/>
                  <a:gd name="T2" fmla="*/ 9283 w 43"/>
                  <a:gd name="T3" fmla="*/ 0 h 11"/>
                  <a:gd name="T4" fmla="*/ 9057 w 43"/>
                  <a:gd name="T5" fmla="*/ 416 h 11"/>
                  <a:gd name="T6" fmla="*/ 6036 w 43"/>
                  <a:gd name="T7" fmla="*/ 2065 h 11"/>
                  <a:gd name="T8" fmla="*/ 5383 w 43"/>
                  <a:gd name="T9" fmla="*/ 2292 h 11"/>
                  <a:gd name="T10" fmla="*/ 4929 w 43"/>
                  <a:gd name="T11" fmla="*/ 2065 h 11"/>
                  <a:gd name="T12" fmla="*/ 0 w 43"/>
                  <a:gd name="T13" fmla="*/ 1082 h 11"/>
                  <a:gd name="T14" fmla="*/ 0 w 43"/>
                  <a:gd name="T15" fmla="*/ 864 h 11"/>
                  <a:gd name="T16" fmla="*/ 5383 w 43"/>
                  <a:gd name="T17" fmla="*/ 1871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1"/>
                  <a:gd name="T29" fmla="*/ 43 w 43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1">
                    <a:moveTo>
                      <a:pt x="25" y="9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10"/>
                    </a:lnTo>
                    <a:lnTo>
                      <a:pt x="25" y="11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5" y="9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26" name="Freeform 625"/>
              <p:cNvSpPr>
                <a:spLocks/>
              </p:cNvSpPr>
              <p:nvPr/>
            </p:nvSpPr>
            <p:spPr bwMode="auto">
              <a:xfrm>
                <a:off x="4636" y="12520"/>
                <a:ext cx="129" cy="41"/>
              </a:xfrm>
              <a:custGeom>
                <a:avLst/>
                <a:gdLst>
                  <a:gd name="T0" fmla="*/ 223 w 44"/>
                  <a:gd name="T1" fmla="*/ 1561 h 14"/>
                  <a:gd name="T2" fmla="*/ 0 w 44"/>
                  <a:gd name="T3" fmla="*/ 1912 h 14"/>
                  <a:gd name="T4" fmla="*/ 5620 w 44"/>
                  <a:gd name="T5" fmla="*/ 3011 h 14"/>
                  <a:gd name="T6" fmla="*/ 6274 w 44"/>
                  <a:gd name="T7" fmla="*/ 2788 h 14"/>
                  <a:gd name="T8" fmla="*/ 9523 w 44"/>
                  <a:gd name="T9" fmla="*/ 1107 h 14"/>
                  <a:gd name="T10" fmla="*/ 9300 w 44"/>
                  <a:gd name="T11" fmla="*/ 653 h 14"/>
                  <a:gd name="T12" fmla="*/ 3902 w 44"/>
                  <a:gd name="T13" fmla="*/ 0 h 14"/>
                  <a:gd name="T14" fmla="*/ 223 w 44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4"/>
                  <a:gd name="T26" fmla="*/ 44 w 44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4">
                    <a:moveTo>
                      <a:pt x="1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4" y="5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27" name="Freeform 624"/>
              <p:cNvSpPr>
                <a:spLocks/>
              </p:cNvSpPr>
              <p:nvPr/>
            </p:nvSpPr>
            <p:spPr bwMode="auto">
              <a:xfrm>
                <a:off x="4639" y="12528"/>
                <a:ext cx="126" cy="33"/>
              </a:xfrm>
              <a:custGeom>
                <a:avLst/>
                <a:gdLst>
                  <a:gd name="T0" fmla="*/ 5383 w 43"/>
                  <a:gd name="T1" fmla="*/ 2187 h 11"/>
                  <a:gd name="T2" fmla="*/ 9283 w 43"/>
                  <a:gd name="T3" fmla="*/ 0 h 11"/>
                  <a:gd name="T4" fmla="*/ 9057 w 43"/>
                  <a:gd name="T5" fmla="*/ 486 h 11"/>
                  <a:gd name="T6" fmla="*/ 6036 w 43"/>
                  <a:gd name="T7" fmla="*/ 2430 h 11"/>
                  <a:gd name="T8" fmla="*/ 5383 w 43"/>
                  <a:gd name="T9" fmla="*/ 2673 h 11"/>
                  <a:gd name="T10" fmla="*/ 4929 w 43"/>
                  <a:gd name="T11" fmla="*/ 2430 h 11"/>
                  <a:gd name="T12" fmla="*/ 0 w 43"/>
                  <a:gd name="T13" fmla="*/ 1215 h 11"/>
                  <a:gd name="T14" fmla="*/ 0 w 43"/>
                  <a:gd name="T15" fmla="*/ 972 h 11"/>
                  <a:gd name="T16" fmla="*/ 5383 w 43"/>
                  <a:gd name="T17" fmla="*/ 2187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1"/>
                  <a:gd name="T29" fmla="*/ 43 w 43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1">
                    <a:moveTo>
                      <a:pt x="25" y="9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10"/>
                    </a:lnTo>
                    <a:lnTo>
                      <a:pt x="25" y="11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5" y="9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28" name="Freeform 623"/>
              <p:cNvSpPr>
                <a:spLocks/>
              </p:cNvSpPr>
              <p:nvPr/>
            </p:nvSpPr>
            <p:spPr bwMode="auto">
              <a:xfrm>
                <a:off x="4551" y="12499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036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701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8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29" name="Freeform 622"/>
              <p:cNvSpPr>
                <a:spLocks/>
              </p:cNvSpPr>
              <p:nvPr/>
            </p:nvSpPr>
            <p:spPr bwMode="auto">
              <a:xfrm>
                <a:off x="4551" y="12511"/>
                <a:ext cx="126" cy="32"/>
              </a:xfrm>
              <a:custGeom>
                <a:avLst/>
                <a:gdLst>
                  <a:gd name="T0" fmla="*/ 5606 w 43"/>
                  <a:gd name="T1" fmla="*/ 1649 h 11"/>
                  <a:gd name="T2" fmla="*/ 9283 w 43"/>
                  <a:gd name="T3" fmla="*/ 0 h 11"/>
                  <a:gd name="T4" fmla="*/ 9283 w 43"/>
                  <a:gd name="T5" fmla="*/ 416 h 11"/>
                  <a:gd name="T6" fmla="*/ 6036 w 43"/>
                  <a:gd name="T7" fmla="*/ 2065 h 11"/>
                  <a:gd name="T8" fmla="*/ 5606 w 43"/>
                  <a:gd name="T9" fmla="*/ 2292 h 11"/>
                  <a:gd name="T10" fmla="*/ 5160 w 43"/>
                  <a:gd name="T11" fmla="*/ 2065 h 11"/>
                  <a:gd name="T12" fmla="*/ 0 w 43"/>
                  <a:gd name="T13" fmla="*/ 1082 h 11"/>
                  <a:gd name="T14" fmla="*/ 0 w 43"/>
                  <a:gd name="T15" fmla="*/ 864 h 11"/>
                  <a:gd name="T16" fmla="*/ 5606 w 43"/>
                  <a:gd name="T17" fmla="*/ 1649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1"/>
                  <a:gd name="T29" fmla="*/ 43 w 43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1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10"/>
                    </a:lnTo>
                    <a:lnTo>
                      <a:pt x="26" y="11"/>
                    </a:lnTo>
                    <a:lnTo>
                      <a:pt x="24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30" name="Freeform 621"/>
              <p:cNvSpPr>
                <a:spLocks/>
              </p:cNvSpPr>
              <p:nvPr/>
            </p:nvSpPr>
            <p:spPr bwMode="auto">
              <a:xfrm>
                <a:off x="4460" y="12484"/>
                <a:ext cx="126" cy="44"/>
              </a:xfrm>
              <a:custGeom>
                <a:avLst/>
                <a:gdLst>
                  <a:gd name="T0" fmla="*/ 0 w 43"/>
                  <a:gd name="T1" fmla="*/ 1566 h 15"/>
                  <a:gd name="T2" fmla="*/ 0 w 43"/>
                  <a:gd name="T3" fmla="*/ 1918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654 h 15"/>
                  <a:gd name="T12" fmla="*/ 3897 w 43"/>
                  <a:gd name="T13" fmla="*/ 0 h 15"/>
                  <a:gd name="T14" fmla="*/ 0 w 43"/>
                  <a:gd name="T15" fmla="*/ 1566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7"/>
                    </a:moveTo>
                    <a:lnTo>
                      <a:pt x="0" y="9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31" name="Freeform 620"/>
              <p:cNvSpPr>
                <a:spLocks/>
              </p:cNvSpPr>
              <p:nvPr/>
            </p:nvSpPr>
            <p:spPr bwMode="auto">
              <a:xfrm>
                <a:off x="4463" y="12496"/>
                <a:ext cx="123" cy="29"/>
              </a:xfrm>
              <a:custGeom>
                <a:avLst/>
                <a:gdLst>
                  <a:gd name="T0" fmla="*/ 5377 w 42"/>
                  <a:gd name="T1" fmla="*/ 1633 h 10"/>
                  <a:gd name="T2" fmla="*/ 9040 w 42"/>
                  <a:gd name="T3" fmla="*/ 0 h 10"/>
                  <a:gd name="T4" fmla="*/ 9040 w 42"/>
                  <a:gd name="T5" fmla="*/ 412 h 10"/>
                  <a:gd name="T6" fmla="*/ 5799 w 42"/>
                  <a:gd name="T7" fmla="*/ 1833 h 10"/>
                  <a:gd name="T8" fmla="*/ 5377 w 42"/>
                  <a:gd name="T9" fmla="*/ 2053 h 10"/>
                  <a:gd name="T10" fmla="*/ 4923 w 42"/>
                  <a:gd name="T11" fmla="*/ 1833 h 10"/>
                  <a:gd name="T12" fmla="*/ 0 w 42"/>
                  <a:gd name="T13" fmla="*/ 1050 h 10"/>
                  <a:gd name="T14" fmla="*/ 0 w 42"/>
                  <a:gd name="T15" fmla="*/ 632 h 10"/>
                  <a:gd name="T16" fmla="*/ 5377 w 42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32" name="Freeform 619"/>
              <p:cNvSpPr>
                <a:spLocks/>
              </p:cNvSpPr>
              <p:nvPr/>
            </p:nvSpPr>
            <p:spPr bwMode="auto">
              <a:xfrm>
                <a:off x="4372" y="12467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383 w 43"/>
                  <a:gd name="T5" fmla="*/ 3253 h 15"/>
                  <a:gd name="T6" fmla="*/ 6036 w 43"/>
                  <a:gd name="T7" fmla="*/ 3030 h 15"/>
                  <a:gd name="T8" fmla="*/ 9283 w 43"/>
                  <a:gd name="T9" fmla="*/ 1335 h 15"/>
                  <a:gd name="T10" fmla="*/ 9057 w 43"/>
                  <a:gd name="T11" fmla="*/ 886 h 15"/>
                  <a:gd name="T12" fmla="*/ 3701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5" y="15"/>
                    </a:lnTo>
                    <a:lnTo>
                      <a:pt x="28" y="14"/>
                    </a:lnTo>
                    <a:lnTo>
                      <a:pt x="43" y="6"/>
                    </a:lnTo>
                    <a:lnTo>
                      <a:pt x="42" y="4"/>
                    </a:lnTo>
                    <a:lnTo>
                      <a:pt x="1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33" name="Freeform 618"/>
              <p:cNvSpPr>
                <a:spLocks/>
              </p:cNvSpPr>
              <p:nvPr/>
            </p:nvSpPr>
            <p:spPr bwMode="auto">
              <a:xfrm>
                <a:off x="4372" y="12479"/>
                <a:ext cx="126" cy="32"/>
              </a:xfrm>
              <a:custGeom>
                <a:avLst/>
                <a:gdLst>
                  <a:gd name="T0" fmla="*/ 5383 w 43"/>
                  <a:gd name="T1" fmla="*/ 1871 h 11"/>
                  <a:gd name="T2" fmla="*/ 9283 w 43"/>
                  <a:gd name="T3" fmla="*/ 0 h 11"/>
                  <a:gd name="T4" fmla="*/ 9057 w 43"/>
                  <a:gd name="T5" fmla="*/ 416 h 11"/>
                  <a:gd name="T6" fmla="*/ 6036 w 43"/>
                  <a:gd name="T7" fmla="*/ 2065 h 11"/>
                  <a:gd name="T8" fmla="*/ 5606 w 43"/>
                  <a:gd name="T9" fmla="*/ 2292 h 11"/>
                  <a:gd name="T10" fmla="*/ 4929 w 43"/>
                  <a:gd name="T11" fmla="*/ 2065 h 11"/>
                  <a:gd name="T12" fmla="*/ 0 w 43"/>
                  <a:gd name="T13" fmla="*/ 1082 h 11"/>
                  <a:gd name="T14" fmla="*/ 0 w 43"/>
                  <a:gd name="T15" fmla="*/ 864 h 11"/>
                  <a:gd name="T16" fmla="*/ 5383 w 43"/>
                  <a:gd name="T17" fmla="*/ 1871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1"/>
                  <a:gd name="T29" fmla="*/ 43 w 43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1">
                    <a:moveTo>
                      <a:pt x="25" y="9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10"/>
                    </a:lnTo>
                    <a:lnTo>
                      <a:pt x="26" y="11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5" y="9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34" name="Freeform 617"/>
              <p:cNvSpPr>
                <a:spLocks/>
              </p:cNvSpPr>
              <p:nvPr/>
            </p:nvSpPr>
            <p:spPr bwMode="auto">
              <a:xfrm>
                <a:off x="4287" y="12449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701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35" name="Freeform 616"/>
              <p:cNvSpPr>
                <a:spLocks/>
              </p:cNvSpPr>
              <p:nvPr/>
            </p:nvSpPr>
            <p:spPr bwMode="auto">
              <a:xfrm>
                <a:off x="4287" y="12461"/>
                <a:ext cx="126" cy="32"/>
              </a:xfrm>
              <a:custGeom>
                <a:avLst/>
                <a:gdLst>
                  <a:gd name="T0" fmla="*/ 5606 w 43"/>
                  <a:gd name="T1" fmla="*/ 1649 h 11"/>
                  <a:gd name="T2" fmla="*/ 9283 w 43"/>
                  <a:gd name="T3" fmla="*/ 0 h 11"/>
                  <a:gd name="T4" fmla="*/ 9283 w 43"/>
                  <a:gd name="T5" fmla="*/ 416 h 11"/>
                  <a:gd name="T6" fmla="*/ 6036 w 43"/>
                  <a:gd name="T7" fmla="*/ 2065 h 11"/>
                  <a:gd name="T8" fmla="*/ 5606 w 43"/>
                  <a:gd name="T9" fmla="*/ 2292 h 11"/>
                  <a:gd name="T10" fmla="*/ 5160 w 43"/>
                  <a:gd name="T11" fmla="*/ 2065 h 11"/>
                  <a:gd name="T12" fmla="*/ 0 w 43"/>
                  <a:gd name="T13" fmla="*/ 1082 h 11"/>
                  <a:gd name="T14" fmla="*/ 0 w 43"/>
                  <a:gd name="T15" fmla="*/ 864 h 11"/>
                  <a:gd name="T16" fmla="*/ 5606 w 43"/>
                  <a:gd name="T17" fmla="*/ 1649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1"/>
                  <a:gd name="T29" fmla="*/ 43 w 43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1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10"/>
                    </a:lnTo>
                    <a:lnTo>
                      <a:pt x="26" y="11"/>
                    </a:lnTo>
                    <a:lnTo>
                      <a:pt x="24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36" name="Freeform 615"/>
              <p:cNvSpPr>
                <a:spLocks/>
              </p:cNvSpPr>
              <p:nvPr/>
            </p:nvSpPr>
            <p:spPr bwMode="auto">
              <a:xfrm>
                <a:off x="4577" y="12549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37" name="Freeform 614"/>
              <p:cNvSpPr>
                <a:spLocks/>
              </p:cNvSpPr>
              <p:nvPr/>
            </p:nvSpPr>
            <p:spPr bwMode="auto">
              <a:xfrm>
                <a:off x="4577" y="12561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218 h 10"/>
                  <a:gd name="T6" fmla="*/ 6036 w 43"/>
                  <a:gd name="T7" fmla="*/ 1833 h 10"/>
                  <a:gd name="T8" fmla="*/ 5606 w 43"/>
                  <a:gd name="T9" fmla="*/ 2053 h 10"/>
                  <a:gd name="T10" fmla="*/ 5160 w 43"/>
                  <a:gd name="T11" fmla="*/ 1833 h 10"/>
                  <a:gd name="T12" fmla="*/ 0 w 43"/>
                  <a:gd name="T13" fmla="*/ 1050 h 10"/>
                  <a:gd name="T14" fmla="*/ 223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38" name="Freeform 613"/>
              <p:cNvSpPr>
                <a:spLocks/>
              </p:cNvSpPr>
              <p:nvPr/>
            </p:nvSpPr>
            <p:spPr bwMode="auto">
              <a:xfrm>
                <a:off x="4489" y="12528"/>
                <a:ext cx="126" cy="44"/>
              </a:xfrm>
              <a:custGeom>
                <a:avLst/>
                <a:gdLst>
                  <a:gd name="T0" fmla="*/ 223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897 w 43"/>
                  <a:gd name="T13" fmla="*/ 0 h 15"/>
                  <a:gd name="T14" fmla="*/ 223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1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39" name="Freeform 612"/>
              <p:cNvSpPr>
                <a:spLocks/>
              </p:cNvSpPr>
              <p:nvPr/>
            </p:nvSpPr>
            <p:spPr bwMode="auto">
              <a:xfrm>
                <a:off x="4492" y="12540"/>
                <a:ext cx="123" cy="32"/>
              </a:xfrm>
              <a:custGeom>
                <a:avLst/>
                <a:gdLst>
                  <a:gd name="T0" fmla="*/ 5377 w 42"/>
                  <a:gd name="T1" fmla="*/ 1871 h 11"/>
                  <a:gd name="T2" fmla="*/ 9040 w 42"/>
                  <a:gd name="T3" fmla="*/ 0 h 11"/>
                  <a:gd name="T4" fmla="*/ 9040 w 42"/>
                  <a:gd name="T5" fmla="*/ 416 h 11"/>
                  <a:gd name="T6" fmla="*/ 6030 w 42"/>
                  <a:gd name="T7" fmla="*/ 2065 h 11"/>
                  <a:gd name="T8" fmla="*/ 5377 w 42"/>
                  <a:gd name="T9" fmla="*/ 2292 h 11"/>
                  <a:gd name="T10" fmla="*/ 4923 w 42"/>
                  <a:gd name="T11" fmla="*/ 2065 h 11"/>
                  <a:gd name="T12" fmla="*/ 0 w 42"/>
                  <a:gd name="T13" fmla="*/ 1082 h 11"/>
                  <a:gd name="T14" fmla="*/ 0 w 42"/>
                  <a:gd name="T15" fmla="*/ 864 h 11"/>
                  <a:gd name="T16" fmla="*/ 5377 w 42"/>
                  <a:gd name="T17" fmla="*/ 1871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1"/>
                  <a:gd name="T29" fmla="*/ 42 w 42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1">
                    <a:moveTo>
                      <a:pt x="25" y="9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8" y="10"/>
                    </a:lnTo>
                    <a:lnTo>
                      <a:pt x="25" y="11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5" y="9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40" name="Freeform 611"/>
              <p:cNvSpPr>
                <a:spLocks/>
              </p:cNvSpPr>
              <p:nvPr/>
            </p:nvSpPr>
            <p:spPr bwMode="auto">
              <a:xfrm>
                <a:off x="4401" y="12514"/>
                <a:ext cx="126" cy="44"/>
              </a:xfrm>
              <a:custGeom>
                <a:avLst/>
                <a:gdLst>
                  <a:gd name="T0" fmla="*/ 0 w 43"/>
                  <a:gd name="T1" fmla="*/ 1566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654 h 15"/>
                  <a:gd name="T12" fmla="*/ 3701 w 43"/>
                  <a:gd name="T13" fmla="*/ 0 h 15"/>
                  <a:gd name="T14" fmla="*/ 0 w 43"/>
                  <a:gd name="T15" fmla="*/ 1566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7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41" name="Freeform 610"/>
              <p:cNvSpPr>
                <a:spLocks/>
              </p:cNvSpPr>
              <p:nvPr/>
            </p:nvSpPr>
            <p:spPr bwMode="auto">
              <a:xfrm>
                <a:off x="4401" y="12525"/>
                <a:ext cx="126" cy="30"/>
              </a:xfrm>
              <a:custGeom>
                <a:avLst/>
                <a:gdLst>
                  <a:gd name="T0" fmla="*/ 5606 w 43"/>
                  <a:gd name="T1" fmla="*/ 1944 h 10"/>
                  <a:gd name="T2" fmla="*/ 9283 w 43"/>
                  <a:gd name="T3" fmla="*/ 0 h 10"/>
                  <a:gd name="T4" fmla="*/ 9283 w 43"/>
                  <a:gd name="T5" fmla="*/ 486 h 10"/>
                  <a:gd name="T6" fmla="*/ 6036 w 43"/>
                  <a:gd name="T7" fmla="*/ 2187 h 10"/>
                  <a:gd name="T8" fmla="*/ 5606 w 43"/>
                  <a:gd name="T9" fmla="*/ 2430 h 10"/>
                  <a:gd name="T10" fmla="*/ 5160 w 43"/>
                  <a:gd name="T11" fmla="*/ 2187 h 10"/>
                  <a:gd name="T12" fmla="*/ 0 w 43"/>
                  <a:gd name="T13" fmla="*/ 1215 h 10"/>
                  <a:gd name="T14" fmla="*/ 0 w 43"/>
                  <a:gd name="T15" fmla="*/ 729 h 10"/>
                  <a:gd name="T16" fmla="*/ 5606 w 43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42" name="Freeform 609"/>
              <p:cNvSpPr>
                <a:spLocks/>
              </p:cNvSpPr>
              <p:nvPr/>
            </p:nvSpPr>
            <p:spPr bwMode="auto">
              <a:xfrm>
                <a:off x="4310" y="12499"/>
                <a:ext cx="127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845 w 43"/>
                  <a:gd name="T5" fmla="*/ 3011 h 14"/>
                  <a:gd name="T6" fmla="*/ 6542 w 43"/>
                  <a:gd name="T7" fmla="*/ 2788 h 14"/>
                  <a:gd name="T8" fmla="*/ 9664 w 43"/>
                  <a:gd name="T9" fmla="*/ 1330 h 14"/>
                  <a:gd name="T10" fmla="*/ 9664 w 43"/>
                  <a:gd name="T11" fmla="*/ 653 h 14"/>
                  <a:gd name="T12" fmla="*/ 4046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43" name="Freeform 608"/>
              <p:cNvSpPr>
                <a:spLocks/>
              </p:cNvSpPr>
              <p:nvPr/>
            </p:nvSpPr>
            <p:spPr bwMode="auto">
              <a:xfrm>
                <a:off x="4313" y="12511"/>
                <a:ext cx="124" cy="29"/>
              </a:xfrm>
              <a:custGeom>
                <a:avLst/>
                <a:gdLst>
                  <a:gd name="T0" fmla="*/ 5612 w 42"/>
                  <a:gd name="T1" fmla="*/ 1633 h 10"/>
                  <a:gd name="T2" fmla="*/ 9424 w 42"/>
                  <a:gd name="T3" fmla="*/ 0 h 10"/>
                  <a:gd name="T4" fmla="*/ 9424 w 42"/>
                  <a:gd name="T5" fmla="*/ 218 h 10"/>
                  <a:gd name="T6" fmla="*/ 6076 w 42"/>
                  <a:gd name="T7" fmla="*/ 1833 h 10"/>
                  <a:gd name="T8" fmla="*/ 5612 w 42"/>
                  <a:gd name="T9" fmla="*/ 2053 h 10"/>
                  <a:gd name="T10" fmla="*/ 5170 w 42"/>
                  <a:gd name="T11" fmla="*/ 1833 h 10"/>
                  <a:gd name="T12" fmla="*/ 0 w 42"/>
                  <a:gd name="T13" fmla="*/ 858 h 10"/>
                  <a:gd name="T14" fmla="*/ 0 w 42"/>
                  <a:gd name="T15" fmla="*/ 632 h 10"/>
                  <a:gd name="T16" fmla="*/ 5612 w 42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1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44" name="Freeform 607"/>
              <p:cNvSpPr>
                <a:spLocks/>
              </p:cNvSpPr>
              <p:nvPr/>
            </p:nvSpPr>
            <p:spPr bwMode="auto">
              <a:xfrm>
                <a:off x="4225" y="12479"/>
                <a:ext cx="129" cy="43"/>
              </a:xfrm>
              <a:custGeom>
                <a:avLst/>
                <a:gdLst>
                  <a:gd name="T0" fmla="*/ 223 w 44"/>
                  <a:gd name="T1" fmla="*/ 1554 h 15"/>
                  <a:gd name="T2" fmla="*/ 0 w 44"/>
                  <a:gd name="T3" fmla="*/ 1955 h 15"/>
                  <a:gd name="T4" fmla="*/ 5620 w 44"/>
                  <a:gd name="T5" fmla="*/ 2901 h 15"/>
                  <a:gd name="T6" fmla="*/ 6274 w 44"/>
                  <a:gd name="T7" fmla="*/ 2712 h 15"/>
                  <a:gd name="T8" fmla="*/ 9523 w 44"/>
                  <a:gd name="T9" fmla="*/ 1150 h 15"/>
                  <a:gd name="T10" fmla="*/ 9300 w 44"/>
                  <a:gd name="T11" fmla="*/ 757 h 15"/>
                  <a:gd name="T12" fmla="*/ 3902 w 44"/>
                  <a:gd name="T13" fmla="*/ 0 h 15"/>
                  <a:gd name="T14" fmla="*/ 223 w 44"/>
                  <a:gd name="T15" fmla="*/ 1554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5"/>
                  <a:gd name="T26" fmla="*/ 44 w 44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5">
                    <a:moveTo>
                      <a:pt x="1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4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45" name="Freeform 606"/>
              <p:cNvSpPr>
                <a:spLocks/>
              </p:cNvSpPr>
              <p:nvPr/>
            </p:nvSpPr>
            <p:spPr bwMode="auto">
              <a:xfrm>
                <a:off x="4228" y="12490"/>
                <a:ext cx="126" cy="32"/>
              </a:xfrm>
              <a:custGeom>
                <a:avLst/>
                <a:gdLst>
                  <a:gd name="T0" fmla="*/ 5383 w 43"/>
                  <a:gd name="T1" fmla="*/ 1871 h 11"/>
                  <a:gd name="T2" fmla="*/ 9283 w 43"/>
                  <a:gd name="T3" fmla="*/ 0 h 11"/>
                  <a:gd name="T4" fmla="*/ 9057 w 43"/>
                  <a:gd name="T5" fmla="*/ 416 h 11"/>
                  <a:gd name="T6" fmla="*/ 6036 w 43"/>
                  <a:gd name="T7" fmla="*/ 2065 h 11"/>
                  <a:gd name="T8" fmla="*/ 5383 w 43"/>
                  <a:gd name="T9" fmla="*/ 2292 h 11"/>
                  <a:gd name="T10" fmla="*/ 4929 w 43"/>
                  <a:gd name="T11" fmla="*/ 2065 h 11"/>
                  <a:gd name="T12" fmla="*/ 0 w 43"/>
                  <a:gd name="T13" fmla="*/ 1082 h 11"/>
                  <a:gd name="T14" fmla="*/ 0 w 43"/>
                  <a:gd name="T15" fmla="*/ 864 h 11"/>
                  <a:gd name="T16" fmla="*/ 5383 w 43"/>
                  <a:gd name="T17" fmla="*/ 1871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1"/>
                  <a:gd name="T29" fmla="*/ 43 w 43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1">
                    <a:moveTo>
                      <a:pt x="25" y="9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10"/>
                    </a:lnTo>
                    <a:lnTo>
                      <a:pt x="25" y="11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5" y="9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46" name="Freeform 605"/>
              <p:cNvSpPr>
                <a:spLocks/>
              </p:cNvSpPr>
              <p:nvPr/>
            </p:nvSpPr>
            <p:spPr bwMode="auto">
              <a:xfrm>
                <a:off x="4519" y="12581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036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701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8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47" name="Freeform 604"/>
              <p:cNvSpPr>
                <a:spLocks/>
              </p:cNvSpPr>
              <p:nvPr/>
            </p:nvSpPr>
            <p:spPr bwMode="auto">
              <a:xfrm>
                <a:off x="4519" y="12593"/>
                <a:ext cx="126" cy="29"/>
              </a:xfrm>
              <a:custGeom>
                <a:avLst/>
                <a:gdLst>
                  <a:gd name="T0" fmla="*/ 5383 w 43"/>
                  <a:gd name="T1" fmla="*/ 1633 h 10"/>
                  <a:gd name="T2" fmla="*/ 9283 w 43"/>
                  <a:gd name="T3" fmla="*/ 0 h 10"/>
                  <a:gd name="T4" fmla="*/ 9057 w 43"/>
                  <a:gd name="T5" fmla="*/ 412 h 10"/>
                  <a:gd name="T6" fmla="*/ 6036 w 43"/>
                  <a:gd name="T7" fmla="*/ 2053 h 10"/>
                  <a:gd name="T8" fmla="*/ 5606 w 43"/>
                  <a:gd name="T9" fmla="*/ 2053 h 10"/>
                  <a:gd name="T10" fmla="*/ 4929 w 43"/>
                  <a:gd name="T11" fmla="*/ 2053 h 10"/>
                  <a:gd name="T12" fmla="*/ 0 w 43"/>
                  <a:gd name="T13" fmla="*/ 1050 h 10"/>
                  <a:gd name="T14" fmla="*/ 0 w 43"/>
                  <a:gd name="T15" fmla="*/ 632 h 10"/>
                  <a:gd name="T16" fmla="*/ 5383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10"/>
                    </a:lnTo>
                    <a:lnTo>
                      <a:pt x="26" y="10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48" name="Freeform 603"/>
              <p:cNvSpPr>
                <a:spLocks/>
              </p:cNvSpPr>
              <p:nvPr/>
            </p:nvSpPr>
            <p:spPr bwMode="auto">
              <a:xfrm>
                <a:off x="4431" y="12564"/>
                <a:ext cx="126" cy="44"/>
              </a:xfrm>
              <a:custGeom>
                <a:avLst/>
                <a:gdLst>
                  <a:gd name="T0" fmla="*/ 0 w 43"/>
                  <a:gd name="T1" fmla="*/ 1566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654 h 15"/>
                  <a:gd name="T12" fmla="*/ 3897 w 43"/>
                  <a:gd name="T13" fmla="*/ 0 h 15"/>
                  <a:gd name="T14" fmla="*/ 0 w 43"/>
                  <a:gd name="T15" fmla="*/ 1566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7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49" name="Freeform 602"/>
              <p:cNvSpPr>
                <a:spLocks/>
              </p:cNvSpPr>
              <p:nvPr/>
            </p:nvSpPr>
            <p:spPr bwMode="auto">
              <a:xfrm>
                <a:off x="4431" y="12575"/>
                <a:ext cx="126" cy="30"/>
              </a:xfrm>
              <a:custGeom>
                <a:avLst/>
                <a:gdLst>
                  <a:gd name="T0" fmla="*/ 5606 w 43"/>
                  <a:gd name="T1" fmla="*/ 1944 h 10"/>
                  <a:gd name="T2" fmla="*/ 9283 w 43"/>
                  <a:gd name="T3" fmla="*/ 0 h 10"/>
                  <a:gd name="T4" fmla="*/ 9283 w 43"/>
                  <a:gd name="T5" fmla="*/ 486 h 10"/>
                  <a:gd name="T6" fmla="*/ 6036 w 43"/>
                  <a:gd name="T7" fmla="*/ 2187 h 10"/>
                  <a:gd name="T8" fmla="*/ 5606 w 43"/>
                  <a:gd name="T9" fmla="*/ 2430 h 10"/>
                  <a:gd name="T10" fmla="*/ 5160 w 43"/>
                  <a:gd name="T11" fmla="*/ 2187 h 10"/>
                  <a:gd name="T12" fmla="*/ 0 w 43"/>
                  <a:gd name="T13" fmla="*/ 1215 h 10"/>
                  <a:gd name="T14" fmla="*/ 223 w 43"/>
                  <a:gd name="T15" fmla="*/ 729 h 10"/>
                  <a:gd name="T16" fmla="*/ 5606 w 43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50" name="Freeform 601"/>
              <p:cNvSpPr>
                <a:spLocks/>
              </p:cNvSpPr>
              <p:nvPr/>
            </p:nvSpPr>
            <p:spPr bwMode="auto">
              <a:xfrm>
                <a:off x="4340" y="12549"/>
                <a:ext cx="129" cy="41"/>
              </a:xfrm>
              <a:custGeom>
                <a:avLst/>
                <a:gdLst>
                  <a:gd name="T0" fmla="*/ 223 w 44"/>
                  <a:gd name="T1" fmla="*/ 1561 h 14"/>
                  <a:gd name="T2" fmla="*/ 0 w 44"/>
                  <a:gd name="T3" fmla="*/ 1912 h 14"/>
                  <a:gd name="T4" fmla="*/ 5620 w 44"/>
                  <a:gd name="T5" fmla="*/ 3011 h 14"/>
                  <a:gd name="T6" fmla="*/ 6274 w 44"/>
                  <a:gd name="T7" fmla="*/ 2788 h 14"/>
                  <a:gd name="T8" fmla="*/ 9523 w 44"/>
                  <a:gd name="T9" fmla="*/ 1330 h 14"/>
                  <a:gd name="T10" fmla="*/ 9300 w 44"/>
                  <a:gd name="T11" fmla="*/ 653 h 14"/>
                  <a:gd name="T12" fmla="*/ 3902 w 44"/>
                  <a:gd name="T13" fmla="*/ 0 h 14"/>
                  <a:gd name="T14" fmla="*/ 223 w 44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4"/>
                  <a:gd name="T26" fmla="*/ 44 w 44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4">
                    <a:moveTo>
                      <a:pt x="1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4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51" name="Freeform 600"/>
              <p:cNvSpPr>
                <a:spLocks/>
              </p:cNvSpPr>
              <p:nvPr/>
            </p:nvSpPr>
            <p:spPr bwMode="auto">
              <a:xfrm>
                <a:off x="4343" y="12561"/>
                <a:ext cx="123" cy="29"/>
              </a:xfrm>
              <a:custGeom>
                <a:avLst/>
                <a:gdLst>
                  <a:gd name="T0" fmla="*/ 5377 w 42"/>
                  <a:gd name="T1" fmla="*/ 1633 h 10"/>
                  <a:gd name="T2" fmla="*/ 9040 w 42"/>
                  <a:gd name="T3" fmla="*/ 0 h 10"/>
                  <a:gd name="T4" fmla="*/ 9040 w 42"/>
                  <a:gd name="T5" fmla="*/ 218 h 10"/>
                  <a:gd name="T6" fmla="*/ 6030 w 42"/>
                  <a:gd name="T7" fmla="*/ 1833 h 10"/>
                  <a:gd name="T8" fmla="*/ 5377 w 42"/>
                  <a:gd name="T9" fmla="*/ 2053 h 10"/>
                  <a:gd name="T10" fmla="*/ 4923 w 42"/>
                  <a:gd name="T11" fmla="*/ 1833 h 10"/>
                  <a:gd name="T12" fmla="*/ 0 w 42"/>
                  <a:gd name="T13" fmla="*/ 1050 h 10"/>
                  <a:gd name="T14" fmla="*/ 0 w 42"/>
                  <a:gd name="T15" fmla="*/ 632 h 10"/>
                  <a:gd name="T16" fmla="*/ 5377 w 42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1"/>
                    </a:lnTo>
                    <a:lnTo>
                      <a:pt x="28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52" name="Freeform 599"/>
              <p:cNvSpPr>
                <a:spLocks/>
              </p:cNvSpPr>
              <p:nvPr/>
            </p:nvSpPr>
            <p:spPr bwMode="auto">
              <a:xfrm>
                <a:off x="4252" y="12531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701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53" name="Freeform 598"/>
              <p:cNvSpPr>
                <a:spLocks/>
              </p:cNvSpPr>
              <p:nvPr/>
            </p:nvSpPr>
            <p:spPr bwMode="auto">
              <a:xfrm>
                <a:off x="4252" y="12543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412 h 10"/>
                  <a:gd name="T6" fmla="*/ 6036 w 43"/>
                  <a:gd name="T7" fmla="*/ 2053 h 10"/>
                  <a:gd name="T8" fmla="*/ 5606 w 43"/>
                  <a:gd name="T9" fmla="*/ 2053 h 10"/>
                  <a:gd name="T10" fmla="*/ 5160 w 43"/>
                  <a:gd name="T11" fmla="*/ 2053 h 10"/>
                  <a:gd name="T12" fmla="*/ 0 w 43"/>
                  <a:gd name="T13" fmla="*/ 1050 h 10"/>
                  <a:gd name="T14" fmla="*/ 0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10"/>
                    </a:lnTo>
                    <a:lnTo>
                      <a:pt x="26" y="10"/>
                    </a:lnTo>
                    <a:lnTo>
                      <a:pt x="24" y="10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54" name="Freeform 597"/>
              <p:cNvSpPr>
                <a:spLocks/>
              </p:cNvSpPr>
              <p:nvPr/>
            </p:nvSpPr>
            <p:spPr bwMode="auto">
              <a:xfrm>
                <a:off x="4167" y="12514"/>
                <a:ext cx="126" cy="44"/>
              </a:xfrm>
              <a:custGeom>
                <a:avLst/>
                <a:gdLst>
                  <a:gd name="T0" fmla="*/ 0 w 43"/>
                  <a:gd name="T1" fmla="*/ 1566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654 h 15"/>
                  <a:gd name="T12" fmla="*/ 3897 w 43"/>
                  <a:gd name="T13" fmla="*/ 0 h 15"/>
                  <a:gd name="T14" fmla="*/ 0 w 43"/>
                  <a:gd name="T15" fmla="*/ 1566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7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55" name="Freeform 596"/>
              <p:cNvSpPr>
                <a:spLocks/>
              </p:cNvSpPr>
              <p:nvPr/>
            </p:nvSpPr>
            <p:spPr bwMode="auto">
              <a:xfrm>
                <a:off x="4170" y="12525"/>
                <a:ext cx="123" cy="30"/>
              </a:xfrm>
              <a:custGeom>
                <a:avLst/>
                <a:gdLst>
                  <a:gd name="T0" fmla="*/ 5377 w 42"/>
                  <a:gd name="T1" fmla="*/ 1944 h 10"/>
                  <a:gd name="T2" fmla="*/ 9040 w 42"/>
                  <a:gd name="T3" fmla="*/ 0 h 10"/>
                  <a:gd name="T4" fmla="*/ 9040 w 42"/>
                  <a:gd name="T5" fmla="*/ 486 h 10"/>
                  <a:gd name="T6" fmla="*/ 5799 w 42"/>
                  <a:gd name="T7" fmla="*/ 2187 h 10"/>
                  <a:gd name="T8" fmla="*/ 5377 w 42"/>
                  <a:gd name="T9" fmla="*/ 2430 h 10"/>
                  <a:gd name="T10" fmla="*/ 4923 w 42"/>
                  <a:gd name="T11" fmla="*/ 2187 h 10"/>
                  <a:gd name="T12" fmla="*/ 0 w 42"/>
                  <a:gd name="T13" fmla="*/ 1215 h 10"/>
                  <a:gd name="T14" fmla="*/ 0 w 42"/>
                  <a:gd name="T15" fmla="*/ 729 h 10"/>
                  <a:gd name="T16" fmla="*/ 5377 w 42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56" name="Freeform 595"/>
              <p:cNvSpPr>
                <a:spLocks/>
              </p:cNvSpPr>
              <p:nvPr/>
            </p:nvSpPr>
            <p:spPr bwMode="auto">
              <a:xfrm>
                <a:off x="4888" y="12572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897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57" name="Freeform 594"/>
              <p:cNvSpPr>
                <a:spLocks/>
              </p:cNvSpPr>
              <p:nvPr/>
            </p:nvSpPr>
            <p:spPr bwMode="auto">
              <a:xfrm>
                <a:off x="4891" y="12584"/>
                <a:ext cx="123" cy="32"/>
              </a:xfrm>
              <a:custGeom>
                <a:avLst/>
                <a:gdLst>
                  <a:gd name="T0" fmla="*/ 5377 w 42"/>
                  <a:gd name="T1" fmla="*/ 1871 h 11"/>
                  <a:gd name="T2" fmla="*/ 9040 w 42"/>
                  <a:gd name="T3" fmla="*/ 0 h 11"/>
                  <a:gd name="T4" fmla="*/ 9040 w 42"/>
                  <a:gd name="T5" fmla="*/ 416 h 11"/>
                  <a:gd name="T6" fmla="*/ 5799 w 42"/>
                  <a:gd name="T7" fmla="*/ 2065 h 11"/>
                  <a:gd name="T8" fmla="*/ 5377 w 42"/>
                  <a:gd name="T9" fmla="*/ 2292 h 11"/>
                  <a:gd name="T10" fmla="*/ 4923 w 42"/>
                  <a:gd name="T11" fmla="*/ 2065 h 11"/>
                  <a:gd name="T12" fmla="*/ 0 w 42"/>
                  <a:gd name="T13" fmla="*/ 1082 h 11"/>
                  <a:gd name="T14" fmla="*/ 0 w 42"/>
                  <a:gd name="T15" fmla="*/ 864 h 11"/>
                  <a:gd name="T16" fmla="*/ 5377 w 42"/>
                  <a:gd name="T17" fmla="*/ 1871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1"/>
                  <a:gd name="T29" fmla="*/ 42 w 42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1">
                    <a:moveTo>
                      <a:pt x="25" y="9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10"/>
                    </a:lnTo>
                    <a:lnTo>
                      <a:pt x="25" y="11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5" y="9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58" name="Freeform 593"/>
              <p:cNvSpPr>
                <a:spLocks/>
              </p:cNvSpPr>
              <p:nvPr/>
            </p:nvSpPr>
            <p:spPr bwMode="auto">
              <a:xfrm>
                <a:off x="4800" y="12558"/>
                <a:ext cx="126" cy="44"/>
              </a:xfrm>
              <a:custGeom>
                <a:avLst/>
                <a:gdLst>
                  <a:gd name="T0" fmla="*/ 0 w 43"/>
                  <a:gd name="T1" fmla="*/ 1566 h 15"/>
                  <a:gd name="T2" fmla="*/ 0 w 43"/>
                  <a:gd name="T3" fmla="*/ 2141 h 15"/>
                  <a:gd name="T4" fmla="*/ 5606 w 43"/>
                  <a:gd name="T5" fmla="*/ 3253 h 15"/>
                  <a:gd name="T6" fmla="*/ 6036 w 43"/>
                  <a:gd name="T7" fmla="*/ 3030 h 15"/>
                  <a:gd name="T8" fmla="*/ 9283 w 43"/>
                  <a:gd name="T9" fmla="*/ 1335 h 15"/>
                  <a:gd name="T10" fmla="*/ 9283 w 43"/>
                  <a:gd name="T11" fmla="*/ 654 h 15"/>
                  <a:gd name="T12" fmla="*/ 3701 w 43"/>
                  <a:gd name="T13" fmla="*/ 0 h 15"/>
                  <a:gd name="T14" fmla="*/ 0 w 43"/>
                  <a:gd name="T15" fmla="*/ 1566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7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8" y="14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59" name="Freeform 592"/>
              <p:cNvSpPr>
                <a:spLocks/>
              </p:cNvSpPr>
              <p:nvPr/>
            </p:nvSpPr>
            <p:spPr bwMode="auto">
              <a:xfrm>
                <a:off x="4800" y="12569"/>
                <a:ext cx="126" cy="30"/>
              </a:xfrm>
              <a:custGeom>
                <a:avLst/>
                <a:gdLst>
                  <a:gd name="T0" fmla="*/ 5606 w 43"/>
                  <a:gd name="T1" fmla="*/ 1944 h 10"/>
                  <a:gd name="T2" fmla="*/ 9283 w 43"/>
                  <a:gd name="T3" fmla="*/ 0 h 10"/>
                  <a:gd name="T4" fmla="*/ 9283 w 43"/>
                  <a:gd name="T5" fmla="*/ 486 h 10"/>
                  <a:gd name="T6" fmla="*/ 6036 w 43"/>
                  <a:gd name="T7" fmla="*/ 2430 h 10"/>
                  <a:gd name="T8" fmla="*/ 5606 w 43"/>
                  <a:gd name="T9" fmla="*/ 2430 h 10"/>
                  <a:gd name="T10" fmla="*/ 4929 w 43"/>
                  <a:gd name="T11" fmla="*/ 2430 h 10"/>
                  <a:gd name="T12" fmla="*/ 0 w 43"/>
                  <a:gd name="T13" fmla="*/ 1215 h 10"/>
                  <a:gd name="T14" fmla="*/ 0 w 43"/>
                  <a:gd name="T15" fmla="*/ 729 h 10"/>
                  <a:gd name="T16" fmla="*/ 5606 w 43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10"/>
                    </a:lnTo>
                    <a:lnTo>
                      <a:pt x="26" y="10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60" name="Freeform 591"/>
              <p:cNvSpPr>
                <a:spLocks/>
              </p:cNvSpPr>
              <p:nvPr/>
            </p:nvSpPr>
            <p:spPr bwMode="auto">
              <a:xfrm>
                <a:off x="4715" y="12540"/>
                <a:ext cx="126" cy="44"/>
              </a:xfrm>
              <a:custGeom>
                <a:avLst/>
                <a:gdLst>
                  <a:gd name="T0" fmla="*/ 0 w 43"/>
                  <a:gd name="T1" fmla="*/ 1566 h 15"/>
                  <a:gd name="T2" fmla="*/ 0 w 43"/>
                  <a:gd name="T3" fmla="*/ 1918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654 h 15"/>
                  <a:gd name="T12" fmla="*/ 3897 w 43"/>
                  <a:gd name="T13" fmla="*/ 0 h 15"/>
                  <a:gd name="T14" fmla="*/ 0 w 43"/>
                  <a:gd name="T15" fmla="*/ 1566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7"/>
                    </a:moveTo>
                    <a:lnTo>
                      <a:pt x="0" y="9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61" name="Freeform 590"/>
              <p:cNvSpPr>
                <a:spLocks/>
              </p:cNvSpPr>
              <p:nvPr/>
            </p:nvSpPr>
            <p:spPr bwMode="auto">
              <a:xfrm>
                <a:off x="4715" y="12552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412 h 10"/>
                  <a:gd name="T6" fmla="*/ 6036 w 43"/>
                  <a:gd name="T7" fmla="*/ 1833 h 10"/>
                  <a:gd name="T8" fmla="*/ 5606 w 43"/>
                  <a:gd name="T9" fmla="*/ 2053 h 10"/>
                  <a:gd name="T10" fmla="*/ 5160 w 43"/>
                  <a:gd name="T11" fmla="*/ 1833 h 10"/>
                  <a:gd name="T12" fmla="*/ 0 w 43"/>
                  <a:gd name="T13" fmla="*/ 1050 h 10"/>
                  <a:gd name="T14" fmla="*/ 223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62" name="Freeform 589"/>
              <p:cNvSpPr>
                <a:spLocks/>
              </p:cNvSpPr>
              <p:nvPr/>
            </p:nvSpPr>
            <p:spPr bwMode="auto">
              <a:xfrm>
                <a:off x="4829" y="12602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701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63" name="Freeform 588"/>
              <p:cNvSpPr>
                <a:spLocks/>
              </p:cNvSpPr>
              <p:nvPr/>
            </p:nvSpPr>
            <p:spPr bwMode="auto">
              <a:xfrm>
                <a:off x="4829" y="12613"/>
                <a:ext cx="126" cy="33"/>
              </a:xfrm>
              <a:custGeom>
                <a:avLst/>
                <a:gdLst>
                  <a:gd name="T0" fmla="*/ 5606 w 43"/>
                  <a:gd name="T1" fmla="*/ 2187 h 11"/>
                  <a:gd name="T2" fmla="*/ 9283 w 43"/>
                  <a:gd name="T3" fmla="*/ 0 h 11"/>
                  <a:gd name="T4" fmla="*/ 9283 w 43"/>
                  <a:gd name="T5" fmla="*/ 486 h 11"/>
                  <a:gd name="T6" fmla="*/ 6036 w 43"/>
                  <a:gd name="T7" fmla="*/ 2430 h 11"/>
                  <a:gd name="T8" fmla="*/ 5606 w 43"/>
                  <a:gd name="T9" fmla="*/ 2673 h 11"/>
                  <a:gd name="T10" fmla="*/ 5160 w 43"/>
                  <a:gd name="T11" fmla="*/ 2430 h 11"/>
                  <a:gd name="T12" fmla="*/ 0 w 43"/>
                  <a:gd name="T13" fmla="*/ 1215 h 11"/>
                  <a:gd name="T14" fmla="*/ 223 w 43"/>
                  <a:gd name="T15" fmla="*/ 972 h 11"/>
                  <a:gd name="T16" fmla="*/ 5606 w 43"/>
                  <a:gd name="T17" fmla="*/ 2187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1"/>
                  <a:gd name="T29" fmla="*/ 43 w 43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1">
                    <a:moveTo>
                      <a:pt x="26" y="9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10"/>
                    </a:lnTo>
                    <a:lnTo>
                      <a:pt x="26" y="11"/>
                    </a:lnTo>
                    <a:lnTo>
                      <a:pt x="24" y="10"/>
                    </a:lnTo>
                    <a:lnTo>
                      <a:pt x="0" y="5"/>
                    </a:lnTo>
                    <a:lnTo>
                      <a:pt x="1" y="4"/>
                    </a:lnTo>
                    <a:lnTo>
                      <a:pt x="26" y="9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64" name="Freeform 587"/>
              <p:cNvSpPr>
                <a:spLocks/>
              </p:cNvSpPr>
              <p:nvPr/>
            </p:nvSpPr>
            <p:spPr bwMode="auto">
              <a:xfrm>
                <a:off x="4738" y="12587"/>
                <a:ext cx="127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845 w 43"/>
                  <a:gd name="T5" fmla="*/ 3253 h 15"/>
                  <a:gd name="T6" fmla="*/ 6542 w 43"/>
                  <a:gd name="T7" fmla="*/ 3030 h 15"/>
                  <a:gd name="T8" fmla="*/ 9664 w 43"/>
                  <a:gd name="T9" fmla="*/ 1335 h 15"/>
                  <a:gd name="T10" fmla="*/ 9664 w 43"/>
                  <a:gd name="T11" fmla="*/ 886 h 15"/>
                  <a:gd name="T12" fmla="*/ 4046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65" name="Freeform 586"/>
              <p:cNvSpPr>
                <a:spLocks/>
              </p:cNvSpPr>
              <p:nvPr/>
            </p:nvSpPr>
            <p:spPr bwMode="auto">
              <a:xfrm>
                <a:off x="4741" y="12599"/>
                <a:ext cx="124" cy="29"/>
              </a:xfrm>
              <a:custGeom>
                <a:avLst/>
                <a:gdLst>
                  <a:gd name="T0" fmla="*/ 5612 w 42"/>
                  <a:gd name="T1" fmla="*/ 1633 h 10"/>
                  <a:gd name="T2" fmla="*/ 9424 w 42"/>
                  <a:gd name="T3" fmla="*/ 0 h 10"/>
                  <a:gd name="T4" fmla="*/ 9424 w 42"/>
                  <a:gd name="T5" fmla="*/ 412 h 10"/>
                  <a:gd name="T6" fmla="*/ 6303 w 42"/>
                  <a:gd name="T7" fmla="*/ 2053 h 10"/>
                  <a:gd name="T8" fmla="*/ 5612 w 42"/>
                  <a:gd name="T9" fmla="*/ 2053 h 10"/>
                  <a:gd name="T10" fmla="*/ 5170 w 42"/>
                  <a:gd name="T11" fmla="*/ 2053 h 10"/>
                  <a:gd name="T12" fmla="*/ 0 w 42"/>
                  <a:gd name="T13" fmla="*/ 1050 h 10"/>
                  <a:gd name="T14" fmla="*/ 0 w 42"/>
                  <a:gd name="T15" fmla="*/ 632 h 10"/>
                  <a:gd name="T16" fmla="*/ 5612 w 42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8" y="10"/>
                    </a:lnTo>
                    <a:lnTo>
                      <a:pt x="25" y="10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66" name="Freeform 585"/>
              <p:cNvSpPr>
                <a:spLocks/>
              </p:cNvSpPr>
              <p:nvPr/>
            </p:nvSpPr>
            <p:spPr bwMode="auto">
              <a:xfrm>
                <a:off x="4656" y="12569"/>
                <a:ext cx="126" cy="44"/>
              </a:xfrm>
              <a:custGeom>
                <a:avLst/>
                <a:gdLst>
                  <a:gd name="T0" fmla="*/ 0 w 43"/>
                  <a:gd name="T1" fmla="*/ 1566 h 15"/>
                  <a:gd name="T2" fmla="*/ 0 w 43"/>
                  <a:gd name="T3" fmla="*/ 1918 h 15"/>
                  <a:gd name="T4" fmla="*/ 5383 w 43"/>
                  <a:gd name="T5" fmla="*/ 3253 h 15"/>
                  <a:gd name="T6" fmla="*/ 6036 w 43"/>
                  <a:gd name="T7" fmla="*/ 3030 h 15"/>
                  <a:gd name="T8" fmla="*/ 9283 w 43"/>
                  <a:gd name="T9" fmla="*/ 1335 h 15"/>
                  <a:gd name="T10" fmla="*/ 9283 w 43"/>
                  <a:gd name="T11" fmla="*/ 654 h 15"/>
                  <a:gd name="T12" fmla="*/ 3701 w 43"/>
                  <a:gd name="T13" fmla="*/ 0 h 15"/>
                  <a:gd name="T14" fmla="*/ 0 w 43"/>
                  <a:gd name="T15" fmla="*/ 1566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7"/>
                    </a:moveTo>
                    <a:lnTo>
                      <a:pt x="0" y="9"/>
                    </a:lnTo>
                    <a:lnTo>
                      <a:pt x="25" y="15"/>
                    </a:lnTo>
                    <a:lnTo>
                      <a:pt x="28" y="14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67" name="Freeform 584"/>
              <p:cNvSpPr>
                <a:spLocks/>
              </p:cNvSpPr>
              <p:nvPr/>
            </p:nvSpPr>
            <p:spPr bwMode="auto">
              <a:xfrm>
                <a:off x="4656" y="12581"/>
                <a:ext cx="126" cy="29"/>
              </a:xfrm>
              <a:custGeom>
                <a:avLst/>
                <a:gdLst>
                  <a:gd name="T0" fmla="*/ 5383 w 43"/>
                  <a:gd name="T1" fmla="*/ 1633 h 10"/>
                  <a:gd name="T2" fmla="*/ 9283 w 43"/>
                  <a:gd name="T3" fmla="*/ 0 h 10"/>
                  <a:gd name="T4" fmla="*/ 9057 w 43"/>
                  <a:gd name="T5" fmla="*/ 412 h 10"/>
                  <a:gd name="T6" fmla="*/ 6036 w 43"/>
                  <a:gd name="T7" fmla="*/ 1833 h 10"/>
                  <a:gd name="T8" fmla="*/ 5606 w 43"/>
                  <a:gd name="T9" fmla="*/ 2053 h 10"/>
                  <a:gd name="T10" fmla="*/ 4929 w 43"/>
                  <a:gd name="T11" fmla="*/ 1833 h 10"/>
                  <a:gd name="T12" fmla="*/ 0 w 43"/>
                  <a:gd name="T13" fmla="*/ 1050 h 10"/>
                  <a:gd name="T14" fmla="*/ 0 w 43"/>
                  <a:gd name="T15" fmla="*/ 632 h 10"/>
                  <a:gd name="T16" fmla="*/ 5383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68" name="Freeform 583"/>
              <p:cNvSpPr>
                <a:spLocks/>
              </p:cNvSpPr>
              <p:nvPr/>
            </p:nvSpPr>
            <p:spPr bwMode="auto">
              <a:xfrm>
                <a:off x="4768" y="12637"/>
                <a:ext cx="129" cy="44"/>
              </a:xfrm>
              <a:custGeom>
                <a:avLst/>
                <a:gdLst>
                  <a:gd name="T0" fmla="*/ 223 w 44"/>
                  <a:gd name="T1" fmla="*/ 1695 h 15"/>
                  <a:gd name="T2" fmla="*/ 0 w 44"/>
                  <a:gd name="T3" fmla="*/ 2141 h 15"/>
                  <a:gd name="T4" fmla="*/ 5620 w 44"/>
                  <a:gd name="T5" fmla="*/ 3253 h 15"/>
                  <a:gd name="T6" fmla="*/ 6274 w 44"/>
                  <a:gd name="T7" fmla="*/ 3030 h 15"/>
                  <a:gd name="T8" fmla="*/ 9523 w 44"/>
                  <a:gd name="T9" fmla="*/ 1335 h 15"/>
                  <a:gd name="T10" fmla="*/ 9300 w 44"/>
                  <a:gd name="T11" fmla="*/ 886 h 15"/>
                  <a:gd name="T12" fmla="*/ 3902 w 44"/>
                  <a:gd name="T13" fmla="*/ 0 h 15"/>
                  <a:gd name="T14" fmla="*/ 223 w 44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5"/>
                  <a:gd name="T26" fmla="*/ 44 w 44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5">
                    <a:moveTo>
                      <a:pt x="1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4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69" name="Freeform 582"/>
              <p:cNvSpPr>
                <a:spLocks/>
              </p:cNvSpPr>
              <p:nvPr/>
            </p:nvSpPr>
            <p:spPr bwMode="auto">
              <a:xfrm>
                <a:off x="4771" y="12649"/>
                <a:ext cx="126" cy="29"/>
              </a:xfrm>
              <a:custGeom>
                <a:avLst/>
                <a:gdLst>
                  <a:gd name="T0" fmla="*/ 5383 w 43"/>
                  <a:gd name="T1" fmla="*/ 1633 h 10"/>
                  <a:gd name="T2" fmla="*/ 9283 w 43"/>
                  <a:gd name="T3" fmla="*/ 0 h 10"/>
                  <a:gd name="T4" fmla="*/ 9057 w 43"/>
                  <a:gd name="T5" fmla="*/ 412 h 10"/>
                  <a:gd name="T6" fmla="*/ 6036 w 43"/>
                  <a:gd name="T7" fmla="*/ 2053 h 10"/>
                  <a:gd name="T8" fmla="*/ 5383 w 43"/>
                  <a:gd name="T9" fmla="*/ 2053 h 10"/>
                  <a:gd name="T10" fmla="*/ 4929 w 43"/>
                  <a:gd name="T11" fmla="*/ 2053 h 10"/>
                  <a:gd name="T12" fmla="*/ 0 w 43"/>
                  <a:gd name="T13" fmla="*/ 1050 h 10"/>
                  <a:gd name="T14" fmla="*/ 0 w 43"/>
                  <a:gd name="T15" fmla="*/ 632 h 10"/>
                  <a:gd name="T16" fmla="*/ 5383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10"/>
                    </a:lnTo>
                    <a:lnTo>
                      <a:pt x="25" y="10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70" name="Freeform 581"/>
              <p:cNvSpPr>
                <a:spLocks/>
              </p:cNvSpPr>
              <p:nvPr/>
            </p:nvSpPr>
            <p:spPr bwMode="auto">
              <a:xfrm>
                <a:off x="4680" y="12622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3011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71" name="Freeform 580"/>
              <p:cNvSpPr>
                <a:spLocks/>
              </p:cNvSpPr>
              <p:nvPr/>
            </p:nvSpPr>
            <p:spPr bwMode="auto">
              <a:xfrm>
                <a:off x="4680" y="12634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218 h 10"/>
                  <a:gd name="T6" fmla="*/ 6036 w 43"/>
                  <a:gd name="T7" fmla="*/ 1833 h 10"/>
                  <a:gd name="T8" fmla="*/ 5606 w 43"/>
                  <a:gd name="T9" fmla="*/ 2053 h 10"/>
                  <a:gd name="T10" fmla="*/ 5160 w 43"/>
                  <a:gd name="T11" fmla="*/ 1833 h 10"/>
                  <a:gd name="T12" fmla="*/ 0 w 43"/>
                  <a:gd name="T13" fmla="*/ 1050 h 10"/>
                  <a:gd name="T14" fmla="*/ 223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72" name="Freeform 579"/>
              <p:cNvSpPr>
                <a:spLocks/>
              </p:cNvSpPr>
              <p:nvPr/>
            </p:nvSpPr>
            <p:spPr bwMode="auto">
              <a:xfrm>
                <a:off x="4595" y="12602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897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73" name="Freeform 578"/>
              <p:cNvSpPr>
                <a:spLocks/>
              </p:cNvSpPr>
              <p:nvPr/>
            </p:nvSpPr>
            <p:spPr bwMode="auto">
              <a:xfrm>
                <a:off x="4598" y="12613"/>
                <a:ext cx="123" cy="33"/>
              </a:xfrm>
              <a:custGeom>
                <a:avLst/>
                <a:gdLst>
                  <a:gd name="T0" fmla="*/ 5377 w 42"/>
                  <a:gd name="T1" fmla="*/ 2187 h 11"/>
                  <a:gd name="T2" fmla="*/ 9040 w 42"/>
                  <a:gd name="T3" fmla="*/ 0 h 11"/>
                  <a:gd name="T4" fmla="*/ 9040 w 42"/>
                  <a:gd name="T5" fmla="*/ 486 h 11"/>
                  <a:gd name="T6" fmla="*/ 5799 w 42"/>
                  <a:gd name="T7" fmla="*/ 2430 h 11"/>
                  <a:gd name="T8" fmla="*/ 5377 w 42"/>
                  <a:gd name="T9" fmla="*/ 2673 h 11"/>
                  <a:gd name="T10" fmla="*/ 4923 w 42"/>
                  <a:gd name="T11" fmla="*/ 2430 h 11"/>
                  <a:gd name="T12" fmla="*/ 0 w 42"/>
                  <a:gd name="T13" fmla="*/ 1215 h 11"/>
                  <a:gd name="T14" fmla="*/ 0 w 42"/>
                  <a:gd name="T15" fmla="*/ 972 h 11"/>
                  <a:gd name="T16" fmla="*/ 5377 w 42"/>
                  <a:gd name="T17" fmla="*/ 2187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1"/>
                  <a:gd name="T29" fmla="*/ 42 w 42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1">
                    <a:moveTo>
                      <a:pt x="25" y="9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10"/>
                    </a:lnTo>
                    <a:lnTo>
                      <a:pt x="25" y="11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5" y="9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0174" name="Freeform 577"/>
              <p:cNvSpPr>
                <a:spLocks/>
              </p:cNvSpPr>
              <p:nvPr/>
            </p:nvSpPr>
            <p:spPr bwMode="auto">
              <a:xfrm>
                <a:off x="3267" y="12276"/>
                <a:ext cx="199" cy="82"/>
              </a:xfrm>
              <a:custGeom>
                <a:avLst/>
                <a:gdLst>
                  <a:gd name="T0" fmla="*/ 14586 w 68"/>
                  <a:gd name="T1" fmla="*/ 0 h 28"/>
                  <a:gd name="T2" fmla="*/ 4916 w 68"/>
                  <a:gd name="T3" fmla="*/ 4700 h 28"/>
                  <a:gd name="T4" fmla="*/ 2133 w 68"/>
                  <a:gd name="T5" fmla="*/ 6030 h 28"/>
                  <a:gd name="T6" fmla="*/ 0 w 68"/>
                  <a:gd name="T7" fmla="*/ 4923 h 28"/>
                  <a:gd name="T8" fmla="*/ 14586 w 68"/>
                  <a:gd name="T9" fmla="*/ 0 h 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8"/>
                  <a:gd name="T16" fmla="*/ 0 h 28"/>
                  <a:gd name="T17" fmla="*/ 68 w 68"/>
                  <a:gd name="T18" fmla="*/ 28 h 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8" h="28">
                    <a:moveTo>
                      <a:pt x="68" y="0"/>
                    </a:moveTo>
                    <a:lnTo>
                      <a:pt x="23" y="22"/>
                    </a:lnTo>
                    <a:lnTo>
                      <a:pt x="10" y="28"/>
                    </a:lnTo>
                    <a:lnTo>
                      <a:pt x="0" y="23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5C575B"/>
              </a:solidFill>
              <a:ln w="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0175" name="Group 574"/>
              <p:cNvGrpSpPr>
                <a:grpSpLocks/>
              </p:cNvGrpSpPr>
              <p:nvPr/>
            </p:nvGrpSpPr>
            <p:grpSpPr bwMode="auto">
              <a:xfrm rot="60000">
                <a:off x="3711" y="10788"/>
                <a:ext cx="2149" cy="1629"/>
                <a:chOff x="4500" y="11231"/>
                <a:chExt cx="2149" cy="1629"/>
              </a:xfrm>
            </p:grpSpPr>
            <p:sp>
              <p:nvSpPr>
                <p:cNvPr id="70177" name="Freeform 576"/>
                <p:cNvSpPr>
                  <a:spLocks/>
                </p:cNvSpPr>
                <p:nvPr/>
              </p:nvSpPr>
              <p:spPr bwMode="auto">
                <a:xfrm>
                  <a:off x="4500" y="11231"/>
                  <a:ext cx="2149" cy="1629"/>
                </a:xfrm>
                <a:custGeom>
                  <a:avLst/>
                  <a:gdLst>
                    <a:gd name="T0" fmla="*/ 32 w 2149"/>
                    <a:gd name="T1" fmla="*/ 1368 h 1629"/>
                    <a:gd name="T2" fmla="*/ 0 w 2149"/>
                    <a:gd name="T3" fmla="*/ 1313 h 1629"/>
                    <a:gd name="T4" fmla="*/ 456 w 2149"/>
                    <a:gd name="T5" fmla="*/ 22 h 1629"/>
                    <a:gd name="T6" fmla="*/ 488 w 2149"/>
                    <a:gd name="T7" fmla="*/ 0 h 1629"/>
                    <a:gd name="T8" fmla="*/ 2122 w 2149"/>
                    <a:gd name="T9" fmla="*/ 81 h 1629"/>
                    <a:gd name="T10" fmla="*/ 2149 w 2149"/>
                    <a:gd name="T11" fmla="*/ 126 h 1629"/>
                    <a:gd name="T12" fmla="*/ 1734 w 2149"/>
                    <a:gd name="T13" fmla="*/ 1629 h 1629"/>
                    <a:gd name="T14" fmla="*/ 32 w 2149"/>
                    <a:gd name="T15" fmla="*/ 1368 h 162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49"/>
                    <a:gd name="T25" fmla="*/ 0 h 1629"/>
                    <a:gd name="T26" fmla="*/ 2149 w 2149"/>
                    <a:gd name="T27" fmla="*/ 1629 h 162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49" h="1629">
                      <a:moveTo>
                        <a:pt x="32" y="1368"/>
                      </a:moveTo>
                      <a:lnTo>
                        <a:pt x="0" y="1313"/>
                      </a:lnTo>
                      <a:lnTo>
                        <a:pt x="456" y="22"/>
                      </a:lnTo>
                      <a:lnTo>
                        <a:pt x="488" y="0"/>
                      </a:lnTo>
                      <a:lnTo>
                        <a:pt x="2122" y="81"/>
                      </a:lnTo>
                      <a:lnTo>
                        <a:pt x="2149" y="126"/>
                      </a:lnTo>
                      <a:lnTo>
                        <a:pt x="1734" y="1629"/>
                      </a:lnTo>
                      <a:lnTo>
                        <a:pt x="32" y="1368"/>
                      </a:lnTo>
                      <a:close/>
                    </a:path>
                  </a:pathLst>
                </a:custGeom>
                <a:solidFill>
                  <a:srgbClr val="0D0D0D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0178" name="Freeform 575"/>
                <p:cNvSpPr>
                  <a:spLocks/>
                </p:cNvSpPr>
                <p:nvPr/>
              </p:nvSpPr>
              <p:spPr bwMode="auto">
                <a:xfrm>
                  <a:off x="4610" y="11312"/>
                  <a:ext cx="1959" cy="1349"/>
                </a:xfrm>
                <a:custGeom>
                  <a:avLst/>
                  <a:gdLst>
                    <a:gd name="T0" fmla="*/ 0 w 1959"/>
                    <a:gd name="T1" fmla="*/ 1110 h 1349"/>
                    <a:gd name="T2" fmla="*/ 402 w 1959"/>
                    <a:gd name="T3" fmla="*/ 0 h 1349"/>
                    <a:gd name="T4" fmla="*/ 1959 w 1959"/>
                    <a:gd name="T5" fmla="*/ 81 h 1349"/>
                    <a:gd name="T6" fmla="*/ 1598 w 1959"/>
                    <a:gd name="T7" fmla="*/ 1349 h 1349"/>
                    <a:gd name="T8" fmla="*/ 0 w 1959"/>
                    <a:gd name="T9" fmla="*/ 1110 h 13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59"/>
                    <a:gd name="T16" fmla="*/ 0 h 1349"/>
                    <a:gd name="T17" fmla="*/ 1959 w 1959"/>
                    <a:gd name="T18" fmla="*/ 1349 h 134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59" h="1349">
                      <a:moveTo>
                        <a:pt x="0" y="1110"/>
                      </a:moveTo>
                      <a:lnTo>
                        <a:pt x="402" y="0"/>
                      </a:lnTo>
                      <a:lnTo>
                        <a:pt x="1959" y="81"/>
                      </a:lnTo>
                      <a:lnTo>
                        <a:pt x="1598" y="1349"/>
                      </a:lnTo>
                      <a:lnTo>
                        <a:pt x="0" y="111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272727"/>
                    </a:gs>
                    <a:gs pos="50000">
                      <a:srgbClr val="7F7F7F"/>
                    </a:gs>
                    <a:gs pos="100000">
                      <a:srgbClr val="272727"/>
                    </a:gs>
                  </a:gsLst>
                  <a:lin ang="2700000" scaled="1"/>
                </a:gra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70176" name="Freeform 573"/>
              <p:cNvSpPr>
                <a:spLocks/>
              </p:cNvSpPr>
              <p:nvPr/>
            </p:nvSpPr>
            <p:spPr bwMode="auto">
              <a:xfrm>
                <a:off x="2605" y="12436"/>
                <a:ext cx="2834" cy="691"/>
              </a:xfrm>
              <a:custGeom>
                <a:avLst/>
                <a:gdLst>
                  <a:gd name="T0" fmla="*/ 0 w 2834"/>
                  <a:gd name="T1" fmla="*/ 109 h 691"/>
                  <a:gd name="T2" fmla="*/ 1864 w 2834"/>
                  <a:gd name="T3" fmla="*/ 587 h 691"/>
                  <a:gd name="T4" fmla="*/ 1936 w 2834"/>
                  <a:gd name="T5" fmla="*/ 587 h 691"/>
                  <a:gd name="T6" fmla="*/ 2834 w 2834"/>
                  <a:gd name="T7" fmla="*/ 0 h 691"/>
                  <a:gd name="T8" fmla="*/ 2798 w 2834"/>
                  <a:gd name="T9" fmla="*/ 122 h 691"/>
                  <a:gd name="T10" fmla="*/ 1959 w 2834"/>
                  <a:gd name="T11" fmla="*/ 677 h 691"/>
                  <a:gd name="T12" fmla="*/ 1878 w 2834"/>
                  <a:gd name="T13" fmla="*/ 691 h 691"/>
                  <a:gd name="T14" fmla="*/ 27 w 2834"/>
                  <a:gd name="T15" fmla="*/ 208 h 691"/>
                  <a:gd name="T16" fmla="*/ 0 w 2834"/>
                  <a:gd name="T17" fmla="*/ 109 h 69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34"/>
                  <a:gd name="T28" fmla="*/ 0 h 691"/>
                  <a:gd name="T29" fmla="*/ 2834 w 2834"/>
                  <a:gd name="T30" fmla="*/ 691 h 69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34" h="691">
                    <a:moveTo>
                      <a:pt x="0" y="109"/>
                    </a:moveTo>
                    <a:lnTo>
                      <a:pt x="1864" y="587"/>
                    </a:lnTo>
                    <a:lnTo>
                      <a:pt x="1936" y="587"/>
                    </a:lnTo>
                    <a:lnTo>
                      <a:pt x="2834" y="0"/>
                    </a:lnTo>
                    <a:lnTo>
                      <a:pt x="2798" y="122"/>
                    </a:lnTo>
                    <a:lnTo>
                      <a:pt x="1959" y="677"/>
                    </a:lnTo>
                    <a:lnTo>
                      <a:pt x="1878" y="691"/>
                    </a:lnTo>
                    <a:lnTo>
                      <a:pt x="27" y="208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7F7F7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9911" name="Rectangle 525"/>
            <p:cNvSpPr>
              <a:spLocks noChangeArrowheads="1"/>
            </p:cNvSpPr>
            <p:nvPr/>
          </p:nvSpPr>
          <p:spPr bwMode="auto">
            <a:xfrm>
              <a:off x="8093075" y="2259013"/>
              <a:ext cx="893763" cy="269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ru-RU" altLang="ru-RU" sz="2000">
                  <a:ea typeface="Calibri" pitchFamily="34" charset="0"/>
                  <a:cs typeface="Times New Roman" pitchFamily="18" charset="0"/>
                </a:rPr>
                <a:t>Джон</a:t>
              </a:r>
              <a:endParaRPr lang="ru-RU" altLang="ru-RU" sz="4800">
                <a:ea typeface="Calibri" pitchFamily="34" charset="0"/>
                <a:cs typeface="Times New Roman" pitchFamily="18" charset="0"/>
              </a:endParaRPr>
            </a:p>
          </p:txBody>
        </p:sp>
        <p:grpSp>
          <p:nvGrpSpPr>
            <p:cNvPr id="69912" name="Группа 73"/>
            <p:cNvGrpSpPr>
              <a:grpSpLocks/>
            </p:cNvGrpSpPr>
            <p:nvPr/>
          </p:nvGrpSpPr>
          <p:grpSpPr bwMode="auto">
            <a:xfrm>
              <a:off x="8278813" y="1452563"/>
              <a:ext cx="681037" cy="852487"/>
              <a:chOff x="6254750" y="1670051"/>
              <a:chExt cx="1838325" cy="2412999"/>
            </a:xfrm>
          </p:grpSpPr>
          <p:sp>
            <p:nvSpPr>
              <p:cNvPr id="69913" name="AutoShape 30"/>
              <p:cNvSpPr>
                <a:spLocks noChangeAspect="1" noChangeArrowheads="1" noTextEdit="1"/>
              </p:cNvSpPr>
              <p:nvPr/>
            </p:nvSpPr>
            <p:spPr bwMode="auto">
              <a:xfrm>
                <a:off x="6254750" y="1671638"/>
                <a:ext cx="1838325" cy="24114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14" name="Rectangle 32"/>
              <p:cNvSpPr>
                <a:spLocks noChangeArrowheads="1"/>
              </p:cNvSpPr>
              <p:nvPr/>
            </p:nvSpPr>
            <p:spPr bwMode="auto">
              <a:xfrm>
                <a:off x="6254750" y="1670051"/>
                <a:ext cx="92075" cy="1873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ru-RU" altLang="ru-RU" sz="1000">
                    <a:solidFill>
                      <a:srgbClr val="000000"/>
                    </a:solidFill>
                    <a:latin typeface="Calibri" pitchFamily="34" charset="0"/>
                  </a:rPr>
                  <a:t> </a:t>
                </a:r>
                <a:endParaRPr lang="ru-RU" altLang="ru-RU"/>
              </a:p>
            </p:txBody>
          </p:sp>
          <p:grpSp>
            <p:nvGrpSpPr>
              <p:cNvPr id="69915" name="Group 35"/>
              <p:cNvGrpSpPr>
                <a:grpSpLocks/>
              </p:cNvGrpSpPr>
              <p:nvPr/>
            </p:nvGrpSpPr>
            <p:grpSpPr bwMode="auto">
              <a:xfrm>
                <a:off x="6721475" y="3013075"/>
                <a:ext cx="1320800" cy="1058862"/>
                <a:chOff x="4234" y="1898"/>
                <a:chExt cx="832" cy="667"/>
              </a:xfrm>
            </p:grpSpPr>
            <p:sp>
              <p:nvSpPr>
                <p:cNvPr id="69948" name="Freeform 33"/>
                <p:cNvSpPr>
                  <a:spLocks/>
                </p:cNvSpPr>
                <p:nvPr/>
              </p:nvSpPr>
              <p:spPr bwMode="auto">
                <a:xfrm>
                  <a:off x="4234" y="1898"/>
                  <a:ext cx="832" cy="667"/>
                </a:xfrm>
                <a:custGeom>
                  <a:avLst/>
                  <a:gdLst>
                    <a:gd name="T0" fmla="*/ 0 w 15480"/>
                    <a:gd name="T1" fmla="*/ 0 h 12340"/>
                    <a:gd name="T2" fmla="*/ 0 w 15480"/>
                    <a:gd name="T3" fmla="*/ 0 h 12340"/>
                    <a:gd name="T4" fmla="*/ 0 w 15480"/>
                    <a:gd name="T5" fmla="*/ 0 h 12340"/>
                    <a:gd name="T6" fmla="*/ 0 w 15480"/>
                    <a:gd name="T7" fmla="*/ 0 h 12340"/>
                    <a:gd name="T8" fmla="*/ 0 w 15480"/>
                    <a:gd name="T9" fmla="*/ 0 h 12340"/>
                    <a:gd name="T10" fmla="*/ 0 w 15480"/>
                    <a:gd name="T11" fmla="*/ 0 h 12340"/>
                    <a:gd name="T12" fmla="*/ 0 w 15480"/>
                    <a:gd name="T13" fmla="*/ 0 h 12340"/>
                    <a:gd name="T14" fmla="*/ 0 w 15480"/>
                    <a:gd name="T15" fmla="*/ 0 h 12340"/>
                    <a:gd name="T16" fmla="*/ 0 w 15480"/>
                    <a:gd name="T17" fmla="*/ 0 h 12340"/>
                    <a:gd name="T18" fmla="*/ 0 w 15480"/>
                    <a:gd name="T19" fmla="*/ 0 h 12340"/>
                    <a:gd name="T20" fmla="*/ 0 w 15480"/>
                    <a:gd name="T21" fmla="*/ 0 h 12340"/>
                    <a:gd name="T22" fmla="*/ 0 w 15480"/>
                    <a:gd name="T23" fmla="*/ 0 h 12340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5480"/>
                    <a:gd name="T37" fmla="*/ 0 h 12340"/>
                    <a:gd name="T38" fmla="*/ 15480 w 15480"/>
                    <a:gd name="T39" fmla="*/ 12340 h 12340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5480" h="12340">
                      <a:moveTo>
                        <a:pt x="4576" y="12340"/>
                      </a:moveTo>
                      <a:cubicBezTo>
                        <a:pt x="4322" y="11696"/>
                        <a:pt x="4068" y="11057"/>
                        <a:pt x="3717" y="10493"/>
                      </a:cubicBezTo>
                      <a:cubicBezTo>
                        <a:pt x="3365" y="9930"/>
                        <a:pt x="2824" y="9299"/>
                        <a:pt x="2472" y="8948"/>
                      </a:cubicBezTo>
                      <a:cubicBezTo>
                        <a:pt x="2121" y="8596"/>
                        <a:pt x="1892" y="8639"/>
                        <a:pt x="1613" y="8389"/>
                      </a:cubicBezTo>
                      <a:cubicBezTo>
                        <a:pt x="1334" y="8139"/>
                        <a:pt x="0" y="8490"/>
                        <a:pt x="796" y="7444"/>
                      </a:cubicBezTo>
                      <a:cubicBezTo>
                        <a:pt x="1592" y="6398"/>
                        <a:pt x="4991" y="3337"/>
                        <a:pt x="6379" y="2121"/>
                      </a:cubicBezTo>
                      <a:cubicBezTo>
                        <a:pt x="7768" y="906"/>
                        <a:pt x="8369" y="288"/>
                        <a:pt x="9126" y="144"/>
                      </a:cubicBezTo>
                      <a:cubicBezTo>
                        <a:pt x="9884" y="0"/>
                        <a:pt x="10392" y="868"/>
                        <a:pt x="10930" y="1262"/>
                      </a:cubicBezTo>
                      <a:cubicBezTo>
                        <a:pt x="11467" y="1656"/>
                        <a:pt x="12001" y="1969"/>
                        <a:pt x="12343" y="2507"/>
                      </a:cubicBezTo>
                      <a:cubicBezTo>
                        <a:pt x="12686" y="3045"/>
                        <a:pt x="12636" y="3574"/>
                        <a:pt x="12987" y="4484"/>
                      </a:cubicBezTo>
                      <a:cubicBezTo>
                        <a:pt x="13338" y="5395"/>
                        <a:pt x="14032" y="7195"/>
                        <a:pt x="14447" y="7961"/>
                      </a:cubicBezTo>
                      <a:cubicBezTo>
                        <a:pt x="14862" y="8728"/>
                        <a:pt x="15171" y="8901"/>
                        <a:pt x="15480" y="9079"/>
                      </a:cubicBezTo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9949" name="Freeform 34"/>
                <p:cNvSpPr>
                  <a:spLocks/>
                </p:cNvSpPr>
                <p:nvPr/>
              </p:nvSpPr>
              <p:spPr bwMode="auto">
                <a:xfrm>
                  <a:off x="4234" y="1898"/>
                  <a:ext cx="832" cy="667"/>
                </a:xfrm>
                <a:custGeom>
                  <a:avLst/>
                  <a:gdLst>
                    <a:gd name="T0" fmla="*/ 246 w 832"/>
                    <a:gd name="T1" fmla="*/ 667 h 667"/>
                    <a:gd name="T2" fmla="*/ 200 w 832"/>
                    <a:gd name="T3" fmla="*/ 567 h 667"/>
                    <a:gd name="T4" fmla="*/ 133 w 832"/>
                    <a:gd name="T5" fmla="*/ 484 h 667"/>
                    <a:gd name="T6" fmla="*/ 87 w 832"/>
                    <a:gd name="T7" fmla="*/ 453 h 667"/>
                    <a:gd name="T8" fmla="*/ 43 w 832"/>
                    <a:gd name="T9" fmla="*/ 402 h 667"/>
                    <a:gd name="T10" fmla="*/ 343 w 832"/>
                    <a:gd name="T11" fmla="*/ 115 h 667"/>
                    <a:gd name="T12" fmla="*/ 491 w 832"/>
                    <a:gd name="T13" fmla="*/ 8 h 667"/>
                    <a:gd name="T14" fmla="*/ 587 w 832"/>
                    <a:gd name="T15" fmla="*/ 68 h 667"/>
                    <a:gd name="T16" fmla="*/ 663 w 832"/>
                    <a:gd name="T17" fmla="*/ 135 h 667"/>
                    <a:gd name="T18" fmla="*/ 698 w 832"/>
                    <a:gd name="T19" fmla="*/ 242 h 667"/>
                    <a:gd name="T20" fmla="*/ 776 w 832"/>
                    <a:gd name="T21" fmla="*/ 430 h 667"/>
                    <a:gd name="T22" fmla="*/ 832 w 832"/>
                    <a:gd name="T23" fmla="*/ 491 h 66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832"/>
                    <a:gd name="T37" fmla="*/ 0 h 667"/>
                    <a:gd name="T38" fmla="*/ 832 w 832"/>
                    <a:gd name="T39" fmla="*/ 667 h 66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832" h="667">
                      <a:moveTo>
                        <a:pt x="246" y="667"/>
                      </a:moveTo>
                      <a:cubicBezTo>
                        <a:pt x="232" y="632"/>
                        <a:pt x="219" y="598"/>
                        <a:pt x="200" y="567"/>
                      </a:cubicBezTo>
                      <a:cubicBezTo>
                        <a:pt x="181" y="537"/>
                        <a:pt x="152" y="503"/>
                        <a:pt x="133" y="484"/>
                      </a:cubicBezTo>
                      <a:cubicBezTo>
                        <a:pt x="114" y="465"/>
                        <a:pt x="102" y="467"/>
                        <a:pt x="87" y="453"/>
                      </a:cubicBezTo>
                      <a:cubicBezTo>
                        <a:pt x="72" y="440"/>
                        <a:pt x="0" y="459"/>
                        <a:pt x="43" y="402"/>
                      </a:cubicBezTo>
                      <a:cubicBezTo>
                        <a:pt x="86" y="346"/>
                        <a:pt x="268" y="180"/>
                        <a:pt x="343" y="115"/>
                      </a:cubicBezTo>
                      <a:cubicBezTo>
                        <a:pt x="418" y="49"/>
                        <a:pt x="450" y="15"/>
                        <a:pt x="491" y="8"/>
                      </a:cubicBezTo>
                      <a:cubicBezTo>
                        <a:pt x="531" y="0"/>
                        <a:pt x="559" y="47"/>
                        <a:pt x="587" y="68"/>
                      </a:cubicBezTo>
                      <a:cubicBezTo>
                        <a:pt x="616" y="89"/>
                        <a:pt x="645" y="106"/>
                        <a:pt x="663" y="135"/>
                      </a:cubicBezTo>
                      <a:cubicBezTo>
                        <a:pt x="682" y="165"/>
                        <a:pt x="679" y="193"/>
                        <a:pt x="698" y="242"/>
                      </a:cubicBezTo>
                      <a:cubicBezTo>
                        <a:pt x="717" y="292"/>
                        <a:pt x="754" y="389"/>
                        <a:pt x="776" y="430"/>
                      </a:cubicBezTo>
                      <a:cubicBezTo>
                        <a:pt x="799" y="472"/>
                        <a:pt x="815" y="481"/>
                        <a:pt x="832" y="491"/>
                      </a:cubicBezTo>
                    </a:path>
                  </a:pathLst>
                </a:custGeom>
                <a:noFill/>
                <a:ln w="1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9916" name="Group 38"/>
              <p:cNvGrpSpPr>
                <a:grpSpLocks/>
              </p:cNvGrpSpPr>
              <p:nvPr/>
            </p:nvGrpSpPr>
            <p:grpSpPr bwMode="auto">
              <a:xfrm>
                <a:off x="6269038" y="2135188"/>
                <a:ext cx="1185863" cy="1652587"/>
                <a:chOff x="3949" y="1345"/>
                <a:chExt cx="747" cy="1041"/>
              </a:xfrm>
            </p:grpSpPr>
            <p:sp>
              <p:nvSpPr>
                <p:cNvPr id="69946" name="Freeform 36"/>
                <p:cNvSpPr>
                  <a:spLocks/>
                </p:cNvSpPr>
                <p:nvPr/>
              </p:nvSpPr>
              <p:spPr bwMode="auto">
                <a:xfrm>
                  <a:off x="3949" y="1345"/>
                  <a:ext cx="747" cy="1041"/>
                </a:xfrm>
                <a:custGeom>
                  <a:avLst/>
                  <a:gdLst>
                    <a:gd name="T0" fmla="*/ 0 w 13920"/>
                    <a:gd name="T1" fmla="*/ 0 h 19246"/>
                    <a:gd name="T2" fmla="*/ 0 w 13920"/>
                    <a:gd name="T3" fmla="*/ 0 h 19246"/>
                    <a:gd name="T4" fmla="*/ 0 w 13920"/>
                    <a:gd name="T5" fmla="*/ 0 h 19246"/>
                    <a:gd name="T6" fmla="*/ 0 w 13920"/>
                    <a:gd name="T7" fmla="*/ 0 h 19246"/>
                    <a:gd name="T8" fmla="*/ 0 w 13920"/>
                    <a:gd name="T9" fmla="*/ 0 h 19246"/>
                    <a:gd name="T10" fmla="*/ 0 w 13920"/>
                    <a:gd name="T11" fmla="*/ 0 h 19246"/>
                    <a:gd name="T12" fmla="*/ 0 w 13920"/>
                    <a:gd name="T13" fmla="*/ 0 h 19246"/>
                    <a:gd name="T14" fmla="*/ 0 w 13920"/>
                    <a:gd name="T15" fmla="*/ 0 h 19246"/>
                    <a:gd name="T16" fmla="*/ 0 w 13920"/>
                    <a:gd name="T17" fmla="*/ 0 h 19246"/>
                    <a:gd name="T18" fmla="*/ 0 w 13920"/>
                    <a:gd name="T19" fmla="*/ 0 h 19246"/>
                    <a:gd name="T20" fmla="*/ 0 w 13920"/>
                    <a:gd name="T21" fmla="*/ 0 h 19246"/>
                    <a:gd name="T22" fmla="*/ 0 w 13920"/>
                    <a:gd name="T23" fmla="*/ 0 h 19246"/>
                    <a:gd name="T24" fmla="*/ 0 w 13920"/>
                    <a:gd name="T25" fmla="*/ 0 h 19246"/>
                    <a:gd name="T26" fmla="*/ 0 w 13920"/>
                    <a:gd name="T27" fmla="*/ 0 h 19246"/>
                    <a:gd name="T28" fmla="*/ 0 w 13920"/>
                    <a:gd name="T29" fmla="*/ 0 h 19246"/>
                    <a:gd name="T30" fmla="*/ 0 w 13920"/>
                    <a:gd name="T31" fmla="*/ 0 h 19246"/>
                    <a:gd name="T32" fmla="*/ 0 w 13920"/>
                    <a:gd name="T33" fmla="*/ 0 h 19246"/>
                    <a:gd name="T34" fmla="*/ 0 w 13920"/>
                    <a:gd name="T35" fmla="*/ 0 h 19246"/>
                    <a:gd name="T36" fmla="*/ 0 w 13920"/>
                    <a:gd name="T37" fmla="*/ 0 h 19246"/>
                    <a:gd name="T38" fmla="*/ 0 w 13920"/>
                    <a:gd name="T39" fmla="*/ 0 h 19246"/>
                    <a:gd name="T40" fmla="*/ 0 w 13920"/>
                    <a:gd name="T41" fmla="*/ 0 h 19246"/>
                    <a:gd name="T42" fmla="*/ 0 w 13920"/>
                    <a:gd name="T43" fmla="*/ 0 h 19246"/>
                    <a:gd name="T44" fmla="*/ 0 w 13920"/>
                    <a:gd name="T45" fmla="*/ 0 h 19246"/>
                    <a:gd name="T46" fmla="*/ 0 w 13920"/>
                    <a:gd name="T47" fmla="*/ 0 h 19246"/>
                    <a:gd name="T48" fmla="*/ 0 w 13920"/>
                    <a:gd name="T49" fmla="*/ 0 h 19246"/>
                    <a:gd name="T50" fmla="*/ 0 w 13920"/>
                    <a:gd name="T51" fmla="*/ 0 h 19246"/>
                    <a:gd name="T52" fmla="*/ 0 w 13920"/>
                    <a:gd name="T53" fmla="*/ 0 h 19246"/>
                    <a:gd name="T54" fmla="*/ 0 w 13920"/>
                    <a:gd name="T55" fmla="*/ 0 h 19246"/>
                    <a:gd name="T56" fmla="*/ 0 w 13920"/>
                    <a:gd name="T57" fmla="*/ 0 h 19246"/>
                    <a:gd name="T58" fmla="*/ 0 w 13920"/>
                    <a:gd name="T59" fmla="*/ 0 h 19246"/>
                    <a:gd name="T60" fmla="*/ 0 w 13920"/>
                    <a:gd name="T61" fmla="*/ 0 h 19246"/>
                    <a:gd name="T62" fmla="*/ 0 w 13920"/>
                    <a:gd name="T63" fmla="*/ 0 h 1924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3920"/>
                    <a:gd name="T97" fmla="*/ 0 h 19246"/>
                    <a:gd name="T98" fmla="*/ 13920 w 13920"/>
                    <a:gd name="T99" fmla="*/ 19246 h 1924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3920" h="19246">
                      <a:moveTo>
                        <a:pt x="3552" y="495"/>
                      </a:moveTo>
                      <a:cubicBezTo>
                        <a:pt x="3137" y="707"/>
                        <a:pt x="2722" y="918"/>
                        <a:pt x="2434" y="1354"/>
                      </a:cubicBezTo>
                      <a:cubicBezTo>
                        <a:pt x="2147" y="1790"/>
                        <a:pt x="2011" y="2514"/>
                        <a:pt x="1833" y="3115"/>
                      </a:cubicBezTo>
                      <a:cubicBezTo>
                        <a:pt x="1655" y="3716"/>
                        <a:pt x="1406" y="4419"/>
                        <a:pt x="1363" y="4961"/>
                      </a:cubicBezTo>
                      <a:cubicBezTo>
                        <a:pt x="1321" y="5502"/>
                        <a:pt x="1418" y="5926"/>
                        <a:pt x="1575" y="6374"/>
                      </a:cubicBezTo>
                      <a:cubicBezTo>
                        <a:pt x="1732" y="6823"/>
                        <a:pt x="2337" y="7259"/>
                        <a:pt x="2307" y="7665"/>
                      </a:cubicBezTo>
                      <a:cubicBezTo>
                        <a:pt x="2278" y="8072"/>
                        <a:pt x="1694" y="8343"/>
                        <a:pt x="1406" y="8821"/>
                      </a:cubicBezTo>
                      <a:cubicBezTo>
                        <a:pt x="1118" y="9299"/>
                        <a:pt x="817" y="10116"/>
                        <a:pt x="589" y="10540"/>
                      </a:cubicBezTo>
                      <a:cubicBezTo>
                        <a:pt x="360" y="10963"/>
                        <a:pt x="59" y="11086"/>
                        <a:pt x="30" y="11356"/>
                      </a:cubicBezTo>
                      <a:cubicBezTo>
                        <a:pt x="0" y="11627"/>
                        <a:pt x="220" y="11962"/>
                        <a:pt x="419" y="12169"/>
                      </a:cubicBezTo>
                      <a:cubicBezTo>
                        <a:pt x="618" y="12377"/>
                        <a:pt x="1033" y="12478"/>
                        <a:pt x="1232" y="12601"/>
                      </a:cubicBezTo>
                      <a:cubicBezTo>
                        <a:pt x="1431" y="12724"/>
                        <a:pt x="1571" y="12681"/>
                        <a:pt x="1622" y="12901"/>
                      </a:cubicBezTo>
                      <a:cubicBezTo>
                        <a:pt x="1672" y="13122"/>
                        <a:pt x="1478" y="13600"/>
                        <a:pt x="1533" y="13930"/>
                      </a:cubicBezTo>
                      <a:cubicBezTo>
                        <a:pt x="1588" y="14260"/>
                        <a:pt x="1863" y="14675"/>
                        <a:pt x="1965" y="14874"/>
                      </a:cubicBezTo>
                      <a:cubicBezTo>
                        <a:pt x="2066" y="15073"/>
                        <a:pt x="2147" y="14967"/>
                        <a:pt x="2134" y="15132"/>
                      </a:cubicBezTo>
                      <a:cubicBezTo>
                        <a:pt x="2121" y="15297"/>
                        <a:pt x="1770" y="15644"/>
                        <a:pt x="1876" y="15860"/>
                      </a:cubicBezTo>
                      <a:cubicBezTo>
                        <a:pt x="1981" y="16076"/>
                        <a:pt x="2583" y="16220"/>
                        <a:pt x="2777" y="16419"/>
                      </a:cubicBezTo>
                      <a:cubicBezTo>
                        <a:pt x="2972" y="16618"/>
                        <a:pt x="3027" y="16804"/>
                        <a:pt x="3036" y="17062"/>
                      </a:cubicBezTo>
                      <a:cubicBezTo>
                        <a:pt x="3044" y="17321"/>
                        <a:pt x="2608" y="17621"/>
                        <a:pt x="2824" y="17964"/>
                      </a:cubicBezTo>
                      <a:cubicBezTo>
                        <a:pt x="3040" y="18307"/>
                        <a:pt x="3607" y="19001"/>
                        <a:pt x="4323" y="19124"/>
                      </a:cubicBezTo>
                      <a:cubicBezTo>
                        <a:pt x="5038" y="19246"/>
                        <a:pt x="6020" y="19145"/>
                        <a:pt x="7117" y="18696"/>
                      </a:cubicBezTo>
                      <a:cubicBezTo>
                        <a:pt x="8213" y="18248"/>
                        <a:pt x="9970" y="17143"/>
                        <a:pt x="10893" y="16419"/>
                      </a:cubicBezTo>
                      <a:cubicBezTo>
                        <a:pt x="11816" y="15695"/>
                        <a:pt x="12201" y="15098"/>
                        <a:pt x="12654" y="14362"/>
                      </a:cubicBezTo>
                      <a:cubicBezTo>
                        <a:pt x="13107" y="13625"/>
                        <a:pt x="13442" y="12758"/>
                        <a:pt x="13598" y="12000"/>
                      </a:cubicBezTo>
                      <a:cubicBezTo>
                        <a:pt x="13755" y="11242"/>
                        <a:pt x="13920" y="10264"/>
                        <a:pt x="13598" y="9811"/>
                      </a:cubicBezTo>
                      <a:cubicBezTo>
                        <a:pt x="13277" y="9359"/>
                        <a:pt x="12066" y="9325"/>
                        <a:pt x="11659" y="9270"/>
                      </a:cubicBezTo>
                      <a:cubicBezTo>
                        <a:pt x="11253" y="9215"/>
                        <a:pt x="11287" y="9634"/>
                        <a:pt x="11168" y="9469"/>
                      </a:cubicBezTo>
                      <a:cubicBezTo>
                        <a:pt x="11050" y="9304"/>
                        <a:pt x="11139" y="9105"/>
                        <a:pt x="10935" y="8267"/>
                      </a:cubicBezTo>
                      <a:cubicBezTo>
                        <a:pt x="10732" y="7428"/>
                        <a:pt x="10491" y="5545"/>
                        <a:pt x="9949" y="4444"/>
                      </a:cubicBezTo>
                      <a:cubicBezTo>
                        <a:pt x="9407" y="3344"/>
                        <a:pt x="8374" y="2362"/>
                        <a:pt x="7671" y="1655"/>
                      </a:cubicBezTo>
                      <a:cubicBezTo>
                        <a:pt x="6969" y="948"/>
                        <a:pt x="6469" y="389"/>
                        <a:pt x="5741" y="195"/>
                      </a:cubicBezTo>
                      <a:cubicBezTo>
                        <a:pt x="5013" y="0"/>
                        <a:pt x="4153" y="245"/>
                        <a:pt x="3294" y="495"/>
                      </a:cubicBezTo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9947" name="Freeform 37"/>
                <p:cNvSpPr>
                  <a:spLocks/>
                </p:cNvSpPr>
                <p:nvPr/>
              </p:nvSpPr>
              <p:spPr bwMode="auto">
                <a:xfrm>
                  <a:off x="3949" y="1345"/>
                  <a:ext cx="747" cy="1041"/>
                </a:xfrm>
                <a:custGeom>
                  <a:avLst/>
                  <a:gdLst>
                    <a:gd name="T0" fmla="*/ 190 w 747"/>
                    <a:gd name="T1" fmla="*/ 27 h 1041"/>
                    <a:gd name="T2" fmla="*/ 130 w 747"/>
                    <a:gd name="T3" fmla="*/ 74 h 1041"/>
                    <a:gd name="T4" fmla="*/ 98 w 747"/>
                    <a:gd name="T5" fmla="*/ 169 h 1041"/>
                    <a:gd name="T6" fmla="*/ 73 w 747"/>
                    <a:gd name="T7" fmla="*/ 269 h 1041"/>
                    <a:gd name="T8" fmla="*/ 84 w 747"/>
                    <a:gd name="T9" fmla="*/ 345 h 1041"/>
                    <a:gd name="T10" fmla="*/ 123 w 747"/>
                    <a:gd name="T11" fmla="*/ 415 h 1041"/>
                    <a:gd name="T12" fmla="*/ 75 w 747"/>
                    <a:gd name="T13" fmla="*/ 477 h 1041"/>
                    <a:gd name="T14" fmla="*/ 31 w 747"/>
                    <a:gd name="T15" fmla="*/ 570 h 1041"/>
                    <a:gd name="T16" fmla="*/ 1 w 747"/>
                    <a:gd name="T17" fmla="*/ 614 h 1041"/>
                    <a:gd name="T18" fmla="*/ 22 w 747"/>
                    <a:gd name="T19" fmla="*/ 658 h 1041"/>
                    <a:gd name="T20" fmla="*/ 66 w 747"/>
                    <a:gd name="T21" fmla="*/ 682 h 1041"/>
                    <a:gd name="T22" fmla="*/ 87 w 747"/>
                    <a:gd name="T23" fmla="*/ 698 h 1041"/>
                    <a:gd name="T24" fmla="*/ 82 w 747"/>
                    <a:gd name="T25" fmla="*/ 753 h 1041"/>
                    <a:gd name="T26" fmla="*/ 105 w 747"/>
                    <a:gd name="T27" fmla="*/ 805 h 1041"/>
                    <a:gd name="T28" fmla="*/ 114 w 747"/>
                    <a:gd name="T29" fmla="*/ 818 h 1041"/>
                    <a:gd name="T30" fmla="*/ 100 w 747"/>
                    <a:gd name="T31" fmla="*/ 858 h 1041"/>
                    <a:gd name="T32" fmla="*/ 149 w 747"/>
                    <a:gd name="T33" fmla="*/ 888 h 1041"/>
                    <a:gd name="T34" fmla="*/ 163 w 747"/>
                    <a:gd name="T35" fmla="*/ 923 h 1041"/>
                    <a:gd name="T36" fmla="*/ 151 w 747"/>
                    <a:gd name="T37" fmla="*/ 972 h 1041"/>
                    <a:gd name="T38" fmla="*/ 232 w 747"/>
                    <a:gd name="T39" fmla="*/ 1034 h 1041"/>
                    <a:gd name="T40" fmla="*/ 382 w 747"/>
                    <a:gd name="T41" fmla="*/ 1011 h 1041"/>
                    <a:gd name="T42" fmla="*/ 585 w 747"/>
                    <a:gd name="T43" fmla="*/ 888 h 1041"/>
                    <a:gd name="T44" fmla="*/ 679 w 747"/>
                    <a:gd name="T45" fmla="*/ 777 h 1041"/>
                    <a:gd name="T46" fmla="*/ 730 w 747"/>
                    <a:gd name="T47" fmla="*/ 649 h 1041"/>
                    <a:gd name="T48" fmla="*/ 730 w 747"/>
                    <a:gd name="T49" fmla="*/ 531 h 1041"/>
                    <a:gd name="T50" fmla="*/ 626 w 747"/>
                    <a:gd name="T51" fmla="*/ 502 h 1041"/>
                    <a:gd name="T52" fmla="*/ 599 w 747"/>
                    <a:gd name="T53" fmla="*/ 512 h 1041"/>
                    <a:gd name="T54" fmla="*/ 587 w 747"/>
                    <a:gd name="T55" fmla="*/ 447 h 1041"/>
                    <a:gd name="T56" fmla="*/ 534 w 747"/>
                    <a:gd name="T57" fmla="*/ 241 h 1041"/>
                    <a:gd name="T58" fmla="*/ 412 w 747"/>
                    <a:gd name="T59" fmla="*/ 90 h 1041"/>
                    <a:gd name="T60" fmla="*/ 308 w 747"/>
                    <a:gd name="T61" fmla="*/ 11 h 1041"/>
                    <a:gd name="T62" fmla="*/ 176 w 747"/>
                    <a:gd name="T63" fmla="*/ 27 h 1041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747"/>
                    <a:gd name="T97" fmla="*/ 0 h 1041"/>
                    <a:gd name="T98" fmla="*/ 747 w 747"/>
                    <a:gd name="T99" fmla="*/ 1041 h 1041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747" h="1041">
                      <a:moveTo>
                        <a:pt x="190" y="27"/>
                      </a:moveTo>
                      <a:cubicBezTo>
                        <a:pt x="168" y="39"/>
                        <a:pt x="146" y="50"/>
                        <a:pt x="130" y="74"/>
                      </a:cubicBezTo>
                      <a:cubicBezTo>
                        <a:pt x="115" y="97"/>
                        <a:pt x="108" y="136"/>
                        <a:pt x="98" y="169"/>
                      </a:cubicBezTo>
                      <a:cubicBezTo>
                        <a:pt x="88" y="201"/>
                        <a:pt x="75" y="239"/>
                        <a:pt x="73" y="269"/>
                      </a:cubicBezTo>
                      <a:cubicBezTo>
                        <a:pt x="71" y="298"/>
                        <a:pt x="76" y="321"/>
                        <a:pt x="84" y="345"/>
                      </a:cubicBezTo>
                      <a:cubicBezTo>
                        <a:pt x="93" y="369"/>
                        <a:pt x="125" y="393"/>
                        <a:pt x="123" y="415"/>
                      </a:cubicBezTo>
                      <a:cubicBezTo>
                        <a:pt x="122" y="437"/>
                        <a:pt x="91" y="451"/>
                        <a:pt x="75" y="477"/>
                      </a:cubicBezTo>
                      <a:cubicBezTo>
                        <a:pt x="60" y="503"/>
                        <a:pt x="43" y="547"/>
                        <a:pt x="31" y="570"/>
                      </a:cubicBezTo>
                      <a:cubicBezTo>
                        <a:pt x="19" y="593"/>
                        <a:pt x="3" y="600"/>
                        <a:pt x="1" y="614"/>
                      </a:cubicBezTo>
                      <a:cubicBezTo>
                        <a:pt x="0" y="629"/>
                        <a:pt x="11" y="647"/>
                        <a:pt x="22" y="658"/>
                      </a:cubicBezTo>
                      <a:cubicBezTo>
                        <a:pt x="33" y="670"/>
                        <a:pt x="55" y="675"/>
                        <a:pt x="66" y="682"/>
                      </a:cubicBezTo>
                      <a:cubicBezTo>
                        <a:pt x="76" y="688"/>
                        <a:pt x="84" y="686"/>
                        <a:pt x="87" y="698"/>
                      </a:cubicBezTo>
                      <a:cubicBezTo>
                        <a:pt x="89" y="710"/>
                        <a:pt x="79" y="736"/>
                        <a:pt x="82" y="753"/>
                      </a:cubicBezTo>
                      <a:cubicBezTo>
                        <a:pt x="85" y="771"/>
                        <a:pt x="100" y="794"/>
                        <a:pt x="105" y="805"/>
                      </a:cubicBezTo>
                      <a:cubicBezTo>
                        <a:pt x="111" y="815"/>
                        <a:pt x="115" y="810"/>
                        <a:pt x="114" y="818"/>
                      </a:cubicBezTo>
                      <a:cubicBezTo>
                        <a:pt x="113" y="827"/>
                        <a:pt x="95" y="846"/>
                        <a:pt x="100" y="858"/>
                      </a:cubicBezTo>
                      <a:cubicBezTo>
                        <a:pt x="106" y="870"/>
                        <a:pt x="138" y="877"/>
                        <a:pt x="149" y="888"/>
                      </a:cubicBezTo>
                      <a:cubicBezTo>
                        <a:pt x="159" y="899"/>
                        <a:pt x="162" y="909"/>
                        <a:pt x="163" y="923"/>
                      </a:cubicBezTo>
                      <a:cubicBezTo>
                        <a:pt x="163" y="937"/>
                        <a:pt x="140" y="953"/>
                        <a:pt x="151" y="972"/>
                      </a:cubicBezTo>
                      <a:cubicBezTo>
                        <a:pt x="163" y="990"/>
                        <a:pt x="193" y="1028"/>
                        <a:pt x="232" y="1034"/>
                      </a:cubicBezTo>
                      <a:cubicBezTo>
                        <a:pt x="270" y="1041"/>
                        <a:pt x="323" y="1035"/>
                        <a:pt x="382" y="1011"/>
                      </a:cubicBezTo>
                      <a:cubicBezTo>
                        <a:pt x="441" y="987"/>
                        <a:pt x="535" y="927"/>
                        <a:pt x="585" y="888"/>
                      </a:cubicBezTo>
                      <a:cubicBezTo>
                        <a:pt x="634" y="849"/>
                        <a:pt x="655" y="817"/>
                        <a:pt x="679" y="777"/>
                      </a:cubicBezTo>
                      <a:cubicBezTo>
                        <a:pt x="704" y="737"/>
                        <a:pt x="722" y="690"/>
                        <a:pt x="730" y="649"/>
                      </a:cubicBezTo>
                      <a:cubicBezTo>
                        <a:pt x="738" y="608"/>
                        <a:pt x="747" y="555"/>
                        <a:pt x="730" y="531"/>
                      </a:cubicBezTo>
                      <a:cubicBezTo>
                        <a:pt x="713" y="506"/>
                        <a:pt x="648" y="504"/>
                        <a:pt x="626" y="502"/>
                      </a:cubicBezTo>
                      <a:cubicBezTo>
                        <a:pt x="604" y="499"/>
                        <a:pt x="606" y="521"/>
                        <a:pt x="599" y="512"/>
                      </a:cubicBezTo>
                      <a:cubicBezTo>
                        <a:pt x="593" y="503"/>
                        <a:pt x="598" y="493"/>
                        <a:pt x="587" y="447"/>
                      </a:cubicBezTo>
                      <a:cubicBezTo>
                        <a:pt x="576" y="402"/>
                        <a:pt x="563" y="300"/>
                        <a:pt x="534" y="241"/>
                      </a:cubicBezTo>
                      <a:cubicBezTo>
                        <a:pt x="505" y="181"/>
                        <a:pt x="449" y="128"/>
                        <a:pt x="412" y="90"/>
                      </a:cubicBezTo>
                      <a:cubicBezTo>
                        <a:pt x="374" y="52"/>
                        <a:pt x="347" y="21"/>
                        <a:pt x="308" y="11"/>
                      </a:cubicBezTo>
                      <a:cubicBezTo>
                        <a:pt x="269" y="0"/>
                        <a:pt x="223" y="14"/>
                        <a:pt x="176" y="27"/>
                      </a:cubicBezTo>
                    </a:path>
                  </a:pathLst>
                </a:custGeom>
                <a:noFill/>
                <a:ln w="1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9917" name="Group 41"/>
              <p:cNvGrpSpPr>
                <a:grpSpLocks/>
              </p:cNvGrpSpPr>
              <p:nvPr/>
            </p:nvGrpSpPr>
            <p:grpSpPr bwMode="auto">
              <a:xfrm>
                <a:off x="6315075" y="1684338"/>
                <a:ext cx="1766888" cy="1711325"/>
                <a:chOff x="3978" y="1061"/>
                <a:chExt cx="1113" cy="1078"/>
              </a:xfrm>
            </p:grpSpPr>
            <p:sp>
              <p:nvSpPr>
                <p:cNvPr id="69944" name="Freeform 39"/>
                <p:cNvSpPr>
                  <a:spLocks/>
                </p:cNvSpPr>
                <p:nvPr/>
              </p:nvSpPr>
              <p:spPr bwMode="auto">
                <a:xfrm>
                  <a:off x="3978" y="1061"/>
                  <a:ext cx="1113" cy="1078"/>
                </a:xfrm>
                <a:custGeom>
                  <a:avLst/>
                  <a:gdLst>
                    <a:gd name="T0" fmla="*/ 0 w 20720"/>
                    <a:gd name="T1" fmla="*/ 0 h 19940"/>
                    <a:gd name="T2" fmla="*/ 0 w 20720"/>
                    <a:gd name="T3" fmla="*/ 0 h 19940"/>
                    <a:gd name="T4" fmla="*/ 0 w 20720"/>
                    <a:gd name="T5" fmla="*/ 0 h 19940"/>
                    <a:gd name="T6" fmla="*/ 0 w 20720"/>
                    <a:gd name="T7" fmla="*/ 0 h 19940"/>
                    <a:gd name="T8" fmla="*/ 0 w 20720"/>
                    <a:gd name="T9" fmla="*/ 0 h 19940"/>
                    <a:gd name="T10" fmla="*/ 0 w 20720"/>
                    <a:gd name="T11" fmla="*/ 0 h 19940"/>
                    <a:gd name="T12" fmla="*/ 0 w 20720"/>
                    <a:gd name="T13" fmla="*/ 0 h 19940"/>
                    <a:gd name="T14" fmla="*/ 0 w 20720"/>
                    <a:gd name="T15" fmla="*/ 0 h 19940"/>
                    <a:gd name="T16" fmla="*/ 0 w 20720"/>
                    <a:gd name="T17" fmla="*/ 0 h 19940"/>
                    <a:gd name="T18" fmla="*/ 0 w 20720"/>
                    <a:gd name="T19" fmla="*/ 0 h 19940"/>
                    <a:gd name="T20" fmla="*/ 0 w 20720"/>
                    <a:gd name="T21" fmla="*/ 0 h 19940"/>
                    <a:gd name="T22" fmla="*/ 0 w 20720"/>
                    <a:gd name="T23" fmla="*/ 0 h 19940"/>
                    <a:gd name="T24" fmla="*/ 0 w 20720"/>
                    <a:gd name="T25" fmla="*/ 0 h 19940"/>
                    <a:gd name="T26" fmla="*/ 0 w 20720"/>
                    <a:gd name="T27" fmla="*/ 0 h 19940"/>
                    <a:gd name="T28" fmla="*/ 0 w 20720"/>
                    <a:gd name="T29" fmla="*/ 0 h 19940"/>
                    <a:gd name="T30" fmla="*/ 0 w 20720"/>
                    <a:gd name="T31" fmla="*/ 0 h 19940"/>
                    <a:gd name="T32" fmla="*/ 0 w 20720"/>
                    <a:gd name="T33" fmla="*/ 0 h 19940"/>
                    <a:gd name="T34" fmla="*/ 0 w 20720"/>
                    <a:gd name="T35" fmla="*/ 0 h 19940"/>
                    <a:gd name="T36" fmla="*/ 0 w 20720"/>
                    <a:gd name="T37" fmla="*/ 0 h 19940"/>
                    <a:gd name="T38" fmla="*/ 0 w 20720"/>
                    <a:gd name="T39" fmla="*/ 0 h 19940"/>
                    <a:gd name="T40" fmla="*/ 0 w 20720"/>
                    <a:gd name="T41" fmla="*/ 0 h 19940"/>
                    <a:gd name="T42" fmla="*/ 0 w 20720"/>
                    <a:gd name="T43" fmla="*/ 0 h 19940"/>
                    <a:gd name="T44" fmla="*/ 0 w 20720"/>
                    <a:gd name="T45" fmla="*/ 0 h 19940"/>
                    <a:gd name="T46" fmla="*/ 0 w 20720"/>
                    <a:gd name="T47" fmla="*/ 0 h 19940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20720"/>
                    <a:gd name="T73" fmla="*/ 0 h 19940"/>
                    <a:gd name="T74" fmla="*/ 20720 w 20720"/>
                    <a:gd name="T75" fmla="*/ 19940 h 19940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20720" h="19940">
                      <a:moveTo>
                        <a:pt x="10424" y="15803"/>
                      </a:moveTo>
                      <a:cubicBezTo>
                        <a:pt x="10297" y="14969"/>
                        <a:pt x="10174" y="14134"/>
                        <a:pt x="9996" y="13355"/>
                      </a:cubicBezTo>
                      <a:cubicBezTo>
                        <a:pt x="9818" y="12576"/>
                        <a:pt x="9738" y="11623"/>
                        <a:pt x="9353" y="11124"/>
                      </a:cubicBezTo>
                      <a:cubicBezTo>
                        <a:pt x="8967" y="10624"/>
                        <a:pt x="8091" y="10764"/>
                        <a:pt x="7676" y="10349"/>
                      </a:cubicBezTo>
                      <a:cubicBezTo>
                        <a:pt x="7261" y="9934"/>
                        <a:pt x="6999" y="9129"/>
                        <a:pt x="6863" y="8630"/>
                      </a:cubicBezTo>
                      <a:cubicBezTo>
                        <a:pt x="6728" y="8130"/>
                        <a:pt x="7037" y="7770"/>
                        <a:pt x="6863" y="7342"/>
                      </a:cubicBezTo>
                      <a:cubicBezTo>
                        <a:pt x="6689" y="6915"/>
                        <a:pt x="6630" y="6182"/>
                        <a:pt x="5830" y="6055"/>
                      </a:cubicBezTo>
                      <a:cubicBezTo>
                        <a:pt x="5030" y="5928"/>
                        <a:pt x="3006" y="6923"/>
                        <a:pt x="2054" y="6572"/>
                      </a:cubicBezTo>
                      <a:cubicBezTo>
                        <a:pt x="1101" y="6220"/>
                        <a:pt x="246" y="4586"/>
                        <a:pt x="123" y="3951"/>
                      </a:cubicBezTo>
                      <a:cubicBezTo>
                        <a:pt x="0" y="3315"/>
                        <a:pt x="127" y="3328"/>
                        <a:pt x="1321" y="2748"/>
                      </a:cubicBezTo>
                      <a:cubicBezTo>
                        <a:pt x="2515" y="2168"/>
                        <a:pt x="5601" y="898"/>
                        <a:pt x="7291" y="474"/>
                      </a:cubicBezTo>
                      <a:cubicBezTo>
                        <a:pt x="8980" y="51"/>
                        <a:pt x="9992" y="0"/>
                        <a:pt x="11457" y="216"/>
                      </a:cubicBezTo>
                      <a:cubicBezTo>
                        <a:pt x="12922" y="432"/>
                        <a:pt x="14861" y="1025"/>
                        <a:pt x="16093" y="1761"/>
                      </a:cubicBezTo>
                      <a:cubicBezTo>
                        <a:pt x="17325" y="2498"/>
                        <a:pt x="18112" y="3425"/>
                        <a:pt x="18840" y="4637"/>
                      </a:cubicBezTo>
                      <a:cubicBezTo>
                        <a:pt x="19569" y="5848"/>
                        <a:pt x="20221" y="7503"/>
                        <a:pt x="20470" y="9019"/>
                      </a:cubicBezTo>
                      <a:cubicBezTo>
                        <a:pt x="20720" y="10535"/>
                        <a:pt x="20623" y="12432"/>
                        <a:pt x="20343" y="13741"/>
                      </a:cubicBezTo>
                      <a:cubicBezTo>
                        <a:pt x="20064" y="15049"/>
                        <a:pt x="19171" y="16019"/>
                        <a:pt x="18798" y="16878"/>
                      </a:cubicBezTo>
                      <a:cubicBezTo>
                        <a:pt x="18425" y="17738"/>
                        <a:pt x="18125" y="18386"/>
                        <a:pt x="18112" y="18894"/>
                      </a:cubicBezTo>
                      <a:cubicBezTo>
                        <a:pt x="18099" y="19402"/>
                        <a:pt x="18887" y="19914"/>
                        <a:pt x="18713" y="19927"/>
                      </a:cubicBezTo>
                      <a:cubicBezTo>
                        <a:pt x="18540" y="19940"/>
                        <a:pt x="17744" y="19597"/>
                        <a:pt x="17079" y="18979"/>
                      </a:cubicBezTo>
                      <a:cubicBezTo>
                        <a:pt x="16414" y="18360"/>
                        <a:pt x="15331" y="16832"/>
                        <a:pt x="14717" y="16230"/>
                      </a:cubicBezTo>
                      <a:cubicBezTo>
                        <a:pt x="14103" y="15629"/>
                        <a:pt x="14099" y="15451"/>
                        <a:pt x="13387" y="15375"/>
                      </a:cubicBezTo>
                      <a:cubicBezTo>
                        <a:pt x="12676" y="15299"/>
                        <a:pt x="11063" y="15697"/>
                        <a:pt x="10449" y="15782"/>
                      </a:cubicBezTo>
                      <a:cubicBezTo>
                        <a:pt x="10449" y="15782"/>
                        <a:pt x="10424" y="15803"/>
                        <a:pt x="10424" y="15803"/>
                      </a:cubicBezTo>
                    </a:path>
                  </a:pathLst>
                </a:custGeom>
                <a:solidFill>
                  <a:srgbClr val="FFFFFF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9945" name="Freeform 40"/>
                <p:cNvSpPr>
                  <a:spLocks/>
                </p:cNvSpPr>
                <p:nvPr/>
              </p:nvSpPr>
              <p:spPr bwMode="auto">
                <a:xfrm>
                  <a:off x="3978" y="1061"/>
                  <a:ext cx="1113" cy="1078"/>
                </a:xfrm>
                <a:custGeom>
                  <a:avLst/>
                  <a:gdLst>
                    <a:gd name="T0" fmla="*/ 560 w 1113"/>
                    <a:gd name="T1" fmla="*/ 854 h 1078"/>
                    <a:gd name="T2" fmla="*/ 537 w 1113"/>
                    <a:gd name="T3" fmla="*/ 722 h 1078"/>
                    <a:gd name="T4" fmla="*/ 502 w 1113"/>
                    <a:gd name="T5" fmla="*/ 601 h 1078"/>
                    <a:gd name="T6" fmla="*/ 412 w 1113"/>
                    <a:gd name="T7" fmla="*/ 559 h 1078"/>
                    <a:gd name="T8" fmla="*/ 368 w 1113"/>
                    <a:gd name="T9" fmla="*/ 467 h 1078"/>
                    <a:gd name="T10" fmla="*/ 368 w 1113"/>
                    <a:gd name="T11" fmla="*/ 397 h 1078"/>
                    <a:gd name="T12" fmla="*/ 313 w 1113"/>
                    <a:gd name="T13" fmla="*/ 327 h 1078"/>
                    <a:gd name="T14" fmla="*/ 110 w 1113"/>
                    <a:gd name="T15" fmla="*/ 355 h 1078"/>
                    <a:gd name="T16" fmla="*/ 6 w 1113"/>
                    <a:gd name="T17" fmla="*/ 214 h 1078"/>
                    <a:gd name="T18" fmla="*/ 71 w 1113"/>
                    <a:gd name="T19" fmla="*/ 148 h 1078"/>
                    <a:gd name="T20" fmla="*/ 391 w 1113"/>
                    <a:gd name="T21" fmla="*/ 26 h 1078"/>
                    <a:gd name="T22" fmla="*/ 615 w 1113"/>
                    <a:gd name="T23" fmla="*/ 12 h 1078"/>
                    <a:gd name="T24" fmla="*/ 864 w 1113"/>
                    <a:gd name="T25" fmla="*/ 95 h 1078"/>
                    <a:gd name="T26" fmla="*/ 1012 w 1113"/>
                    <a:gd name="T27" fmla="*/ 251 h 1078"/>
                    <a:gd name="T28" fmla="*/ 1099 w 1113"/>
                    <a:gd name="T29" fmla="*/ 488 h 1078"/>
                    <a:gd name="T30" fmla="*/ 1092 w 1113"/>
                    <a:gd name="T31" fmla="*/ 743 h 1078"/>
                    <a:gd name="T32" fmla="*/ 1009 w 1113"/>
                    <a:gd name="T33" fmla="*/ 912 h 1078"/>
                    <a:gd name="T34" fmla="*/ 972 w 1113"/>
                    <a:gd name="T35" fmla="*/ 1021 h 1078"/>
                    <a:gd name="T36" fmla="*/ 1005 w 1113"/>
                    <a:gd name="T37" fmla="*/ 1077 h 1078"/>
                    <a:gd name="T38" fmla="*/ 917 w 1113"/>
                    <a:gd name="T39" fmla="*/ 1026 h 1078"/>
                    <a:gd name="T40" fmla="*/ 790 w 1113"/>
                    <a:gd name="T41" fmla="*/ 877 h 1078"/>
                    <a:gd name="T42" fmla="*/ 719 w 1113"/>
                    <a:gd name="T43" fmla="*/ 831 h 1078"/>
                    <a:gd name="T44" fmla="*/ 561 w 1113"/>
                    <a:gd name="T45" fmla="*/ 853 h 1078"/>
                    <a:gd name="T46" fmla="*/ 560 w 1113"/>
                    <a:gd name="T47" fmla="*/ 854 h 1078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w 1113"/>
                    <a:gd name="T73" fmla="*/ 0 h 1078"/>
                    <a:gd name="T74" fmla="*/ 1113 w 1113"/>
                    <a:gd name="T75" fmla="*/ 1078 h 1078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T72" t="T73" r="T74" b="T75"/>
                  <a:pathLst>
                    <a:path w="1113" h="1078">
                      <a:moveTo>
                        <a:pt x="560" y="854"/>
                      </a:moveTo>
                      <a:cubicBezTo>
                        <a:pt x="553" y="809"/>
                        <a:pt x="546" y="764"/>
                        <a:pt x="537" y="722"/>
                      </a:cubicBezTo>
                      <a:cubicBezTo>
                        <a:pt x="527" y="680"/>
                        <a:pt x="523" y="628"/>
                        <a:pt x="502" y="601"/>
                      </a:cubicBezTo>
                      <a:cubicBezTo>
                        <a:pt x="481" y="574"/>
                        <a:pt x="434" y="582"/>
                        <a:pt x="412" y="559"/>
                      </a:cubicBezTo>
                      <a:cubicBezTo>
                        <a:pt x="390" y="537"/>
                        <a:pt x="376" y="493"/>
                        <a:pt x="368" y="467"/>
                      </a:cubicBezTo>
                      <a:cubicBezTo>
                        <a:pt x="361" y="439"/>
                        <a:pt x="378" y="420"/>
                        <a:pt x="368" y="397"/>
                      </a:cubicBezTo>
                      <a:cubicBezTo>
                        <a:pt x="359" y="374"/>
                        <a:pt x="356" y="334"/>
                        <a:pt x="313" y="327"/>
                      </a:cubicBezTo>
                      <a:cubicBezTo>
                        <a:pt x="270" y="320"/>
                        <a:pt x="161" y="374"/>
                        <a:pt x="110" y="355"/>
                      </a:cubicBezTo>
                      <a:cubicBezTo>
                        <a:pt x="59" y="336"/>
                        <a:pt x="13" y="248"/>
                        <a:pt x="6" y="214"/>
                      </a:cubicBezTo>
                      <a:cubicBezTo>
                        <a:pt x="0" y="179"/>
                        <a:pt x="6" y="180"/>
                        <a:pt x="71" y="148"/>
                      </a:cubicBezTo>
                      <a:cubicBezTo>
                        <a:pt x="135" y="117"/>
                        <a:pt x="300" y="48"/>
                        <a:pt x="391" y="26"/>
                      </a:cubicBezTo>
                      <a:cubicBezTo>
                        <a:pt x="482" y="3"/>
                        <a:pt x="536" y="0"/>
                        <a:pt x="615" y="12"/>
                      </a:cubicBezTo>
                      <a:cubicBezTo>
                        <a:pt x="694" y="23"/>
                        <a:pt x="798" y="55"/>
                        <a:pt x="864" y="95"/>
                      </a:cubicBezTo>
                      <a:cubicBezTo>
                        <a:pt x="930" y="135"/>
                        <a:pt x="972" y="185"/>
                        <a:pt x="1012" y="251"/>
                      </a:cubicBezTo>
                      <a:cubicBezTo>
                        <a:pt x="1051" y="316"/>
                        <a:pt x="1086" y="406"/>
                        <a:pt x="1099" y="488"/>
                      </a:cubicBezTo>
                      <a:cubicBezTo>
                        <a:pt x="1113" y="570"/>
                        <a:pt x="1107" y="672"/>
                        <a:pt x="1092" y="743"/>
                      </a:cubicBezTo>
                      <a:cubicBezTo>
                        <a:pt x="1077" y="814"/>
                        <a:pt x="1029" y="866"/>
                        <a:pt x="1009" y="912"/>
                      </a:cubicBezTo>
                      <a:cubicBezTo>
                        <a:pt x="989" y="959"/>
                        <a:pt x="973" y="994"/>
                        <a:pt x="972" y="1021"/>
                      </a:cubicBezTo>
                      <a:cubicBezTo>
                        <a:pt x="972" y="1049"/>
                        <a:pt x="1014" y="1077"/>
                        <a:pt x="1005" y="1077"/>
                      </a:cubicBezTo>
                      <a:cubicBezTo>
                        <a:pt x="995" y="1078"/>
                        <a:pt x="953" y="1059"/>
                        <a:pt x="917" y="1026"/>
                      </a:cubicBezTo>
                      <a:cubicBezTo>
                        <a:pt x="881" y="993"/>
                        <a:pt x="823" y="910"/>
                        <a:pt x="790" y="877"/>
                      </a:cubicBezTo>
                      <a:cubicBezTo>
                        <a:pt x="757" y="845"/>
                        <a:pt x="757" y="835"/>
                        <a:pt x="719" y="831"/>
                      </a:cubicBezTo>
                      <a:cubicBezTo>
                        <a:pt x="680" y="827"/>
                        <a:pt x="594" y="849"/>
                        <a:pt x="561" y="853"/>
                      </a:cubicBezTo>
                      <a:cubicBezTo>
                        <a:pt x="561" y="853"/>
                        <a:pt x="560" y="854"/>
                        <a:pt x="560" y="854"/>
                      </a:cubicBezTo>
                    </a:path>
                  </a:pathLst>
                </a:custGeom>
                <a:solidFill>
                  <a:schemeClr val="tx1"/>
                </a:solidFill>
                <a:ln w="16" cap="rnd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9918" name="Group 44"/>
              <p:cNvGrpSpPr>
                <a:grpSpLocks/>
              </p:cNvGrpSpPr>
              <p:nvPr/>
            </p:nvGrpSpPr>
            <p:grpSpPr bwMode="auto">
              <a:xfrm>
                <a:off x="6424613" y="3478213"/>
                <a:ext cx="166688" cy="74612"/>
                <a:chOff x="4047" y="2191"/>
                <a:chExt cx="105" cy="47"/>
              </a:xfrm>
            </p:grpSpPr>
            <p:sp>
              <p:nvSpPr>
                <p:cNvPr id="69942" name="Freeform 42"/>
                <p:cNvSpPr>
                  <a:spLocks/>
                </p:cNvSpPr>
                <p:nvPr/>
              </p:nvSpPr>
              <p:spPr bwMode="auto">
                <a:xfrm>
                  <a:off x="4047" y="2191"/>
                  <a:ext cx="105" cy="47"/>
                </a:xfrm>
                <a:custGeom>
                  <a:avLst/>
                  <a:gdLst>
                    <a:gd name="T0" fmla="*/ 0 w 1954"/>
                    <a:gd name="T1" fmla="*/ 0 h 880"/>
                    <a:gd name="T2" fmla="*/ 0 w 1954"/>
                    <a:gd name="T3" fmla="*/ 0 h 880"/>
                    <a:gd name="T4" fmla="*/ 0 w 1954"/>
                    <a:gd name="T5" fmla="*/ 0 h 880"/>
                    <a:gd name="T6" fmla="*/ 0 w 1954"/>
                    <a:gd name="T7" fmla="*/ 0 h 880"/>
                    <a:gd name="T8" fmla="*/ 0 w 1954"/>
                    <a:gd name="T9" fmla="*/ 0 h 880"/>
                    <a:gd name="T10" fmla="*/ 0 w 1954"/>
                    <a:gd name="T11" fmla="*/ 0 h 880"/>
                    <a:gd name="T12" fmla="*/ 0 w 1954"/>
                    <a:gd name="T13" fmla="*/ 0 h 8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954"/>
                    <a:gd name="T22" fmla="*/ 0 h 880"/>
                    <a:gd name="T23" fmla="*/ 1954 w 1954"/>
                    <a:gd name="T24" fmla="*/ 880 h 88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954" h="880">
                      <a:moveTo>
                        <a:pt x="0" y="0"/>
                      </a:moveTo>
                      <a:cubicBezTo>
                        <a:pt x="199" y="119"/>
                        <a:pt x="398" y="241"/>
                        <a:pt x="626" y="267"/>
                      </a:cubicBezTo>
                      <a:cubicBezTo>
                        <a:pt x="855" y="292"/>
                        <a:pt x="1146" y="72"/>
                        <a:pt x="1362" y="157"/>
                      </a:cubicBezTo>
                      <a:cubicBezTo>
                        <a:pt x="1578" y="241"/>
                        <a:pt x="1954" y="677"/>
                        <a:pt x="1920" y="779"/>
                      </a:cubicBezTo>
                      <a:cubicBezTo>
                        <a:pt x="1886" y="880"/>
                        <a:pt x="1383" y="800"/>
                        <a:pt x="1159" y="757"/>
                      </a:cubicBezTo>
                      <a:cubicBezTo>
                        <a:pt x="935" y="715"/>
                        <a:pt x="770" y="614"/>
                        <a:pt x="580" y="512"/>
                      </a:cubicBezTo>
                      <a:cubicBezTo>
                        <a:pt x="389" y="411"/>
                        <a:pt x="98" y="229"/>
                        <a:pt x="0" y="157"/>
                      </a:cubicBezTo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9943" name="Freeform 43"/>
                <p:cNvSpPr>
                  <a:spLocks/>
                </p:cNvSpPr>
                <p:nvPr/>
              </p:nvSpPr>
              <p:spPr bwMode="auto">
                <a:xfrm>
                  <a:off x="4047" y="2191"/>
                  <a:ext cx="105" cy="47"/>
                </a:xfrm>
                <a:custGeom>
                  <a:avLst/>
                  <a:gdLst>
                    <a:gd name="T0" fmla="*/ 0 w 105"/>
                    <a:gd name="T1" fmla="*/ 0 h 47"/>
                    <a:gd name="T2" fmla="*/ 34 w 105"/>
                    <a:gd name="T3" fmla="*/ 14 h 47"/>
                    <a:gd name="T4" fmla="*/ 73 w 105"/>
                    <a:gd name="T5" fmla="*/ 8 h 47"/>
                    <a:gd name="T6" fmla="*/ 103 w 105"/>
                    <a:gd name="T7" fmla="*/ 42 h 47"/>
                    <a:gd name="T8" fmla="*/ 62 w 105"/>
                    <a:gd name="T9" fmla="*/ 40 h 47"/>
                    <a:gd name="T10" fmla="*/ 31 w 105"/>
                    <a:gd name="T11" fmla="*/ 27 h 47"/>
                    <a:gd name="T12" fmla="*/ 0 w 105"/>
                    <a:gd name="T13" fmla="*/ 8 h 4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05"/>
                    <a:gd name="T22" fmla="*/ 0 h 47"/>
                    <a:gd name="T23" fmla="*/ 105 w 105"/>
                    <a:gd name="T24" fmla="*/ 47 h 4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05" h="47">
                      <a:moveTo>
                        <a:pt x="0" y="0"/>
                      </a:moveTo>
                      <a:cubicBezTo>
                        <a:pt x="11" y="6"/>
                        <a:pt x="21" y="13"/>
                        <a:pt x="34" y="14"/>
                      </a:cubicBezTo>
                      <a:cubicBezTo>
                        <a:pt x="46" y="15"/>
                        <a:pt x="62" y="3"/>
                        <a:pt x="73" y="8"/>
                      </a:cubicBezTo>
                      <a:cubicBezTo>
                        <a:pt x="85" y="13"/>
                        <a:pt x="105" y="36"/>
                        <a:pt x="103" y="42"/>
                      </a:cubicBezTo>
                      <a:cubicBezTo>
                        <a:pt x="101" y="47"/>
                        <a:pt x="74" y="43"/>
                        <a:pt x="62" y="40"/>
                      </a:cubicBezTo>
                      <a:cubicBezTo>
                        <a:pt x="50" y="38"/>
                        <a:pt x="41" y="33"/>
                        <a:pt x="31" y="27"/>
                      </a:cubicBezTo>
                      <a:cubicBezTo>
                        <a:pt x="21" y="22"/>
                        <a:pt x="5" y="12"/>
                        <a:pt x="0" y="8"/>
                      </a:cubicBezTo>
                    </a:path>
                  </a:pathLst>
                </a:custGeom>
                <a:noFill/>
                <a:ln w="16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9919" name="Group 47"/>
              <p:cNvGrpSpPr>
                <a:grpSpLocks/>
              </p:cNvGrpSpPr>
              <p:nvPr/>
            </p:nvGrpSpPr>
            <p:grpSpPr bwMode="auto">
              <a:xfrm>
                <a:off x="6391275" y="3333750"/>
                <a:ext cx="280988" cy="125412"/>
                <a:chOff x="4026" y="2100"/>
                <a:chExt cx="177" cy="79"/>
              </a:xfrm>
            </p:grpSpPr>
            <p:sp>
              <p:nvSpPr>
                <p:cNvPr id="69940" name="Freeform 45"/>
                <p:cNvSpPr>
                  <a:spLocks/>
                </p:cNvSpPr>
                <p:nvPr/>
              </p:nvSpPr>
              <p:spPr bwMode="auto">
                <a:xfrm>
                  <a:off x="4026" y="2100"/>
                  <a:ext cx="177" cy="79"/>
                </a:xfrm>
                <a:custGeom>
                  <a:avLst/>
                  <a:gdLst>
                    <a:gd name="T0" fmla="*/ 0 w 3293"/>
                    <a:gd name="T1" fmla="*/ 0 h 1460"/>
                    <a:gd name="T2" fmla="*/ 0 w 3293"/>
                    <a:gd name="T3" fmla="*/ 0 h 1460"/>
                    <a:gd name="T4" fmla="*/ 0 w 3293"/>
                    <a:gd name="T5" fmla="*/ 0 h 1460"/>
                    <a:gd name="T6" fmla="*/ 0 w 3293"/>
                    <a:gd name="T7" fmla="*/ 0 h 1460"/>
                    <a:gd name="T8" fmla="*/ 0 w 3293"/>
                    <a:gd name="T9" fmla="*/ 0 h 1460"/>
                    <a:gd name="T10" fmla="*/ 0 w 3293"/>
                    <a:gd name="T11" fmla="*/ 0 h 1460"/>
                    <a:gd name="T12" fmla="*/ 0 w 3293"/>
                    <a:gd name="T13" fmla="*/ 0 h 1460"/>
                    <a:gd name="T14" fmla="*/ 0 w 3293"/>
                    <a:gd name="T15" fmla="*/ 0 h 1460"/>
                    <a:gd name="T16" fmla="*/ 0 w 3293"/>
                    <a:gd name="T17" fmla="*/ 0 h 1460"/>
                    <a:gd name="T18" fmla="*/ 0 w 3293"/>
                    <a:gd name="T19" fmla="*/ 0 h 1460"/>
                    <a:gd name="T20" fmla="*/ 0 w 3293"/>
                    <a:gd name="T21" fmla="*/ 0 h 1460"/>
                    <a:gd name="T22" fmla="*/ 0 w 3293"/>
                    <a:gd name="T23" fmla="*/ 0 h 1460"/>
                    <a:gd name="T24" fmla="*/ 0 w 3293"/>
                    <a:gd name="T25" fmla="*/ 0 h 146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3293"/>
                    <a:gd name="T40" fmla="*/ 0 h 1460"/>
                    <a:gd name="T41" fmla="*/ 3293 w 3293"/>
                    <a:gd name="T42" fmla="*/ 1460 h 1460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3293" h="1460">
                      <a:moveTo>
                        <a:pt x="139" y="30"/>
                      </a:moveTo>
                      <a:cubicBezTo>
                        <a:pt x="279" y="59"/>
                        <a:pt x="660" y="229"/>
                        <a:pt x="990" y="385"/>
                      </a:cubicBezTo>
                      <a:cubicBezTo>
                        <a:pt x="1321" y="542"/>
                        <a:pt x="1837" y="872"/>
                        <a:pt x="2129" y="965"/>
                      </a:cubicBezTo>
                      <a:cubicBezTo>
                        <a:pt x="2421" y="1058"/>
                        <a:pt x="2590" y="893"/>
                        <a:pt x="2751" y="944"/>
                      </a:cubicBezTo>
                      <a:cubicBezTo>
                        <a:pt x="2912" y="995"/>
                        <a:pt x="3005" y="1172"/>
                        <a:pt x="3086" y="1257"/>
                      </a:cubicBezTo>
                      <a:cubicBezTo>
                        <a:pt x="3166" y="1342"/>
                        <a:pt x="3293" y="1460"/>
                        <a:pt x="3242" y="1456"/>
                      </a:cubicBezTo>
                      <a:cubicBezTo>
                        <a:pt x="3192" y="1452"/>
                        <a:pt x="2925" y="1270"/>
                        <a:pt x="2777" y="1232"/>
                      </a:cubicBezTo>
                      <a:cubicBezTo>
                        <a:pt x="2629" y="1194"/>
                        <a:pt x="2552" y="1261"/>
                        <a:pt x="2349" y="1232"/>
                      </a:cubicBezTo>
                      <a:cubicBezTo>
                        <a:pt x="2146" y="1202"/>
                        <a:pt x="1803" y="1071"/>
                        <a:pt x="1545" y="1054"/>
                      </a:cubicBezTo>
                      <a:cubicBezTo>
                        <a:pt x="1287" y="1037"/>
                        <a:pt x="978" y="1143"/>
                        <a:pt x="808" y="1122"/>
                      </a:cubicBezTo>
                      <a:cubicBezTo>
                        <a:pt x="639" y="1100"/>
                        <a:pt x="631" y="1075"/>
                        <a:pt x="520" y="923"/>
                      </a:cubicBezTo>
                      <a:cubicBezTo>
                        <a:pt x="410" y="770"/>
                        <a:pt x="203" y="351"/>
                        <a:pt x="139" y="207"/>
                      </a:cubicBezTo>
                      <a:cubicBezTo>
                        <a:pt x="76" y="64"/>
                        <a:pt x="0" y="0"/>
                        <a:pt x="139" y="30"/>
                      </a:cubicBezTo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9941" name="Freeform 46"/>
                <p:cNvSpPr>
                  <a:spLocks/>
                </p:cNvSpPr>
                <p:nvPr/>
              </p:nvSpPr>
              <p:spPr bwMode="auto">
                <a:xfrm>
                  <a:off x="4026" y="2100"/>
                  <a:ext cx="177" cy="79"/>
                </a:xfrm>
                <a:custGeom>
                  <a:avLst/>
                  <a:gdLst>
                    <a:gd name="T0" fmla="*/ 8 w 177"/>
                    <a:gd name="T1" fmla="*/ 1 h 79"/>
                    <a:gd name="T2" fmla="*/ 53 w 177"/>
                    <a:gd name="T3" fmla="*/ 21 h 79"/>
                    <a:gd name="T4" fmla="*/ 115 w 177"/>
                    <a:gd name="T5" fmla="*/ 52 h 79"/>
                    <a:gd name="T6" fmla="*/ 148 w 177"/>
                    <a:gd name="T7" fmla="*/ 51 h 79"/>
                    <a:gd name="T8" fmla="*/ 166 w 177"/>
                    <a:gd name="T9" fmla="*/ 68 h 79"/>
                    <a:gd name="T10" fmla="*/ 174 w 177"/>
                    <a:gd name="T11" fmla="*/ 78 h 79"/>
                    <a:gd name="T12" fmla="*/ 149 w 177"/>
                    <a:gd name="T13" fmla="*/ 66 h 79"/>
                    <a:gd name="T14" fmla="*/ 126 w 177"/>
                    <a:gd name="T15" fmla="*/ 66 h 79"/>
                    <a:gd name="T16" fmla="*/ 83 w 177"/>
                    <a:gd name="T17" fmla="*/ 57 h 79"/>
                    <a:gd name="T18" fmla="*/ 44 w 177"/>
                    <a:gd name="T19" fmla="*/ 60 h 79"/>
                    <a:gd name="T20" fmla="*/ 28 w 177"/>
                    <a:gd name="T21" fmla="*/ 50 h 79"/>
                    <a:gd name="T22" fmla="*/ 8 w 177"/>
                    <a:gd name="T23" fmla="*/ 11 h 79"/>
                    <a:gd name="T24" fmla="*/ 8 w 177"/>
                    <a:gd name="T25" fmla="*/ 1 h 7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77"/>
                    <a:gd name="T40" fmla="*/ 0 h 79"/>
                    <a:gd name="T41" fmla="*/ 177 w 177"/>
                    <a:gd name="T42" fmla="*/ 79 h 79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77" h="79">
                      <a:moveTo>
                        <a:pt x="8" y="1"/>
                      </a:moveTo>
                      <a:cubicBezTo>
                        <a:pt x="15" y="3"/>
                        <a:pt x="36" y="12"/>
                        <a:pt x="53" y="21"/>
                      </a:cubicBezTo>
                      <a:cubicBezTo>
                        <a:pt x="71" y="29"/>
                        <a:pt x="99" y="47"/>
                        <a:pt x="115" y="52"/>
                      </a:cubicBezTo>
                      <a:cubicBezTo>
                        <a:pt x="130" y="57"/>
                        <a:pt x="139" y="48"/>
                        <a:pt x="148" y="51"/>
                      </a:cubicBezTo>
                      <a:cubicBezTo>
                        <a:pt x="157" y="54"/>
                        <a:pt x="162" y="63"/>
                        <a:pt x="166" y="68"/>
                      </a:cubicBezTo>
                      <a:cubicBezTo>
                        <a:pt x="170" y="72"/>
                        <a:pt x="177" y="79"/>
                        <a:pt x="174" y="78"/>
                      </a:cubicBezTo>
                      <a:cubicBezTo>
                        <a:pt x="172" y="78"/>
                        <a:pt x="157" y="68"/>
                        <a:pt x="149" y="66"/>
                      </a:cubicBezTo>
                      <a:cubicBezTo>
                        <a:pt x="141" y="64"/>
                        <a:pt x="137" y="68"/>
                        <a:pt x="126" y="66"/>
                      </a:cubicBezTo>
                      <a:cubicBezTo>
                        <a:pt x="116" y="65"/>
                        <a:pt x="97" y="58"/>
                        <a:pt x="83" y="57"/>
                      </a:cubicBezTo>
                      <a:cubicBezTo>
                        <a:pt x="69" y="56"/>
                        <a:pt x="53" y="62"/>
                        <a:pt x="44" y="60"/>
                      </a:cubicBezTo>
                      <a:cubicBezTo>
                        <a:pt x="35" y="59"/>
                        <a:pt x="34" y="58"/>
                        <a:pt x="28" y="50"/>
                      </a:cubicBezTo>
                      <a:cubicBezTo>
                        <a:pt x="22" y="41"/>
                        <a:pt x="11" y="19"/>
                        <a:pt x="8" y="11"/>
                      </a:cubicBezTo>
                      <a:cubicBezTo>
                        <a:pt x="4" y="3"/>
                        <a:pt x="0" y="0"/>
                        <a:pt x="8" y="1"/>
                      </a:cubicBezTo>
                    </a:path>
                  </a:pathLst>
                </a:custGeom>
                <a:noFill/>
                <a:ln w="16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9920" name="Group 50"/>
              <p:cNvGrpSpPr>
                <a:grpSpLocks/>
              </p:cNvGrpSpPr>
              <p:nvPr/>
            </p:nvGrpSpPr>
            <p:grpSpPr bwMode="auto">
              <a:xfrm>
                <a:off x="6351588" y="3162300"/>
                <a:ext cx="150813" cy="63500"/>
                <a:chOff x="4001" y="1992"/>
                <a:chExt cx="95" cy="40"/>
              </a:xfrm>
            </p:grpSpPr>
            <p:sp>
              <p:nvSpPr>
                <p:cNvPr id="69938" name="Freeform 48"/>
                <p:cNvSpPr>
                  <a:spLocks/>
                </p:cNvSpPr>
                <p:nvPr/>
              </p:nvSpPr>
              <p:spPr bwMode="auto">
                <a:xfrm>
                  <a:off x="4001" y="1992"/>
                  <a:ext cx="95" cy="40"/>
                </a:xfrm>
                <a:custGeom>
                  <a:avLst/>
                  <a:gdLst>
                    <a:gd name="T0" fmla="*/ 0 w 1773"/>
                    <a:gd name="T1" fmla="*/ 0 h 733"/>
                    <a:gd name="T2" fmla="*/ 0 w 1773"/>
                    <a:gd name="T3" fmla="*/ 0 h 733"/>
                    <a:gd name="T4" fmla="*/ 0 w 1773"/>
                    <a:gd name="T5" fmla="*/ 0 h 733"/>
                    <a:gd name="T6" fmla="*/ 0 w 1773"/>
                    <a:gd name="T7" fmla="*/ 0 h 733"/>
                    <a:gd name="T8" fmla="*/ 0 w 1773"/>
                    <a:gd name="T9" fmla="*/ 0 h 733"/>
                    <a:gd name="T10" fmla="*/ 0 w 1773"/>
                    <a:gd name="T11" fmla="*/ 0 h 733"/>
                    <a:gd name="T12" fmla="*/ 0 w 1773"/>
                    <a:gd name="T13" fmla="*/ 0 h 733"/>
                    <a:gd name="T14" fmla="*/ 0 w 1773"/>
                    <a:gd name="T15" fmla="*/ 0 h 733"/>
                    <a:gd name="T16" fmla="*/ 0 w 1773"/>
                    <a:gd name="T17" fmla="*/ 0 h 733"/>
                    <a:gd name="T18" fmla="*/ 0 w 1773"/>
                    <a:gd name="T19" fmla="*/ 0 h 733"/>
                    <a:gd name="T20" fmla="*/ 0 w 1773"/>
                    <a:gd name="T21" fmla="*/ 0 h 733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1773"/>
                    <a:gd name="T34" fmla="*/ 0 h 733"/>
                    <a:gd name="T35" fmla="*/ 1773 w 1773"/>
                    <a:gd name="T36" fmla="*/ 733 h 733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1773" h="733">
                      <a:moveTo>
                        <a:pt x="321" y="72"/>
                      </a:moveTo>
                      <a:cubicBezTo>
                        <a:pt x="211" y="85"/>
                        <a:pt x="0" y="34"/>
                        <a:pt x="9" y="118"/>
                      </a:cubicBezTo>
                      <a:cubicBezTo>
                        <a:pt x="17" y="203"/>
                        <a:pt x="228" y="500"/>
                        <a:pt x="363" y="589"/>
                      </a:cubicBezTo>
                      <a:cubicBezTo>
                        <a:pt x="498" y="678"/>
                        <a:pt x="646" y="640"/>
                        <a:pt x="811" y="653"/>
                      </a:cubicBezTo>
                      <a:cubicBezTo>
                        <a:pt x="975" y="665"/>
                        <a:pt x="1212" y="665"/>
                        <a:pt x="1364" y="678"/>
                      </a:cubicBezTo>
                      <a:cubicBezTo>
                        <a:pt x="1516" y="691"/>
                        <a:pt x="1672" y="733"/>
                        <a:pt x="1723" y="720"/>
                      </a:cubicBezTo>
                      <a:cubicBezTo>
                        <a:pt x="1773" y="708"/>
                        <a:pt x="1744" y="648"/>
                        <a:pt x="1655" y="610"/>
                      </a:cubicBezTo>
                      <a:cubicBezTo>
                        <a:pt x="1567" y="572"/>
                        <a:pt x="1288" y="568"/>
                        <a:pt x="1187" y="500"/>
                      </a:cubicBezTo>
                      <a:cubicBezTo>
                        <a:pt x="1085" y="432"/>
                        <a:pt x="1140" y="288"/>
                        <a:pt x="1056" y="208"/>
                      </a:cubicBezTo>
                      <a:cubicBezTo>
                        <a:pt x="971" y="127"/>
                        <a:pt x="798" y="59"/>
                        <a:pt x="676" y="29"/>
                      </a:cubicBezTo>
                      <a:cubicBezTo>
                        <a:pt x="553" y="0"/>
                        <a:pt x="431" y="59"/>
                        <a:pt x="321" y="72"/>
                      </a:cubicBezTo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9939" name="Freeform 49"/>
                <p:cNvSpPr>
                  <a:spLocks/>
                </p:cNvSpPr>
                <p:nvPr/>
              </p:nvSpPr>
              <p:spPr bwMode="auto">
                <a:xfrm>
                  <a:off x="4001" y="1992"/>
                  <a:ext cx="95" cy="40"/>
                </a:xfrm>
                <a:custGeom>
                  <a:avLst/>
                  <a:gdLst>
                    <a:gd name="T0" fmla="*/ 17 w 95"/>
                    <a:gd name="T1" fmla="*/ 4 h 40"/>
                    <a:gd name="T2" fmla="*/ 1 w 95"/>
                    <a:gd name="T3" fmla="*/ 6 h 40"/>
                    <a:gd name="T4" fmla="*/ 20 w 95"/>
                    <a:gd name="T5" fmla="*/ 32 h 40"/>
                    <a:gd name="T6" fmla="*/ 44 w 95"/>
                    <a:gd name="T7" fmla="*/ 35 h 40"/>
                    <a:gd name="T8" fmla="*/ 73 w 95"/>
                    <a:gd name="T9" fmla="*/ 37 h 40"/>
                    <a:gd name="T10" fmla="*/ 93 w 95"/>
                    <a:gd name="T11" fmla="*/ 39 h 40"/>
                    <a:gd name="T12" fmla="*/ 89 w 95"/>
                    <a:gd name="T13" fmla="*/ 33 h 40"/>
                    <a:gd name="T14" fmla="*/ 64 w 95"/>
                    <a:gd name="T15" fmla="*/ 27 h 40"/>
                    <a:gd name="T16" fmla="*/ 57 w 95"/>
                    <a:gd name="T17" fmla="*/ 11 h 40"/>
                    <a:gd name="T18" fmla="*/ 36 w 95"/>
                    <a:gd name="T19" fmla="*/ 2 h 40"/>
                    <a:gd name="T20" fmla="*/ 17 w 95"/>
                    <a:gd name="T21" fmla="*/ 4 h 40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5"/>
                    <a:gd name="T34" fmla="*/ 0 h 40"/>
                    <a:gd name="T35" fmla="*/ 95 w 95"/>
                    <a:gd name="T36" fmla="*/ 40 h 40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5" h="40">
                      <a:moveTo>
                        <a:pt x="17" y="4"/>
                      </a:moveTo>
                      <a:cubicBezTo>
                        <a:pt x="12" y="5"/>
                        <a:pt x="0" y="2"/>
                        <a:pt x="1" y="6"/>
                      </a:cubicBezTo>
                      <a:cubicBezTo>
                        <a:pt x="1" y="11"/>
                        <a:pt x="12" y="27"/>
                        <a:pt x="20" y="32"/>
                      </a:cubicBezTo>
                      <a:cubicBezTo>
                        <a:pt x="27" y="37"/>
                        <a:pt x="35" y="35"/>
                        <a:pt x="44" y="35"/>
                      </a:cubicBezTo>
                      <a:cubicBezTo>
                        <a:pt x="53" y="36"/>
                        <a:pt x="65" y="36"/>
                        <a:pt x="73" y="37"/>
                      </a:cubicBezTo>
                      <a:cubicBezTo>
                        <a:pt x="82" y="37"/>
                        <a:pt x="90" y="40"/>
                        <a:pt x="93" y="39"/>
                      </a:cubicBezTo>
                      <a:cubicBezTo>
                        <a:pt x="95" y="38"/>
                        <a:pt x="94" y="35"/>
                        <a:pt x="89" y="33"/>
                      </a:cubicBezTo>
                      <a:cubicBezTo>
                        <a:pt x="84" y="31"/>
                        <a:pt x="69" y="31"/>
                        <a:pt x="64" y="27"/>
                      </a:cubicBezTo>
                      <a:cubicBezTo>
                        <a:pt x="58" y="23"/>
                        <a:pt x="61" y="16"/>
                        <a:pt x="57" y="11"/>
                      </a:cubicBezTo>
                      <a:cubicBezTo>
                        <a:pt x="52" y="7"/>
                        <a:pt x="43" y="3"/>
                        <a:pt x="36" y="2"/>
                      </a:cubicBezTo>
                      <a:cubicBezTo>
                        <a:pt x="30" y="0"/>
                        <a:pt x="23" y="3"/>
                        <a:pt x="17" y="4"/>
                      </a:cubicBezTo>
                    </a:path>
                  </a:pathLst>
                </a:custGeom>
                <a:noFill/>
                <a:ln w="16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9921" name="Freeform 51"/>
              <p:cNvSpPr>
                <a:spLocks/>
              </p:cNvSpPr>
              <p:nvPr/>
            </p:nvSpPr>
            <p:spPr bwMode="auto">
              <a:xfrm>
                <a:off x="6489700" y="3048000"/>
                <a:ext cx="130175" cy="260350"/>
              </a:xfrm>
              <a:custGeom>
                <a:avLst/>
                <a:gdLst>
                  <a:gd name="T0" fmla="*/ 2147483647 w 82"/>
                  <a:gd name="T1" fmla="*/ 0 h 164"/>
                  <a:gd name="T2" fmla="*/ 2147483647 w 82"/>
                  <a:gd name="T3" fmla="*/ 2147483647 h 164"/>
                  <a:gd name="T4" fmla="*/ 2147483647 w 82"/>
                  <a:gd name="T5" fmla="*/ 2147483647 h 164"/>
                  <a:gd name="T6" fmla="*/ 2147483647 w 82"/>
                  <a:gd name="T7" fmla="*/ 2147483647 h 164"/>
                  <a:gd name="T8" fmla="*/ 2147483647 w 82"/>
                  <a:gd name="T9" fmla="*/ 2147483647 h 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"/>
                  <a:gd name="T16" fmla="*/ 0 h 164"/>
                  <a:gd name="T17" fmla="*/ 82 w 82"/>
                  <a:gd name="T18" fmla="*/ 164 h 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" h="164">
                    <a:moveTo>
                      <a:pt x="1" y="0"/>
                    </a:moveTo>
                    <a:cubicBezTo>
                      <a:pt x="1" y="9"/>
                      <a:pt x="0" y="19"/>
                      <a:pt x="7" y="30"/>
                    </a:cubicBezTo>
                    <a:cubicBezTo>
                      <a:pt x="14" y="41"/>
                      <a:pt x="33" y="49"/>
                      <a:pt x="44" y="68"/>
                    </a:cubicBezTo>
                    <a:cubicBezTo>
                      <a:pt x="56" y="87"/>
                      <a:pt x="71" y="128"/>
                      <a:pt x="76" y="144"/>
                    </a:cubicBezTo>
                    <a:cubicBezTo>
                      <a:pt x="82" y="160"/>
                      <a:pt x="80" y="162"/>
                      <a:pt x="78" y="164"/>
                    </a:cubicBezTo>
                  </a:path>
                </a:pathLst>
              </a:custGeom>
              <a:noFill/>
              <a:ln w="16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22" name="Freeform 52"/>
              <p:cNvSpPr>
                <a:spLocks/>
              </p:cNvSpPr>
              <p:nvPr/>
            </p:nvSpPr>
            <p:spPr bwMode="auto">
              <a:xfrm>
                <a:off x="6486525" y="3121025"/>
                <a:ext cx="76200" cy="100012"/>
              </a:xfrm>
              <a:custGeom>
                <a:avLst/>
                <a:gdLst>
                  <a:gd name="T0" fmla="*/ 2147483647 w 48"/>
                  <a:gd name="T1" fmla="*/ 0 h 63"/>
                  <a:gd name="T2" fmla="*/ 2147483647 w 48"/>
                  <a:gd name="T3" fmla="*/ 2147483647 h 63"/>
                  <a:gd name="T4" fmla="*/ 2147483647 w 48"/>
                  <a:gd name="T5" fmla="*/ 2147483647 h 63"/>
                  <a:gd name="T6" fmla="*/ 2147483647 w 48"/>
                  <a:gd name="T7" fmla="*/ 2147483647 h 63"/>
                  <a:gd name="T8" fmla="*/ 0 w 48"/>
                  <a:gd name="T9" fmla="*/ 2147483647 h 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8"/>
                  <a:gd name="T16" fmla="*/ 0 h 63"/>
                  <a:gd name="T17" fmla="*/ 48 w 48"/>
                  <a:gd name="T18" fmla="*/ 63 h 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8" h="63">
                    <a:moveTo>
                      <a:pt x="28" y="0"/>
                    </a:moveTo>
                    <a:cubicBezTo>
                      <a:pt x="37" y="12"/>
                      <a:pt x="47" y="24"/>
                      <a:pt x="47" y="33"/>
                    </a:cubicBezTo>
                    <a:cubicBezTo>
                      <a:pt x="48" y="42"/>
                      <a:pt x="37" y="48"/>
                      <a:pt x="32" y="53"/>
                    </a:cubicBezTo>
                    <a:cubicBezTo>
                      <a:pt x="26" y="58"/>
                      <a:pt x="18" y="60"/>
                      <a:pt x="13" y="62"/>
                    </a:cubicBezTo>
                    <a:cubicBezTo>
                      <a:pt x="7" y="63"/>
                      <a:pt x="4" y="62"/>
                      <a:pt x="0" y="62"/>
                    </a:cubicBezTo>
                  </a:path>
                </a:pathLst>
              </a:custGeom>
              <a:noFill/>
              <a:ln w="16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9923" name="Group 55"/>
              <p:cNvGrpSpPr>
                <a:grpSpLocks/>
              </p:cNvGrpSpPr>
              <p:nvPr/>
            </p:nvGrpSpPr>
            <p:grpSpPr bwMode="auto">
              <a:xfrm>
                <a:off x="6450013" y="2579688"/>
                <a:ext cx="366713" cy="188912"/>
                <a:chOff x="4063" y="1625"/>
                <a:chExt cx="231" cy="119"/>
              </a:xfrm>
            </p:grpSpPr>
            <p:sp>
              <p:nvSpPr>
                <p:cNvPr id="69936" name="Freeform 53"/>
                <p:cNvSpPr>
                  <a:spLocks/>
                </p:cNvSpPr>
                <p:nvPr/>
              </p:nvSpPr>
              <p:spPr bwMode="auto">
                <a:xfrm>
                  <a:off x="4063" y="1625"/>
                  <a:ext cx="231" cy="119"/>
                </a:xfrm>
                <a:custGeom>
                  <a:avLst/>
                  <a:gdLst>
                    <a:gd name="T0" fmla="*/ 0 w 4300"/>
                    <a:gd name="T1" fmla="*/ 0 h 2214"/>
                    <a:gd name="T2" fmla="*/ 0 w 4300"/>
                    <a:gd name="T3" fmla="*/ 0 h 2214"/>
                    <a:gd name="T4" fmla="*/ 0 w 4300"/>
                    <a:gd name="T5" fmla="*/ 0 h 2214"/>
                    <a:gd name="T6" fmla="*/ 0 w 4300"/>
                    <a:gd name="T7" fmla="*/ 0 h 2214"/>
                    <a:gd name="T8" fmla="*/ 0 w 4300"/>
                    <a:gd name="T9" fmla="*/ 0 h 2214"/>
                    <a:gd name="T10" fmla="*/ 0 w 4300"/>
                    <a:gd name="T11" fmla="*/ 0 h 2214"/>
                    <a:gd name="T12" fmla="*/ 0 w 4300"/>
                    <a:gd name="T13" fmla="*/ 0 h 2214"/>
                    <a:gd name="T14" fmla="*/ 0 w 4300"/>
                    <a:gd name="T15" fmla="*/ 0 h 2214"/>
                    <a:gd name="T16" fmla="*/ 0 w 4300"/>
                    <a:gd name="T17" fmla="*/ 0 h 2214"/>
                    <a:gd name="T18" fmla="*/ 0 w 4300"/>
                    <a:gd name="T19" fmla="*/ 0 h 2214"/>
                    <a:gd name="T20" fmla="*/ 0 w 4300"/>
                    <a:gd name="T21" fmla="*/ 0 h 221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300"/>
                    <a:gd name="T34" fmla="*/ 0 h 2214"/>
                    <a:gd name="T35" fmla="*/ 4300 w 4300"/>
                    <a:gd name="T36" fmla="*/ 2214 h 221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300" h="2214">
                      <a:moveTo>
                        <a:pt x="275" y="906"/>
                      </a:moveTo>
                      <a:cubicBezTo>
                        <a:pt x="550" y="720"/>
                        <a:pt x="1676" y="204"/>
                        <a:pt x="2019" y="102"/>
                      </a:cubicBezTo>
                      <a:cubicBezTo>
                        <a:pt x="2362" y="0"/>
                        <a:pt x="2167" y="178"/>
                        <a:pt x="2332" y="284"/>
                      </a:cubicBezTo>
                      <a:cubicBezTo>
                        <a:pt x="2497" y="390"/>
                        <a:pt x="2802" y="623"/>
                        <a:pt x="3001" y="728"/>
                      </a:cubicBezTo>
                      <a:cubicBezTo>
                        <a:pt x="3200" y="834"/>
                        <a:pt x="3335" y="703"/>
                        <a:pt x="3534" y="932"/>
                      </a:cubicBezTo>
                      <a:cubicBezTo>
                        <a:pt x="3733" y="1160"/>
                        <a:pt x="4300" y="2011"/>
                        <a:pt x="4207" y="2112"/>
                      </a:cubicBezTo>
                      <a:cubicBezTo>
                        <a:pt x="4114" y="2214"/>
                        <a:pt x="3352" y="1668"/>
                        <a:pt x="2975" y="1554"/>
                      </a:cubicBezTo>
                      <a:cubicBezTo>
                        <a:pt x="2599" y="1439"/>
                        <a:pt x="2366" y="1435"/>
                        <a:pt x="1951" y="1422"/>
                      </a:cubicBezTo>
                      <a:cubicBezTo>
                        <a:pt x="1536" y="1410"/>
                        <a:pt x="741" y="1520"/>
                        <a:pt x="478" y="1486"/>
                      </a:cubicBezTo>
                      <a:cubicBezTo>
                        <a:pt x="216" y="1452"/>
                        <a:pt x="402" y="1312"/>
                        <a:pt x="364" y="1219"/>
                      </a:cubicBezTo>
                      <a:cubicBezTo>
                        <a:pt x="326" y="1126"/>
                        <a:pt x="0" y="1092"/>
                        <a:pt x="275" y="906"/>
                      </a:cubicBezTo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9937" name="Freeform 54"/>
                <p:cNvSpPr>
                  <a:spLocks/>
                </p:cNvSpPr>
                <p:nvPr/>
              </p:nvSpPr>
              <p:spPr bwMode="auto">
                <a:xfrm>
                  <a:off x="4063" y="1625"/>
                  <a:ext cx="231" cy="119"/>
                </a:xfrm>
                <a:custGeom>
                  <a:avLst/>
                  <a:gdLst>
                    <a:gd name="T0" fmla="*/ 15 w 231"/>
                    <a:gd name="T1" fmla="*/ 49 h 119"/>
                    <a:gd name="T2" fmla="*/ 109 w 231"/>
                    <a:gd name="T3" fmla="*/ 5 h 119"/>
                    <a:gd name="T4" fmla="*/ 126 w 231"/>
                    <a:gd name="T5" fmla="*/ 15 h 119"/>
                    <a:gd name="T6" fmla="*/ 162 w 231"/>
                    <a:gd name="T7" fmla="*/ 39 h 119"/>
                    <a:gd name="T8" fmla="*/ 190 w 231"/>
                    <a:gd name="T9" fmla="*/ 50 h 119"/>
                    <a:gd name="T10" fmla="*/ 226 w 231"/>
                    <a:gd name="T11" fmla="*/ 114 h 119"/>
                    <a:gd name="T12" fmla="*/ 160 w 231"/>
                    <a:gd name="T13" fmla="*/ 84 h 119"/>
                    <a:gd name="T14" fmla="*/ 105 w 231"/>
                    <a:gd name="T15" fmla="*/ 77 h 119"/>
                    <a:gd name="T16" fmla="*/ 26 w 231"/>
                    <a:gd name="T17" fmla="*/ 80 h 119"/>
                    <a:gd name="T18" fmla="*/ 20 w 231"/>
                    <a:gd name="T19" fmla="*/ 66 h 119"/>
                    <a:gd name="T20" fmla="*/ 15 w 231"/>
                    <a:gd name="T21" fmla="*/ 49 h 119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231"/>
                    <a:gd name="T34" fmla="*/ 0 h 119"/>
                    <a:gd name="T35" fmla="*/ 231 w 231"/>
                    <a:gd name="T36" fmla="*/ 119 h 119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231" h="119">
                      <a:moveTo>
                        <a:pt x="15" y="49"/>
                      </a:moveTo>
                      <a:cubicBezTo>
                        <a:pt x="30" y="39"/>
                        <a:pt x="91" y="11"/>
                        <a:pt x="109" y="5"/>
                      </a:cubicBezTo>
                      <a:cubicBezTo>
                        <a:pt x="127" y="0"/>
                        <a:pt x="117" y="9"/>
                        <a:pt x="126" y="15"/>
                      </a:cubicBezTo>
                      <a:cubicBezTo>
                        <a:pt x="135" y="21"/>
                        <a:pt x="151" y="33"/>
                        <a:pt x="162" y="39"/>
                      </a:cubicBezTo>
                      <a:cubicBezTo>
                        <a:pt x="172" y="45"/>
                        <a:pt x="180" y="38"/>
                        <a:pt x="190" y="50"/>
                      </a:cubicBezTo>
                      <a:cubicBezTo>
                        <a:pt x="201" y="62"/>
                        <a:pt x="231" y="108"/>
                        <a:pt x="226" y="114"/>
                      </a:cubicBezTo>
                      <a:cubicBezTo>
                        <a:pt x="221" y="119"/>
                        <a:pt x="181" y="90"/>
                        <a:pt x="160" y="84"/>
                      </a:cubicBezTo>
                      <a:cubicBezTo>
                        <a:pt x="140" y="77"/>
                        <a:pt x="128" y="77"/>
                        <a:pt x="105" y="77"/>
                      </a:cubicBezTo>
                      <a:cubicBezTo>
                        <a:pt x="83" y="76"/>
                        <a:pt x="40" y="82"/>
                        <a:pt x="26" y="80"/>
                      </a:cubicBezTo>
                      <a:cubicBezTo>
                        <a:pt x="12" y="78"/>
                        <a:pt x="22" y="71"/>
                        <a:pt x="20" y="66"/>
                      </a:cubicBezTo>
                      <a:cubicBezTo>
                        <a:pt x="18" y="61"/>
                        <a:pt x="0" y="59"/>
                        <a:pt x="15" y="49"/>
                      </a:cubicBezTo>
                    </a:path>
                  </a:pathLst>
                </a:custGeom>
                <a:noFill/>
                <a:ln w="16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9924" name="Group 58"/>
              <p:cNvGrpSpPr>
                <a:grpSpLocks/>
              </p:cNvGrpSpPr>
              <p:nvPr/>
            </p:nvGrpSpPr>
            <p:grpSpPr bwMode="auto">
              <a:xfrm>
                <a:off x="6610350" y="2774950"/>
                <a:ext cx="76200" cy="92075"/>
                <a:chOff x="4164" y="1748"/>
                <a:chExt cx="48" cy="58"/>
              </a:xfrm>
            </p:grpSpPr>
            <p:sp>
              <p:nvSpPr>
                <p:cNvPr id="69934" name="Freeform 56"/>
                <p:cNvSpPr>
                  <a:spLocks/>
                </p:cNvSpPr>
                <p:nvPr/>
              </p:nvSpPr>
              <p:spPr bwMode="auto">
                <a:xfrm>
                  <a:off x="4164" y="1748"/>
                  <a:ext cx="48" cy="58"/>
                </a:xfrm>
                <a:custGeom>
                  <a:avLst/>
                  <a:gdLst>
                    <a:gd name="T0" fmla="*/ 0 w 887"/>
                    <a:gd name="T1" fmla="*/ 0 h 1073"/>
                    <a:gd name="T2" fmla="*/ 0 w 887"/>
                    <a:gd name="T3" fmla="*/ 0 h 1073"/>
                    <a:gd name="T4" fmla="*/ 0 w 887"/>
                    <a:gd name="T5" fmla="*/ 0 h 1073"/>
                    <a:gd name="T6" fmla="*/ 0 w 887"/>
                    <a:gd name="T7" fmla="*/ 0 h 1073"/>
                    <a:gd name="T8" fmla="*/ 0 w 887"/>
                    <a:gd name="T9" fmla="*/ 0 h 1073"/>
                    <a:gd name="T10" fmla="*/ 0 w 887"/>
                    <a:gd name="T11" fmla="*/ 0 h 1073"/>
                    <a:gd name="T12" fmla="*/ 0 w 887"/>
                    <a:gd name="T13" fmla="*/ 0 h 107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887"/>
                    <a:gd name="T22" fmla="*/ 0 h 1073"/>
                    <a:gd name="T23" fmla="*/ 887 w 887"/>
                    <a:gd name="T24" fmla="*/ 1073 h 107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887" h="1073">
                      <a:moveTo>
                        <a:pt x="718" y="249"/>
                      </a:moveTo>
                      <a:cubicBezTo>
                        <a:pt x="688" y="220"/>
                        <a:pt x="671" y="271"/>
                        <a:pt x="562" y="249"/>
                      </a:cubicBezTo>
                      <a:cubicBezTo>
                        <a:pt x="452" y="228"/>
                        <a:pt x="101" y="0"/>
                        <a:pt x="51" y="118"/>
                      </a:cubicBezTo>
                      <a:cubicBezTo>
                        <a:pt x="0" y="237"/>
                        <a:pt x="123" y="854"/>
                        <a:pt x="249" y="964"/>
                      </a:cubicBezTo>
                      <a:cubicBezTo>
                        <a:pt x="376" y="1073"/>
                        <a:pt x="726" y="854"/>
                        <a:pt x="807" y="765"/>
                      </a:cubicBezTo>
                      <a:cubicBezTo>
                        <a:pt x="887" y="676"/>
                        <a:pt x="756" y="516"/>
                        <a:pt x="739" y="431"/>
                      </a:cubicBezTo>
                      <a:cubicBezTo>
                        <a:pt x="722" y="347"/>
                        <a:pt x="747" y="279"/>
                        <a:pt x="718" y="249"/>
                      </a:cubicBezTo>
                    </a:path>
                  </a:pathLst>
                </a:custGeom>
                <a:solidFill>
                  <a:srgbClr val="000000"/>
                </a:solidFill>
                <a:ln w="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9935" name="Freeform 57"/>
                <p:cNvSpPr>
                  <a:spLocks/>
                </p:cNvSpPr>
                <p:nvPr/>
              </p:nvSpPr>
              <p:spPr bwMode="auto">
                <a:xfrm>
                  <a:off x="4164" y="1748"/>
                  <a:ext cx="48" cy="58"/>
                </a:xfrm>
                <a:custGeom>
                  <a:avLst/>
                  <a:gdLst>
                    <a:gd name="T0" fmla="*/ 39 w 48"/>
                    <a:gd name="T1" fmla="*/ 14 h 58"/>
                    <a:gd name="T2" fmla="*/ 31 w 48"/>
                    <a:gd name="T3" fmla="*/ 14 h 58"/>
                    <a:gd name="T4" fmla="*/ 3 w 48"/>
                    <a:gd name="T5" fmla="*/ 7 h 58"/>
                    <a:gd name="T6" fmla="*/ 14 w 48"/>
                    <a:gd name="T7" fmla="*/ 52 h 58"/>
                    <a:gd name="T8" fmla="*/ 44 w 48"/>
                    <a:gd name="T9" fmla="*/ 42 h 58"/>
                    <a:gd name="T10" fmla="*/ 40 w 48"/>
                    <a:gd name="T11" fmla="*/ 24 h 58"/>
                    <a:gd name="T12" fmla="*/ 39 w 48"/>
                    <a:gd name="T13" fmla="*/ 14 h 5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8"/>
                    <a:gd name="T22" fmla="*/ 0 h 58"/>
                    <a:gd name="T23" fmla="*/ 48 w 48"/>
                    <a:gd name="T24" fmla="*/ 58 h 5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8" h="58">
                      <a:moveTo>
                        <a:pt x="39" y="14"/>
                      </a:moveTo>
                      <a:cubicBezTo>
                        <a:pt x="37" y="12"/>
                        <a:pt x="37" y="15"/>
                        <a:pt x="31" y="14"/>
                      </a:cubicBezTo>
                      <a:cubicBezTo>
                        <a:pt x="25" y="13"/>
                        <a:pt x="6" y="0"/>
                        <a:pt x="3" y="7"/>
                      </a:cubicBezTo>
                      <a:cubicBezTo>
                        <a:pt x="0" y="13"/>
                        <a:pt x="7" y="46"/>
                        <a:pt x="14" y="52"/>
                      </a:cubicBezTo>
                      <a:cubicBezTo>
                        <a:pt x="21" y="58"/>
                        <a:pt x="39" y="46"/>
                        <a:pt x="44" y="42"/>
                      </a:cubicBezTo>
                      <a:cubicBezTo>
                        <a:pt x="48" y="37"/>
                        <a:pt x="41" y="28"/>
                        <a:pt x="40" y="24"/>
                      </a:cubicBezTo>
                      <a:cubicBezTo>
                        <a:pt x="39" y="19"/>
                        <a:pt x="41" y="15"/>
                        <a:pt x="39" y="14"/>
                      </a:cubicBezTo>
                    </a:path>
                  </a:pathLst>
                </a:custGeom>
                <a:noFill/>
                <a:ln w="16" cap="rnd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9925" name="Freeform 59"/>
              <p:cNvSpPr>
                <a:spLocks/>
              </p:cNvSpPr>
              <p:nvPr/>
            </p:nvSpPr>
            <p:spPr bwMode="auto">
              <a:xfrm>
                <a:off x="6597650" y="2725738"/>
                <a:ext cx="220663" cy="104775"/>
              </a:xfrm>
              <a:custGeom>
                <a:avLst/>
                <a:gdLst>
                  <a:gd name="T0" fmla="*/ 2147483647 w 139"/>
                  <a:gd name="T1" fmla="*/ 2147483647 h 66"/>
                  <a:gd name="T2" fmla="*/ 2147483647 w 139"/>
                  <a:gd name="T3" fmla="*/ 2147483647 h 66"/>
                  <a:gd name="T4" fmla="*/ 2147483647 w 139"/>
                  <a:gd name="T5" fmla="*/ 2147483647 h 66"/>
                  <a:gd name="T6" fmla="*/ 2147483647 w 139"/>
                  <a:gd name="T7" fmla="*/ 2147483647 h 66"/>
                  <a:gd name="T8" fmla="*/ 2147483647 w 139"/>
                  <a:gd name="T9" fmla="*/ 2147483647 h 66"/>
                  <a:gd name="T10" fmla="*/ 2147483647 w 139"/>
                  <a:gd name="T11" fmla="*/ 2147483647 h 66"/>
                  <a:gd name="T12" fmla="*/ 2147483647 w 139"/>
                  <a:gd name="T13" fmla="*/ 2147483647 h 66"/>
                  <a:gd name="T14" fmla="*/ 2147483647 w 139"/>
                  <a:gd name="T15" fmla="*/ 2147483647 h 6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39"/>
                  <a:gd name="T25" fmla="*/ 0 h 66"/>
                  <a:gd name="T26" fmla="*/ 139 w 139"/>
                  <a:gd name="T27" fmla="*/ 66 h 6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39" h="66">
                    <a:moveTo>
                      <a:pt x="139" y="66"/>
                    </a:moveTo>
                    <a:cubicBezTo>
                      <a:pt x="111" y="60"/>
                      <a:pt x="83" y="54"/>
                      <a:pt x="61" y="49"/>
                    </a:cubicBezTo>
                    <a:cubicBezTo>
                      <a:pt x="39" y="43"/>
                      <a:pt x="17" y="37"/>
                      <a:pt x="8" y="29"/>
                    </a:cubicBezTo>
                    <a:cubicBezTo>
                      <a:pt x="0" y="22"/>
                      <a:pt x="6" y="9"/>
                      <a:pt x="8" y="5"/>
                    </a:cubicBezTo>
                    <a:cubicBezTo>
                      <a:pt x="10" y="1"/>
                      <a:pt x="5" y="0"/>
                      <a:pt x="20" y="5"/>
                    </a:cubicBezTo>
                    <a:cubicBezTo>
                      <a:pt x="36" y="10"/>
                      <a:pt x="85" y="31"/>
                      <a:pt x="102" y="36"/>
                    </a:cubicBezTo>
                    <a:cubicBezTo>
                      <a:pt x="119" y="42"/>
                      <a:pt x="115" y="37"/>
                      <a:pt x="120" y="39"/>
                    </a:cubicBezTo>
                    <a:cubicBezTo>
                      <a:pt x="125" y="41"/>
                      <a:pt x="128" y="44"/>
                      <a:pt x="131" y="47"/>
                    </a:cubicBezTo>
                  </a:path>
                </a:pathLst>
              </a:custGeom>
              <a:noFill/>
              <a:ln w="16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26" name="Freeform 60"/>
              <p:cNvSpPr>
                <a:spLocks/>
              </p:cNvSpPr>
              <p:nvPr/>
            </p:nvSpPr>
            <p:spPr bwMode="auto">
              <a:xfrm>
                <a:off x="6624638" y="2827338"/>
                <a:ext cx="188913" cy="109537"/>
              </a:xfrm>
              <a:custGeom>
                <a:avLst/>
                <a:gdLst>
                  <a:gd name="T0" fmla="*/ 2147483647 w 119"/>
                  <a:gd name="T1" fmla="*/ 0 h 69"/>
                  <a:gd name="T2" fmla="*/ 2147483647 w 119"/>
                  <a:gd name="T3" fmla="*/ 2147483647 h 69"/>
                  <a:gd name="T4" fmla="*/ 2147483647 w 119"/>
                  <a:gd name="T5" fmla="*/ 2147483647 h 69"/>
                  <a:gd name="T6" fmla="*/ 2147483647 w 119"/>
                  <a:gd name="T7" fmla="*/ 2147483647 h 69"/>
                  <a:gd name="T8" fmla="*/ 2147483647 w 119"/>
                  <a:gd name="T9" fmla="*/ 2147483647 h 69"/>
                  <a:gd name="T10" fmla="*/ 2147483647 w 119"/>
                  <a:gd name="T11" fmla="*/ 2147483647 h 69"/>
                  <a:gd name="T12" fmla="*/ 2147483647 w 119"/>
                  <a:gd name="T13" fmla="*/ 2147483647 h 6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19"/>
                  <a:gd name="T22" fmla="*/ 0 h 69"/>
                  <a:gd name="T23" fmla="*/ 119 w 119"/>
                  <a:gd name="T24" fmla="*/ 69 h 6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19" h="69">
                    <a:moveTo>
                      <a:pt x="83" y="0"/>
                    </a:moveTo>
                    <a:cubicBezTo>
                      <a:pt x="65" y="5"/>
                      <a:pt x="47" y="9"/>
                      <a:pt x="34" y="12"/>
                    </a:cubicBezTo>
                    <a:cubicBezTo>
                      <a:pt x="21" y="16"/>
                      <a:pt x="9" y="16"/>
                      <a:pt x="5" y="22"/>
                    </a:cubicBezTo>
                    <a:cubicBezTo>
                      <a:pt x="0" y="29"/>
                      <a:pt x="6" y="44"/>
                      <a:pt x="8" y="51"/>
                    </a:cubicBezTo>
                    <a:cubicBezTo>
                      <a:pt x="11" y="58"/>
                      <a:pt x="9" y="69"/>
                      <a:pt x="20" y="67"/>
                    </a:cubicBezTo>
                    <a:cubicBezTo>
                      <a:pt x="32" y="64"/>
                      <a:pt x="59" y="43"/>
                      <a:pt x="75" y="35"/>
                    </a:cubicBezTo>
                    <a:cubicBezTo>
                      <a:pt x="92" y="28"/>
                      <a:pt x="105" y="24"/>
                      <a:pt x="119" y="21"/>
                    </a:cubicBezTo>
                  </a:path>
                </a:pathLst>
              </a:custGeom>
              <a:noFill/>
              <a:ln w="16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9927" name="Group 67"/>
              <p:cNvGrpSpPr>
                <a:grpSpLocks/>
              </p:cNvGrpSpPr>
              <p:nvPr/>
            </p:nvGrpSpPr>
            <p:grpSpPr bwMode="auto">
              <a:xfrm>
                <a:off x="7300913" y="2647950"/>
                <a:ext cx="387350" cy="557212"/>
                <a:chOff x="4599" y="1668"/>
                <a:chExt cx="244" cy="351"/>
              </a:xfrm>
            </p:grpSpPr>
            <p:grpSp>
              <p:nvGrpSpPr>
                <p:cNvPr id="69928" name="Group 63"/>
                <p:cNvGrpSpPr>
                  <a:grpSpLocks/>
                </p:cNvGrpSpPr>
                <p:nvPr/>
              </p:nvGrpSpPr>
              <p:grpSpPr bwMode="auto">
                <a:xfrm>
                  <a:off x="4599" y="1668"/>
                  <a:ext cx="244" cy="351"/>
                  <a:chOff x="4599" y="1668"/>
                  <a:chExt cx="244" cy="351"/>
                </a:xfrm>
              </p:grpSpPr>
              <p:sp>
                <p:nvSpPr>
                  <p:cNvPr id="69932" name="Freeform 61"/>
                  <p:cNvSpPr>
                    <a:spLocks/>
                  </p:cNvSpPr>
                  <p:nvPr/>
                </p:nvSpPr>
                <p:spPr bwMode="auto">
                  <a:xfrm>
                    <a:off x="4599" y="1668"/>
                    <a:ext cx="244" cy="351"/>
                  </a:xfrm>
                  <a:custGeom>
                    <a:avLst/>
                    <a:gdLst>
                      <a:gd name="T0" fmla="*/ 0 w 4553"/>
                      <a:gd name="T1" fmla="*/ 0 h 6494"/>
                      <a:gd name="T2" fmla="*/ 0 w 4553"/>
                      <a:gd name="T3" fmla="*/ 0 h 6494"/>
                      <a:gd name="T4" fmla="*/ 0 w 4553"/>
                      <a:gd name="T5" fmla="*/ 0 h 6494"/>
                      <a:gd name="T6" fmla="*/ 0 w 4553"/>
                      <a:gd name="T7" fmla="*/ 0 h 6494"/>
                      <a:gd name="T8" fmla="*/ 0 w 4553"/>
                      <a:gd name="T9" fmla="*/ 0 h 6494"/>
                      <a:gd name="T10" fmla="*/ 0 w 4553"/>
                      <a:gd name="T11" fmla="*/ 0 h 6494"/>
                      <a:gd name="T12" fmla="*/ 0 w 4553"/>
                      <a:gd name="T13" fmla="*/ 0 h 6494"/>
                      <a:gd name="T14" fmla="*/ 0 w 4553"/>
                      <a:gd name="T15" fmla="*/ 0 h 6494"/>
                      <a:gd name="T16" fmla="*/ 0 w 4553"/>
                      <a:gd name="T17" fmla="*/ 0 h 6494"/>
                      <a:gd name="T18" fmla="*/ 0 w 4553"/>
                      <a:gd name="T19" fmla="*/ 0 h 6494"/>
                      <a:gd name="T20" fmla="*/ 0 w 4553"/>
                      <a:gd name="T21" fmla="*/ 0 h 6494"/>
                      <a:gd name="T22" fmla="*/ 0 w 4553"/>
                      <a:gd name="T23" fmla="*/ 0 h 6494"/>
                      <a:gd name="T24" fmla="*/ 0 w 4553"/>
                      <a:gd name="T25" fmla="*/ 0 h 6494"/>
                      <a:gd name="T26" fmla="*/ 0 w 4553"/>
                      <a:gd name="T27" fmla="*/ 0 h 6494"/>
                      <a:gd name="T28" fmla="*/ 0 w 4553"/>
                      <a:gd name="T29" fmla="*/ 0 h 6494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4553"/>
                      <a:gd name="T46" fmla="*/ 0 h 6494"/>
                      <a:gd name="T47" fmla="*/ 4553 w 4553"/>
                      <a:gd name="T48" fmla="*/ 6494 h 6494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4553" h="6494">
                        <a:moveTo>
                          <a:pt x="563" y="6011"/>
                        </a:moveTo>
                        <a:cubicBezTo>
                          <a:pt x="736" y="6210"/>
                          <a:pt x="1007" y="6468"/>
                          <a:pt x="1380" y="6481"/>
                        </a:cubicBezTo>
                        <a:cubicBezTo>
                          <a:pt x="1752" y="6494"/>
                          <a:pt x="2425" y="6337"/>
                          <a:pt x="2797" y="6096"/>
                        </a:cubicBezTo>
                        <a:cubicBezTo>
                          <a:pt x="3170" y="5854"/>
                          <a:pt x="3369" y="5299"/>
                          <a:pt x="3610" y="5020"/>
                        </a:cubicBezTo>
                        <a:cubicBezTo>
                          <a:pt x="3851" y="4740"/>
                          <a:pt x="4096" y="4833"/>
                          <a:pt x="4253" y="4418"/>
                        </a:cubicBezTo>
                        <a:cubicBezTo>
                          <a:pt x="4410" y="4003"/>
                          <a:pt x="4553" y="3101"/>
                          <a:pt x="4553" y="2529"/>
                        </a:cubicBezTo>
                        <a:cubicBezTo>
                          <a:pt x="4553" y="1957"/>
                          <a:pt x="4401" y="1356"/>
                          <a:pt x="4253" y="983"/>
                        </a:cubicBezTo>
                        <a:cubicBezTo>
                          <a:pt x="4105" y="610"/>
                          <a:pt x="3986" y="433"/>
                          <a:pt x="3656" y="297"/>
                        </a:cubicBezTo>
                        <a:cubicBezTo>
                          <a:pt x="3326" y="161"/>
                          <a:pt x="2708" y="0"/>
                          <a:pt x="2281" y="170"/>
                        </a:cubicBezTo>
                        <a:cubicBezTo>
                          <a:pt x="1854" y="339"/>
                          <a:pt x="1346" y="975"/>
                          <a:pt x="1079" y="1326"/>
                        </a:cubicBezTo>
                        <a:cubicBezTo>
                          <a:pt x="813" y="1678"/>
                          <a:pt x="808" y="1885"/>
                          <a:pt x="694" y="2271"/>
                        </a:cubicBezTo>
                        <a:cubicBezTo>
                          <a:pt x="580" y="2656"/>
                          <a:pt x="508" y="3304"/>
                          <a:pt x="394" y="3647"/>
                        </a:cubicBezTo>
                        <a:cubicBezTo>
                          <a:pt x="279" y="3991"/>
                          <a:pt x="17" y="4063"/>
                          <a:pt x="9" y="4334"/>
                        </a:cubicBezTo>
                        <a:cubicBezTo>
                          <a:pt x="0" y="4605"/>
                          <a:pt x="246" y="4999"/>
                          <a:pt x="351" y="5278"/>
                        </a:cubicBezTo>
                        <a:cubicBezTo>
                          <a:pt x="457" y="5558"/>
                          <a:pt x="389" y="5812"/>
                          <a:pt x="563" y="6011"/>
                        </a:cubicBezTo>
                      </a:path>
                    </a:pathLst>
                  </a:custGeom>
                  <a:solidFill>
                    <a:srgbClr val="FFFFFF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9933" name="Freeform 62"/>
                  <p:cNvSpPr>
                    <a:spLocks/>
                  </p:cNvSpPr>
                  <p:nvPr/>
                </p:nvSpPr>
                <p:spPr bwMode="auto">
                  <a:xfrm>
                    <a:off x="4599" y="1668"/>
                    <a:ext cx="244" cy="351"/>
                  </a:xfrm>
                  <a:custGeom>
                    <a:avLst/>
                    <a:gdLst>
                      <a:gd name="T0" fmla="*/ 30 w 244"/>
                      <a:gd name="T1" fmla="*/ 325 h 351"/>
                      <a:gd name="T2" fmla="*/ 74 w 244"/>
                      <a:gd name="T3" fmla="*/ 350 h 351"/>
                      <a:gd name="T4" fmla="*/ 150 w 244"/>
                      <a:gd name="T5" fmla="*/ 329 h 351"/>
                      <a:gd name="T6" fmla="*/ 193 w 244"/>
                      <a:gd name="T7" fmla="*/ 271 h 351"/>
                      <a:gd name="T8" fmla="*/ 228 w 244"/>
                      <a:gd name="T9" fmla="*/ 239 h 351"/>
                      <a:gd name="T10" fmla="*/ 244 w 244"/>
                      <a:gd name="T11" fmla="*/ 137 h 351"/>
                      <a:gd name="T12" fmla="*/ 228 w 244"/>
                      <a:gd name="T13" fmla="*/ 53 h 351"/>
                      <a:gd name="T14" fmla="*/ 196 w 244"/>
                      <a:gd name="T15" fmla="*/ 16 h 351"/>
                      <a:gd name="T16" fmla="*/ 122 w 244"/>
                      <a:gd name="T17" fmla="*/ 9 h 351"/>
                      <a:gd name="T18" fmla="*/ 57 w 244"/>
                      <a:gd name="T19" fmla="*/ 72 h 351"/>
                      <a:gd name="T20" fmla="*/ 37 w 244"/>
                      <a:gd name="T21" fmla="*/ 123 h 351"/>
                      <a:gd name="T22" fmla="*/ 21 w 244"/>
                      <a:gd name="T23" fmla="*/ 197 h 351"/>
                      <a:gd name="T24" fmla="*/ 0 w 244"/>
                      <a:gd name="T25" fmla="*/ 234 h 351"/>
                      <a:gd name="T26" fmla="*/ 18 w 244"/>
                      <a:gd name="T27" fmla="*/ 285 h 351"/>
                      <a:gd name="T28" fmla="*/ 30 w 244"/>
                      <a:gd name="T29" fmla="*/ 325 h 351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244"/>
                      <a:gd name="T46" fmla="*/ 0 h 351"/>
                      <a:gd name="T47" fmla="*/ 244 w 244"/>
                      <a:gd name="T48" fmla="*/ 351 h 351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244" h="351">
                        <a:moveTo>
                          <a:pt x="30" y="325"/>
                        </a:moveTo>
                        <a:cubicBezTo>
                          <a:pt x="39" y="336"/>
                          <a:pt x="54" y="350"/>
                          <a:pt x="74" y="350"/>
                        </a:cubicBezTo>
                        <a:cubicBezTo>
                          <a:pt x="94" y="351"/>
                          <a:pt x="130" y="343"/>
                          <a:pt x="150" y="329"/>
                        </a:cubicBezTo>
                        <a:cubicBezTo>
                          <a:pt x="170" y="316"/>
                          <a:pt x="181" y="286"/>
                          <a:pt x="193" y="271"/>
                        </a:cubicBezTo>
                        <a:cubicBezTo>
                          <a:pt x="206" y="256"/>
                          <a:pt x="220" y="261"/>
                          <a:pt x="228" y="239"/>
                        </a:cubicBezTo>
                        <a:cubicBezTo>
                          <a:pt x="236" y="216"/>
                          <a:pt x="244" y="168"/>
                          <a:pt x="244" y="137"/>
                        </a:cubicBezTo>
                        <a:cubicBezTo>
                          <a:pt x="244" y="106"/>
                          <a:pt x="236" y="73"/>
                          <a:pt x="228" y="53"/>
                        </a:cubicBezTo>
                        <a:cubicBezTo>
                          <a:pt x="220" y="33"/>
                          <a:pt x="214" y="23"/>
                          <a:pt x="196" y="16"/>
                        </a:cubicBezTo>
                        <a:cubicBezTo>
                          <a:pt x="178" y="9"/>
                          <a:pt x="145" y="0"/>
                          <a:pt x="122" y="9"/>
                        </a:cubicBezTo>
                        <a:cubicBezTo>
                          <a:pt x="99" y="18"/>
                          <a:pt x="72" y="53"/>
                          <a:pt x="57" y="72"/>
                        </a:cubicBezTo>
                        <a:cubicBezTo>
                          <a:pt x="43" y="91"/>
                          <a:pt x="43" y="102"/>
                          <a:pt x="37" y="123"/>
                        </a:cubicBezTo>
                        <a:cubicBezTo>
                          <a:pt x="31" y="143"/>
                          <a:pt x="27" y="179"/>
                          <a:pt x="21" y="197"/>
                        </a:cubicBezTo>
                        <a:cubicBezTo>
                          <a:pt x="15" y="216"/>
                          <a:pt x="0" y="220"/>
                          <a:pt x="0" y="234"/>
                        </a:cubicBezTo>
                        <a:cubicBezTo>
                          <a:pt x="0" y="249"/>
                          <a:pt x="13" y="270"/>
                          <a:pt x="18" y="285"/>
                        </a:cubicBezTo>
                        <a:cubicBezTo>
                          <a:pt x="24" y="300"/>
                          <a:pt x="20" y="314"/>
                          <a:pt x="30" y="325"/>
                        </a:cubicBezTo>
                      </a:path>
                    </a:pathLst>
                  </a:custGeom>
                  <a:noFill/>
                  <a:ln w="16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9929" name="Group 66"/>
                <p:cNvGrpSpPr>
                  <a:grpSpLocks/>
                </p:cNvGrpSpPr>
                <p:nvPr/>
              </p:nvGrpSpPr>
              <p:grpSpPr bwMode="auto">
                <a:xfrm>
                  <a:off x="4658" y="1730"/>
                  <a:ext cx="136" cy="196"/>
                  <a:chOff x="4658" y="1730"/>
                  <a:chExt cx="136" cy="196"/>
                </a:xfrm>
              </p:grpSpPr>
              <p:sp>
                <p:nvSpPr>
                  <p:cNvPr id="69930" name="Freeform 64"/>
                  <p:cNvSpPr>
                    <a:spLocks/>
                  </p:cNvSpPr>
                  <p:nvPr/>
                </p:nvSpPr>
                <p:spPr bwMode="auto">
                  <a:xfrm>
                    <a:off x="4658" y="1730"/>
                    <a:ext cx="136" cy="196"/>
                  </a:xfrm>
                  <a:custGeom>
                    <a:avLst/>
                    <a:gdLst>
                      <a:gd name="T0" fmla="*/ 0 w 2547"/>
                      <a:gd name="T1" fmla="*/ 0 h 3627"/>
                      <a:gd name="T2" fmla="*/ 0 w 2547"/>
                      <a:gd name="T3" fmla="*/ 0 h 3627"/>
                      <a:gd name="T4" fmla="*/ 0 w 2547"/>
                      <a:gd name="T5" fmla="*/ 0 h 3627"/>
                      <a:gd name="T6" fmla="*/ 0 w 2547"/>
                      <a:gd name="T7" fmla="*/ 0 h 3627"/>
                      <a:gd name="T8" fmla="*/ 0 w 2547"/>
                      <a:gd name="T9" fmla="*/ 0 h 3627"/>
                      <a:gd name="T10" fmla="*/ 0 w 2547"/>
                      <a:gd name="T11" fmla="*/ 0 h 3627"/>
                      <a:gd name="T12" fmla="*/ 0 w 2547"/>
                      <a:gd name="T13" fmla="*/ 0 h 3627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2547"/>
                      <a:gd name="T22" fmla="*/ 0 h 3627"/>
                      <a:gd name="T23" fmla="*/ 2547 w 2547"/>
                      <a:gd name="T24" fmla="*/ 3627 h 3627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2547" h="3627">
                        <a:moveTo>
                          <a:pt x="1958" y="144"/>
                        </a:moveTo>
                        <a:cubicBezTo>
                          <a:pt x="1695" y="0"/>
                          <a:pt x="1204" y="309"/>
                          <a:pt x="924" y="618"/>
                        </a:cubicBezTo>
                        <a:cubicBezTo>
                          <a:pt x="644" y="927"/>
                          <a:pt x="386" y="1511"/>
                          <a:pt x="280" y="1989"/>
                        </a:cubicBezTo>
                        <a:cubicBezTo>
                          <a:pt x="174" y="2468"/>
                          <a:pt x="0" y="3356"/>
                          <a:pt x="280" y="3492"/>
                        </a:cubicBezTo>
                        <a:cubicBezTo>
                          <a:pt x="559" y="3627"/>
                          <a:pt x="1585" y="3140"/>
                          <a:pt x="1958" y="2806"/>
                        </a:cubicBezTo>
                        <a:cubicBezTo>
                          <a:pt x="2331" y="2472"/>
                          <a:pt x="2479" y="1901"/>
                          <a:pt x="2513" y="1477"/>
                        </a:cubicBezTo>
                        <a:cubicBezTo>
                          <a:pt x="2547" y="1054"/>
                          <a:pt x="2221" y="288"/>
                          <a:pt x="1958" y="144"/>
                        </a:cubicBezTo>
                      </a:path>
                    </a:pathLst>
                  </a:custGeom>
                  <a:solidFill>
                    <a:srgbClr val="5A5A5A"/>
                  </a:solidFill>
                  <a:ln w="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9931" name="Freeform 65"/>
                  <p:cNvSpPr>
                    <a:spLocks/>
                  </p:cNvSpPr>
                  <p:nvPr/>
                </p:nvSpPr>
                <p:spPr bwMode="auto">
                  <a:xfrm>
                    <a:off x="4658" y="1730"/>
                    <a:ext cx="136" cy="196"/>
                  </a:xfrm>
                  <a:custGeom>
                    <a:avLst/>
                    <a:gdLst>
                      <a:gd name="T0" fmla="*/ 105 w 136"/>
                      <a:gd name="T1" fmla="*/ 7 h 196"/>
                      <a:gd name="T2" fmla="*/ 49 w 136"/>
                      <a:gd name="T3" fmla="*/ 33 h 196"/>
                      <a:gd name="T4" fmla="*/ 15 w 136"/>
                      <a:gd name="T5" fmla="*/ 107 h 196"/>
                      <a:gd name="T6" fmla="*/ 15 w 136"/>
                      <a:gd name="T7" fmla="*/ 188 h 196"/>
                      <a:gd name="T8" fmla="*/ 105 w 136"/>
                      <a:gd name="T9" fmla="*/ 151 h 196"/>
                      <a:gd name="T10" fmla="*/ 135 w 136"/>
                      <a:gd name="T11" fmla="*/ 79 h 196"/>
                      <a:gd name="T12" fmla="*/ 105 w 136"/>
                      <a:gd name="T13" fmla="*/ 7 h 19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136"/>
                      <a:gd name="T22" fmla="*/ 0 h 196"/>
                      <a:gd name="T23" fmla="*/ 136 w 136"/>
                      <a:gd name="T24" fmla="*/ 196 h 19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136" h="196">
                        <a:moveTo>
                          <a:pt x="105" y="7"/>
                        </a:moveTo>
                        <a:cubicBezTo>
                          <a:pt x="91" y="0"/>
                          <a:pt x="64" y="16"/>
                          <a:pt x="49" y="33"/>
                        </a:cubicBezTo>
                        <a:cubicBezTo>
                          <a:pt x="34" y="50"/>
                          <a:pt x="20" y="81"/>
                          <a:pt x="15" y="107"/>
                        </a:cubicBezTo>
                        <a:cubicBezTo>
                          <a:pt x="9" y="133"/>
                          <a:pt x="0" y="181"/>
                          <a:pt x="15" y="188"/>
                        </a:cubicBezTo>
                        <a:cubicBezTo>
                          <a:pt x="30" y="196"/>
                          <a:pt x="85" y="169"/>
                          <a:pt x="105" y="151"/>
                        </a:cubicBezTo>
                        <a:cubicBezTo>
                          <a:pt x="125" y="133"/>
                          <a:pt x="133" y="102"/>
                          <a:pt x="135" y="79"/>
                        </a:cubicBezTo>
                        <a:cubicBezTo>
                          <a:pt x="136" y="57"/>
                          <a:pt x="119" y="15"/>
                          <a:pt x="105" y="7"/>
                        </a:cubicBezTo>
                      </a:path>
                    </a:pathLst>
                  </a:custGeom>
                  <a:noFill/>
                  <a:ln w="16" cap="rnd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69644" name="Группа 560"/>
          <p:cNvGrpSpPr>
            <a:grpSpLocks/>
          </p:cNvGrpSpPr>
          <p:nvPr/>
        </p:nvGrpSpPr>
        <p:grpSpPr bwMode="auto">
          <a:xfrm>
            <a:off x="152400" y="1428750"/>
            <a:ext cx="1779588" cy="1139825"/>
            <a:chOff x="152400" y="1428750"/>
            <a:chExt cx="1779588" cy="1139825"/>
          </a:xfrm>
        </p:grpSpPr>
        <p:grpSp>
          <p:nvGrpSpPr>
            <p:cNvPr id="69662" name="Group 802"/>
            <p:cNvGrpSpPr>
              <a:grpSpLocks/>
            </p:cNvGrpSpPr>
            <p:nvPr/>
          </p:nvGrpSpPr>
          <p:grpSpPr bwMode="auto">
            <a:xfrm>
              <a:off x="903288" y="1428750"/>
              <a:ext cx="1028700" cy="741363"/>
              <a:chOff x="2605" y="10788"/>
              <a:chExt cx="3255" cy="2339"/>
            </a:xfrm>
          </p:grpSpPr>
          <p:sp>
            <p:nvSpPr>
              <p:cNvPr id="69681" name="Freeform 1031"/>
              <p:cNvSpPr>
                <a:spLocks/>
              </p:cNvSpPr>
              <p:nvPr/>
            </p:nvSpPr>
            <p:spPr bwMode="auto">
              <a:xfrm>
                <a:off x="2607" y="12347"/>
                <a:ext cx="2838" cy="677"/>
              </a:xfrm>
              <a:custGeom>
                <a:avLst/>
                <a:gdLst>
                  <a:gd name="T0" fmla="*/ 21 w 2838"/>
                  <a:gd name="T1" fmla="*/ 211 h 677"/>
                  <a:gd name="T2" fmla="*/ 0 w 2838"/>
                  <a:gd name="T3" fmla="*/ 196 h 677"/>
                  <a:gd name="T4" fmla="*/ 6 w 2838"/>
                  <a:gd name="T5" fmla="*/ 185 h 677"/>
                  <a:gd name="T6" fmla="*/ 525 w 2838"/>
                  <a:gd name="T7" fmla="*/ 0 h 677"/>
                  <a:gd name="T8" fmla="*/ 472 w 2838"/>
                  <a:gd name="T9" fmla="*/ 23 h 677"/>
                  <a:gd name="T10" fmla="*/ 513 w 2838"/>
                  <a:gd name="T11" fmla="*/ 44 h 677"/>
                  <a:gd name="T12" fmla="*/ 982 w 2838"/>
                  <a:gd name="T13" fmla="*/ 135 h 677"/>
                  <a:gd name="T14" fmla="*/ 1038 w 2838"/>
                  <a:gd name="T15" fmla="*/ 120 h 677"/>
                  <a:gd name="T16" fmla="*/ 1143 w 2838"/>
                  <a:gd name="T17" fmla="*/ 135 h 677"/>
                  <a:gd name="T18" fmla="*/ 1422 w 2838"/>
                  <a:gd name="T19" fmla="*/ 199 h 677"/>
                  <a:gd name="T20" fmla="*/ 1434 w 2838"/>
                  <a:gd name="T21" fmla="*/ 220 h 677"/>
                  <a:gd name="T22" fmla="*/ 1428 w 2838"/>
                  <a:gd name="T23" fmla="*/ 232 h 677"/>
                  <a:gd name="T24" fmla="*/ 2205 w 2838"/>
                  <a:gd name="T25" fmla="*/ 399 h 677"/>
                  <a:gd name="T26" fmla="*/ 2284 w 2838"/>
                  <a:gd name="T27" fmla="*/ 413 h 677"/>
                  <a:gd name="T28" fmla="*/ 2325 w 2838"/>
                  <a:gd name="T29" fmla="*/ 390 h 677"/>
                  <a:gd name="T30" fmla="*/ 2782 w 2838"/>
                  <a:gd name="T31" fmla="*/ 100 h 677"/>
                  <a:gd name="T32" fmla="*/ 2785 w 2838"/>
                  <a:gd name="T33" fmla="*/ 88 h 677"/>
                  <a:gd name="T34" fmla="*/ 2838 w 2838"/>
                  <a:gd name="T35" fmla="*/ 85 h 677"/>
                  <a:gd name="T36" fmla="*/ 2111 w 2838"/>
                  <a:gd name="T37" fmla="*/ 574 h 677"/>
                  <a:gd name="T38" fmla="*/ 2008 w 2838"/>
                  <a:gd name="T39" fmla="*/ 642 h 677"/>
                  <a:gd name="T40" fmla="*/ 1938 w 2838"/>
                  <a:gd name="T41" fmla="*/ 677 h 677"/>
                  <a:gd name="T42" fmla="*/ 1853 w 2838"/>
                  <a:gd name="T43" fmla="*/ 677 h 677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838"/>
                  <a:gd name="T67" fmla="*/ 0 h 677"/>
                  <a:gd name="T68" fmla="*/ 2838 w 2838"/>
                  <a:gd name="T69" fmla="*/ 677 h 677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838" h="677">
                    <a:moveTo>
                      <a:pt x="21" y="211"/>
                    </a:moveTo>
                    <a:lnTo>
                      <a:pt x="0" y="196"/>
                    </a:lnTo>
                    <a:lnTo>
                      <a:pt x="6" y="185"/>
                    </a:lnTo>
                    <a:lnTo>
                      <a:pt x="525" y="0"/>
                    </a:lnTo>
                    <a:lnTo>
                      <a:pt x="472" y="23"/>
                    </a:lnTo>
                    <a:lnTo>
                      <a:pt x="513" y="44"/>
                    </a:lnTo>
                    <a:lnTo>
                      <a:pt x="982" y="135"/>
                    </a:lnTo>
                    <a:lnTo>
                      <a:pt x="1038" y="120"/>
                    </a:lnTo>
                    <a:lnTo>
                      <a:pt x="1143" y="135"/>
                    </a:lnTo>
                    <a:lnTo>
                      <a:pt x="1422" y="199"/>
                    </a:lnTo>
                    <a:lnTo>
                      <a:pt x="1434" y="220"/>
                    </a:lnTo>
                    <a:lnTo>
                      <a:pt x="1428" y="232"/>
                    </a:lnTo>
                    <a:lnTo>
                      <a:pt x="2205" y="399"/>
                    </a:lnTo>
                    <a:lnTo>
                      <a:pt x="2284" y="413"/>
                    </a:lnTo>
                    <a:lnTo>
                      <a:pt x="2325" y="390"/>
                    </a:lnTo>
                    <a:lnTo>
                      <a:pt x="2782" y="100"/>
                    </a:lnTo>
                    <a:lnTo>
                      <a:pt x="2785" y="88"/>
                    </a:lnTo>
                    <a:lnTo>
                      <a:pt x="2838" y="85"/>
                    </a:lnTo>
                    <a:lnTo>
                      <a:pt x="2111" y="574"/>
                    </a:lnTo>
                    <a:lnTo>
                      <a:pt x="2008" y="642"/>
                    </a:lnTo>
                    <a:lnTo>
                      <a:pt x="1938" y="677"/>
                    </a:lnTo>
                    <a:lnTo>
                      <a:pt x="1853" y="677"/>
                    </a:lnTo>
                  </a:path>
                </a:pathLst>
              </a:custGeom>
              <a:solidFill>
                <a:srgbClr val="000000"/>
              </a:solidFill>
              <a:ln w="1">
                <a:solidFill>
                  <a:srgbClr val="414746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82" name="Freeform 1030"/>
              <p:cNvSpPr>
                <a:spLocks/>
              </p:cNvSpPr>
              <p:nvPr/>
            </p:nvSpPr>
            <p:spPr bwMode="auto">
              <a:xfrm>
                <a:off x="3463" y="12499"/>
                <a:ext cx="516" cy="161"/>
              </a:xfrm>
              <a:custGeom>
                <a:avLst/>
                <a:gdLst>
                  <a:gd name="T0" fmla="*/ 13882 w 176"/>
                  <a:gd name="T1" fmla="*/ 0 h 55"/>
                  <a:gd name="T2" fmla="*/ 0 w 176"/>
                  <a:gd name="T3" fmla="*/ 6674 h 55"/>
                  <a:gd name="T4" fmla="*/ 26011 w 176"/>
                  <a:gd name="T5" fmla="*/ 11817 h 55"/>
                  <a:gd name="T6" fmla="*/ 38131 w 176"/>
                  <a:gd name="T7" fmla="*/ 5571 h 55"/>
                  <a:gd name="T8" fmla="*/ 38131 w 176"/>
                  <a:gd name="T9" fmla="*/ 4490 h 55"/>
                  <a:gd name="T10" fmla="*/ 13882 w 176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76"/>
                  <a:gd name="T19" fmla="*/ 0 h 55"/>
                  <a:gd name="T20" fmla="*/ 176 w 176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76" h="55">
                    <a:moveTo>
                      <a:pt x="64" y="0"/>
                    </a:moveTo>
                    <a:lnTo>
                      <a:pt x="0" y="31"/>
                    </a:lnTo>
                    <a:lnTo>
                      <a:pt x="120" y="55"/>
                    </a:lnTo>
                    <a:lnTo>
                      <a:pt x="176" y="26"/>
                    </a:lnTo>
                    <a:lnTo>
                      <a:pt x="176" y="21"/>
                    </a:ln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A5A5A5"/>
              </a:solidFill>
              <a:ln w="3">
                <a:solidFill>
                  <a:srgbClr val="59595E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83" name="Freeform 1029"/>
              <p:cNvSpPr>
                <a:spLocks/>
              </p:cNvSpPr>
              <p:nvPr/>
            </p:nvSpPr>
            <p:spPr bwMode="auto">
              <a:xfrm>
                <a:off x="3387" y="12578"/>
                <a:ext cx="487" cy="123"/>
              </a:xfrm>
              <a:custGeom>
                <a:avLst/>
                <a:gdLst>
                  <a:gd name="T0" fmla="*/ 36079 w 166"/>
                  <a:gd name="T1" fmla="*/ 7360 h 42"/>
                  <a:gd name="T2" fmla="*/ 33480 w 166"/>
                  <a:gd name="T3" fmla="*/ 9040 h 42"/>
                  <a:gd name="T4" fmla="*/ 29772 w 166"/>
                  <a:gd name="T5" fmla="*/ 9040 h 42"/>
                  <a:gd name="T6" fmla="*/ 1567 w 166"/>
                  <a:gd name="T7" fmla="*/ 3465 h 42"/>
                  <a:gd name="T8" fmla="*/ 0 w 166"/>
                  <a:gd name="T9" fmla="*/ 2357 h 42"/>
                  <a:gd name="T10" fmla="*/ 455 w 166"/>
                  <a:gd name="T11" fmla="*/ 1107 h 42"/>
                  <a:gd name="T12" fmla="*/ 2805 w 166"/>
                  <a:gd name="T13" fmla="*/ 0 h 42"/>
                  <a:gd name="T14" fmla="*/ 4820 w 166"/>
                  <a:gd name="T15" fmla="*/ 0 h 42"/>
                  <a:gd name="T16" fmla="*/ 36079 w 166"/>
                  <a:gd name="T17" fmla="*/ 7360 h 4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66"/>
                  <a:gd name="T28" fmla="*/ 0 h 42"/>
                  <a:gd name="T29" fmla="*/ 166 w 166"/>
                  <a:gd name="T30" fmla="*/ 42 h 4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66" h="42">
                    <a:moveTo>
                      <a:pt x="166" y="34"/>
                    </a:moveTo>
                    <a:lnTo>
                      <a:pt x="154" y="42"/>
                    </a:lnTo>
                    <a:lnTo>
                      <a:pt x="137" y="42"/>
                    </a:lnTo>
                    <a:lnTo>
                      <a:pt x="7" y="16"/>
                    </a:lnTo>
                    <a:lnTo>
                      <a:pt x="0" y="11"/>
                    </a:lnTo>
                    <a:lnTo>
                      <a:pt x="2" y="5"/>
                    </a:lnTo>
                    <a:lnTo>
                      <a:pt x="13" y="0"/>
                    </a:lnTo>
                    <a:lnTo>
                      <a:pt x="22" y="0"/>
                    </a:lnTo>
                    <a:lnTo>
                      <a:pt x="166" y="34"/>
                    </a:lnTo>
                    <a:close/>
                  </a:path>
                </a:pathLst>
              </a:custGeom>
              <a:solidFill>
                <a:srgbClr val="CBCBCD"/>
              </a:solidFill>
              <a:ln w="1">
                <a:solidFill>
                  <a:srgbClr val="524A5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84" name="Freeform 1028"/>
              <p:cNvSpPr>
                <a:spLocks/>
              </p:cNvSpPr>
              <p:nvPr/>
            </p:nvSpPr>
            <p:spPr bwMode="auto">
              <a:xfrm>
                <a:off x="3490" y="12616"/>
                <a:ext cx="172" cy="68"/>
              </a:xfrm>
              <a:custGeom>
                <a:avLst/>
                <a:gdLst>
                  <a:gd name="T0" fmla="*/ 6935 w 59"/>
                  <a:gd name="T1" fmla="*/ 0 h 23"/>
                  <a:gd name="T2" fmla="*/ 866 w 59"/>
                  <a:gd name="T3" fmla="*/ 2667 h 23"/>
                  <a:gd name="T4" fmla="*/ 0 w 59"/>
                  <a:gd name="T5" fmla="*/ 4293 h 23"/>
                  <a:gd name="T6" fmla="*/ 1886 w 59"/>
                  <a:gd name="T7" fmla="*/ 4964 h 23"/>
                  <a:gd name="T8" fmla="*/ 5702 w 59"/>
                  <a:gd name="T9" fmla="*/ 5192 h 23"/>
                  <a:gd name="T10" fmla="*/ 10556 w 59"/>
                  <a:gd name="T11" fmla="*/ 3128 h 23"/>
                  <a:gd name="T12" fmla="*/ 12416 w 59"/>
                  <a:gd name="T13" fmla="*/ 1599 h 23"/>
                  <a:gd name="T14" fmla="*/ 11346 w 59"/>
                  <a:gd name="T15" fmla="*/ 464 h 23"/>
                  <a:gd name="T16" fmla="*/ 6935 w 59"/>
                  <a:gd name="T17" fmla="*/ 0 h 23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9"/>
                  <a:gd name="T28" fmla="*/ 0 h 23"/>
                  <a:gd name="T29" fmla="*/ 59 w 59"/>
                  <a:gd name="T30" fmla="*/ 23 h 23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9" h="23">
                    <a:moveTo>
                      <a:pt x="33" y="0"/>
                    </a:moveTo>
                    <a:lnTo>
                      <a:pt x="4" y="12"/>
                    </a:lnTo>
                    <a:lnTo>
                      <a:pt x="0" y="19"/>
                    </a:lnTo>
                    <a:lnTo>
                      <a:pt x="9" y="22"/>
                    </a:lnTo>
                    <a:lnTo>
                      <a:pt x="27" y="23"/>
                    </a:lnTo>
                    <a:lnTo>
                      <a:pt x="50" y="14"/>
                    </a:lnTo>
                    <a:lnTo>
                      <a:pt x="59" y="7"/>
                    </a:lnTo>
                    <a:lnTo>
                      <a:pt x="54" y="2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A5A5A5"/>
              </a:solidFill>
              <a:ln w="3">
                <a:solidFill>
                  <a:srgbClr val="555959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85" name="Freeform 1027"/>
              <p:cNvSpPr>
                <a:spLocks/>
              </p:cNvSpPr>
              <p:nvPr/>
            </p:nvSpPr>
            <p:spPr bwMode="auto">
              <a:xfrm>
                <a:off x="3598" y="12734"/>
                <a:ext cx="62" cy="32"/>
              </a:xfrm>
              <a:custGeom>
                <a:avLst/>
                <a:gdLst>
                  <a:gd name="T0" fmla="*/ 0 w 21"/>
                  <a:gd name="T1" fmla="*/ 1431 h 11"/>
                  <a:gd name="T2" fmla="*/ 3112 w 21"/>
                  <a:gd name="T3" fmla="*/ 2292 h 11"/>
                  <a:gd name="T4" fmla="*/ 4246 w 21"/>
                  <a:gd name="T5" fmla="*/ 1649 h 11"/>
                  <a:gd name="T6" fmla="*/ 4706 w 21"/>
                  <a:gd name="T7" fmla="*/ 864 h 11"/>
                  <a:gd name="T8" fmla="*/ 898 w 21"/>
                  <a:gd name="T9" fmla="*/ 0 h 11"/>
                  <a:gd name="T10" fmla="*/ 0 w 21"/>
                  <a:gd name="T11" fmla="*/ 143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1"/>
                  <a:gd name="T19" fmla="*/ 0 h 11"/>
                  <a:gd name="T20" fmla="*/ 21 w 21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" h="11">
                    <a:moveTo>
                      <a:pt x="0" y="7"/>
                    </a:moveTo>
                    <a:lnTo>
                      <a:pt x="14" y="11"/>
                    </a:lnTo>
                    <a:lnTo>
                      <a:pt x="19" y="8"/>
                    </a:lnTo>
                    <a:lnTo>
                      <a:pt x="21" y="4"/>
                    </a:lnTo>
                    <a:lnTo>
                      <a:pt x="4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454344"/>
              </a:solidFill>
              <a:ln w="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86" name="Freeform 1026"/>
              <p:cNvSpPr>
                <a:spLocks noEditPoints="1"/>
              </p:cNvSpPr>
              <p:nvPr/>
            </p:nvSpPr>
            <p:spPr bwMode="auto">
              <a:xfrm>
                <a:off x="3082" y="12141"/>
                <a:ext cx="2310" cy="601"/>
              </a:xfrm>
              <a:custGeom>
                <a:avLst/>
                <a:gdLst>
                  <a:gd name="T0" fmla="*/ 10 w 8343"/>
                  <a:gd name="T1" fmla="*/ 3 h 2168"/>
                  <a:gd name="T2" fmla="*/ 12 w 8343"/>
                  <a:gd name="T3" fmla="*/ 2 h 2168"/>
                  <a:gd name="T4" fmla="*/ 12 w 8343"/>
                  <a:gd name="T5" fmla="*/ 2 h 2168"/>
                  <a:gd name="T6" fmla="*/ 12 w 8343"/>
                  <a:gd name="T7" fmla="*/ 2 h 2168"/>
                  <a:gd name="T8" fmla="*/ 3 w 8343"/>
                  <a:gd name="T9" fmla="*/ 0 h 2168"/>
                  <a:gd name="T10" fmla="*/ 1 w 8343"/>
                  <a:gd name="T11" fmla="*/ 1 h 2168"/>
                  <a:gd name="T12" fmla="*/ 1 w 8343"/>
                  <a:gd name="T13" fmla="*/ 1 h 2168"/>
                  <a:gd name="T14" fmla="*/ 9 w 8343"/>
                  <a:gd name="T15" fmla="*/ 3 h 2168"/>
                  <a:gd name="T16" fmla="*/ 9 w 8343"/>
                  <a:gd name="T17" fmla="*/ 3 h 2168"/>
                  <a:gd name="T18" fmla="*/ 10 w 8343"/>
                  <a:gd name="T19" fmla="*/ 3 h 2168"/>
                  <a:gd name="T20" fmla="*/ 14 w 8343"/>
                  <a:gd name="T21" fmla="*/ 2 h 2168"/>
                  <a:gd name="T22" fmla="*/ 14 w 8343"/>
                  <a:gd name="T23" fmla="*/ 2 h 2168"/>
                  <a:gd name="T24" fmla="*/ 13 w 8343"/>
                  <a:gd name="T25" fmla="*/ 2 h 2168"/>
                  <a:gd name="T26" fmla="*/ 11 w 8343"/>
                  <a:gd name="T27" fmla="*/ 3 h 2168"/>
                  <a:gd name="T28" fmla="*/ 11 w 8343"/>
                  <a:gd name="T29" fmla="*/ 4 h 2168"/>
                  <a:gd name="T30" fmla="*/ 11 w 8343"/>
                  <a:gd name="T31" fmla="*/ 4 h 2168"/>
                  <a:gd name="T32" fmla="*/ 9 w 8343"/>
                  <a:gd name="T33" fmla="*/ 3 h 2168"/>
                  <a:gd name="T34" fmla="*/ 6 w 8343"/>
                  <a:gd name="T35" fmla="*/ 2 h 2168"/>
                  <a:gd name="T36" fmla="*/ 6 w 8343"/>
                  <a:gd name="T37" fmla="*/ 2 h 2168"/>
                  <a:gd name="T38" fmla="*/ 6 w 8343"/>
                  <a:gd name="T39" fmla="*/ 2 h 2168"/>
                  <a:gd name="T40" fmla="*/ 3 w 8343"/>
                  <a:gd name="T41" fmla="*/ 2 h 2168"/>
                  <a:gd name="T42" fmla="*/ 3 w 8343"/>
                  <a:gd name="T43" fmla="*/ 2 h 2168"/>
                  <a:gd name="T44" fmla="*/ 3 w 8343"/>
                  <a:gd name="T45" fmla="*/ 2 h 2168"/>
                  <a:gd name="T46" fmla="*/ 0 w 8343"/>
                  <a:gd name="T47" fmla="*/ 1 h 2168"/>
                  <a:gd name="T48" fmla="*/ 0 w 8343"/>
                  <a:gd name="T49" fmla="*/ 1 h 2168"/>
                  <a:gd name="T50" fmla="*/ 0 w 8343"/>
                  <a:gd name="T51" fmla="*/ 1 h 2168"/>
                  <a:gd name="T52" fmla="*/ 4 w 8343"/>
                  <a:gd name="T53" fmla="*/ 0 h 2168"/>
                  <a:gd name="T54" fmla="*/ 4 w 8343"/>
                  <a:gd name="T55" fmla="*/ 0 h 2168"/>
                  <a:gd name="T56" fmla="*/ 6 w 8343"/>
                  <a:gd name="T57" fmla="*/ 0 h 2168"/>
                  <a:gd name="T58" fmla="*/ 12 w 8343"/>
                  <a:gd name="T59" fmla="*/ 1 h 2168"/>
                  <a:gd name="T60" fmla="*/ 13 w 8343"/>
                  <a:gd name="T61" fmla="*/ 2 h 2168"/>
                  <a:gd name="T62" fmla="*/ 14 w 8343"/>
                  <a:gd name="T63" fmla="*/ 2 h 2168"/>
                  <a:gd name="T64" fmla="*/ 14 w 8343"/>
                  <a:gd name="T65" fmla="*/ 2 h 2168"/>
                  <a:gd name="T66" fmla="*/ 13 w 8343"/>
                  <a:gd name="T67" fmla="*/ 2 h 216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8343"/>
                  <a:gd name="T103" fmla="*/ 0 h 2168"/>
                  <a:gd name="T104" fmla="*/ 8343 w 8343"/>
                  <a:gd name="T105" fmla="*/ 2168 h 216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8343" h="2168">
                    <a:moveTo>
                      <a:pt x="6318" y="2039"/>
                    </a:moveTo>
                    <a:lnTo>
                      <a:pt x="7424" y="1422"/>
                    </a:lnTo>
                    <a:lnTo>
                      <a:pt x="7654" y="1307"/>
                    </a:lnTo>
                    <a:lnTo>
                      <a:pt x="7711" y="1177"/>
                    </a:lnTo>
                    <a:lnTo>
                      <a:pt x="2111" y="187"/>
                    </a:lnTo>
                    <a:lnTo>
                      <a:pt x="574" y="747"/>
                    </a:lnTo>
                    <a:lnTo>
                      <a:pt x="689" y="833"/>
                    </a:lnTo>
                    <a:lnTo>
                      <a:pt x="5327" y="1795"/>
                    </a:lnTo>
                    <a:lnTo>
                      <a:pt x="5241" y="1824"/>
                    </a:lnTo>
                    <a:lnTo>
                      <a:pt x="6318" y="2039"/>
                    </a:lnTo>
                    <a:close/>
                    <a:moveTo>
                      <a:pt x="8300" y="1048"/>
                    </a:moveTo>
                    <a:lnTo>
                      <a:pt x="8300" y="1048"/>
                    </a:lnTo>
                    <a:close/>
                    <a:moveTo>
                      <a:pt x="8200" y="1177"/>
                    </a:moveTo>
                    <a:lnTo>
                      <a:pt x="6821" y="2082"/>
                    </a:lnTo>
                    <a:lnTo>
                      <a:pt x="6606" y="2168"/>
                    </a:lnTo>
                    <a:lnTo>
                      <a:pt x="6404" y="2168"/>
                    </a:lnTo>
                    <a:lnTo>
                      <a:pt x="5830" y="2053"/>
                    </a:lnTo>
                    <a:lnTo>
                      <a:pt x="3460" y="1536"/>
                    </a:lnTo>
                    <a:lnTo>
                      <a:pt x="3446" y="1450"/>
                    </a:lnTo>
                    <a:lnTo>
                      <a:pt x="3346" y="1407"/>
                    </a:lnTo>
                    <a:lnTo>
                      <a:pt x="2111" y="1134"/>
                    </a:lnTo>
                    <a:lnTo>
                      <a:pt x="1895" y="1163"/>
                    </a:lnTo>
                    <a:lnTo>
                      <a:pt x="1766" y="1206"/>
                    </a:lnTo>
                    <a:lnTo>
                      <a:pt x="57" y="847"/>
                    </a:lnTo>
                    <a:lnTo>
                      <a:pt x="0" y="804"/>
                    </a:lnTo>
                    <a:lnTo>
                      <a:pt x="14" y="747"/>
                    </a:lnTo>
                    <a:lnTo>
                      <a:pt x="2240" y="14"/>
                    </a:lnTo>
                    <a:lnTo>
                      <a:pt x="2398" y="0"/>
                    </a:lnTo>
                    <a:lnTo>
                      <a:pt x="3949" y="244"/>
                    </a:lnTo>
                    <a:lnTo>
                      <a:pt x="7453" y="862"/>
                    </a:lnTo>
                    <a:lnTo>
                      <a:pt x="8185" y="1005"/>
                    </a:lnTo>
                    <a:lnTo>
                      <a:pt x="8343" y="1034"/>
                    </a:lnTo>
                    <a:lnTo>
                      <a:pt x="8329" y="1091"/>
                    </a:lnTo>
                    <a:lnTo>
                      <a:pt x="8200" y="1177"/>
                    </a:lnTo>
                    <a:close/>
                  </a:path>
                </a:pathLst>
              </a:custGeom>
              <a:solidFill>
                <a:srgbClr val="444343"/>
              </a:solidFill>
              <a:ln w="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87" name="Freeform 1025"/>
              <p:cNvSpPr>
                <a:spLocks/>
              </p:cNvSpPr>
              <p:nvPr/>
            </p:nvSpPr>
            <p:spPr bwMode="auto">
              <a:xfrm>
                <a:off x="4938" y="12473"/>
                <a:ext cx="273" cy="173"/>
              </a:xfrm>
              <a:custGeom>
                <a:avLst/>
                <a:gdLst>
                  <a:gd name="T0" fmla="*/ 20258 w 93"/>
                  <a:gd name="T1" fmla="*/ 0 h 59"/>
                  <a:gd name="T2" fmla="*/ 0 w 93"/>
                  <a:gd name="T3" fmla="*/ 12784 h 59"/>
                  <a:gd name="T4" fmla="*/ 18717 w 93"/>
                  <a:gd name="T5" fmla="*/ 2141 h 59"/>
                  <a:gd name="T6" fmla="*/ 19603 w 93"/>
                  <a:gd name="T7" fmla="*/ 1686 h 59"/>
                  <a:gd name="T8" fmla="*/ 20258 w 93"/>
                  <a:gd name="T9" fmla="*/ 0 h 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93"/>
                  <a:gd name="T16" fmla="*/ 0 h 59"/>
                  <a:gd name="T17" fmla="*/ 93 w 93"/>
                  <a:gd name="T18" fmla="*/ 59 h 5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93" h="59">
                    <a:moveTo>
                      <a:pt x="93" y="0"/>
                    </a:moveTo>
                    <a:lnTo>
                      <a:pt x="0" y="59"/>
                    </a:lnTo>
                    <a:lnTo>
                      <a:pt x="86" y="10"/>
                    </a:lnTo>
                    <a:lnTo>
                      <a:pt x="90" y="8"/>
                    </a:lnTo>
                    <a:lnTo>
                      <a:pt x="9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88" name="Freeform 1024"/>
              <p:cNvSpPr>
                <a:spLocks/>
              </p:cNvSpPr>
              <p:nvPr/>
            </p:nvSpPr>
            <p:spPr bwMode="auto">
              <a:xfrm>
                <a:off x="4178" y="12133"/>
                <a:ext cx="203" cy="44"/>
              </a:xfrm>
              <a:custGeom>
                <a:avLst/>
                <a:gdLst>
                  <a:gd name="T0" fmla="*/ 1118 w 69"/>
                  <a:gd name="T1" fmla="*/ 0 h 15"/>
                  <a:gd name="T2" fmla="*/ 0 w 69"/>
                  <a:gd name="T3" fmla="*/ 1109 h 15"/>
                  <a:gd name="T4" fmla="*/ 14307 w 69"/>
                  <a:gd name="T5" fmla="*/ 3253 h 15"/>
                  <a:gd name="T6" fmla="*/ 15199 w 69"/>
                  <a:gd name="T7" fmla="*/ 2376 h 15"/>
                  <a:gd name="T8" fmla="*/ 1118 w 69"/>
                  <a:gd name="T9" fmla="*/ 0 h 1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9"/>
                  <a:gd name="T16" fmla="*/ 0 h 15"/>
                  <a:gd name="T17" fmla="*/ 69 w 69"/>
                  <a:gd name="T18" fmla="*/ 15 h 1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9" h="15">
                    <a:moveTo>
                      <a:pt x="5" y="0"/>
                    </a:moveTo>
                    <a:lnTo>
                      <a:pt x="0" y="5"/>
                    </a:lnTo>
                    <a:lnTo>
                      <a:pt x="65" y="15"/>
                    </a:lnTo>
                    <a:lnTo>
                      <a:pt x="69" y="11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4F3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89" name="Freeform 1023"/>
              <p:cNvSpPr>
                <a:spLocks/>
              </p:cNvSpPr>
              <p:nvPr/>
            </p:nvSpPr>
            <p:spPr bwMode="auto">
              <a:xfrm>
                <a:off x="3956" y="12262"/>
                <a:ext cx="126" cy="38"/>
              </a:xfrm>
              <a:custGeom>
                <a:avLst/>
                <a:gdLst>
                  <a:gd name="T0" fmla="*/ 0 w 43"/>
                  <a:gd name="T1" fmla="*/ 1453 h 13"/>
                  <a:gd name="T2" fmla="*/ 0 w 43"/>
                  <a:gd name="T3" fmla="*/ 1897 h 13"/>
                  <a:gd name="T4" fmla="*/ 5383 w 43"/>
                  <a:gd name="T5" fmla="*/ 2768 h 13"/>
                  <a:gd name="T6" fmla="*/ 6036 w 43"/>
                  <a:gd name="T7" fmla="*/ 2768 h 13"/>
                  <a:gd name="T8" fmla="*/ 9283 w 43"/>
                  <a:gd name="T9" fmla="*/ 1102 h 13"/>
                  <a:gd name="T10" fmla="*/ 9057 w 43"/>
                  <a:gd name="T11" fmla="*/ 649 h 13"/>
                  <a:gd name="T12" fmla="*/ 3701 w 43"/>
                  <a:gd name="T13" fmla="*/ 0 h 13"/>
                  <a:gd name="T14" fmla="*/ 0 w 43"/>
                  <a:gd name="T15" fmla="*/ 1453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3"/>
                  <a:gd name="T26" fmla="*/ 43 w 43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3">
                    <a:moveTo>
                      <a:pt x="0" y="7"/>
                    </a:moveTo>
                    <a:lnTo>
                      <a:pt x="0" y="9"/>
                    </a:lnTo>
                    <a:lnTo>
                      <a:pt x="25" y="13"/>
                    </a:lnTo>
                    <a:lnTo>
                      <a:pt x="28" y="13"/>
                    </a:lnTo>
                    <a:lnTo>
                      <a:pt x="43" y="5"/>
                    </a:lnTo>
                    <a:lnTo>
                      <a:pt x="42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90" name="Freeform 1022"/>
              <p:cNvSpPr>
                <a:spLocks/>
              </p:cNvSpPr>
              <p:nvPr/>
            </p:nvSpPr>
            <p:spPr bwMode="auto">
              <a:xfrm>
                <a:off x="3956" y="12270"/>
                <a:ext cx="126" cy="30"/>
              </a:xfrm>
              <a:custGeom>
                <a:avLst/>
                <a:gdLst>
                  <a:gd name="T0" fmla="*/ 5383 w 43"/>
                  <a:gd name="T1" fmla="*/ 1944 h 10"/>
                  <a:gd name="T2" fmla="*/ 9283 w 43"/>
                  <a:gd name="T3" fmla="*/ 0 h 10"/>
                  <a:gd name="T4" fmla="*/ 9057 w 43"/>
                  <a:gd name="T5" fmla="*/ 486 h 10"/>
                  <a:gd name="T6" fmla="*/ 6036 w 43"/>
                  <a:gd name="T7" fmla="*/ 2187 h 10"/>
                  <a:gd name="T8" fmla="*/ 5383 w 43"/>
                  <a:gd name="T9" fmla="*/ 2430 h 10"/>
                  <a:gd name="T10" fmla="*/ 4929 w 43"/>
                  <a:gd name="T11" fmla="*/ 2187 h 10"/>
                  <a:gd name="T12" fmla="*/ 0 w 43"/>
                  <a:gd name="T13" fmla="*/ 1215 h 10"/>
                  <a:gd name="T14" fmla="*/ 0 w 43"/>
                  <a:gd name="T15" fmla="*/ 729 h 10"/>
                  <a:gd name="T16" fmla="*/ 5383 w 43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91" name="Freeform 1021"/>
              <p:cNvSpPr>
                <a:spLocks/>
              </p:cNvSpPr>
              <p:nvPr/>
            </p:nvSpPr>
            <p:spPr bwMode="auto">
              <a:xfrm>
                <a:off x="3868" y="12244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92" name="Freeform 1020"/>
              <p:cNvSpPr>
                <a:spLocks/>
              </p:cNvSpPr>
              <p:nvPr/>
            </p:nvSpPr>
            <p:spPr bwMode="auto">
              <a:xfrm>
                <a:off x="3868" y="12256"/>
                <a:ext cx="126" cy="26"/>
              </a:xfrm>
              <a:custGeom>
                <a:avLst/>
                <a:gdLst>
                  <a:gd name="T0" fmla="*/ 5606 w 43"/>
                  <a:gd name="T1" fmla="*/ 1401 h 9"/>
                  <a:gd name="T2" fmla="*/ 9283 w 43"/>
                  <a:gd name="T3" fmla="*/ 0 h 9"/>
                  <a:gd name="T4" fmla="*/ 9283 w 43"/>
                  <a:gd name="T5" fmla="*/ 217 h 9"/>
                  <a:gd name="T6" fmla="*/ 6036 w 43"/>
                  <a:gd name="T7" fmla="*/ 1811 h 9"/>
                  <a:gd name="T8" fmla="*/ 5606 w 43"/>
                  <a:gd name="T9" fmla="*/ 1811 h 9"/>
                  <a:gd name="T10" fmla="*/ 5160 w 43"/>
                  <a:gd name="T11" fmla="*/ 1811 h 9"/>
                  <a:gd name="T12" fmla="*/ 0 w 43"/>
                  <a:gd name="T13" fmla="*/ 844 h 9"/>
                  <a:gd name="T14" fmla="*/ 223 w 43"/>
                  <a:gd name="T15" fmla="*/ 627 h 9"/>
                  <a:gd name="T16" fmla="*/ 5606 w 43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7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24" y="9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2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93" name="Freeform 1019"/>
              <p:cNvSpPr>
                <a:spLocks/>
              </p:cNvSpPr>
              <p:nvPr/>
            </p:nvSpPr>
            <p:spPr bwMode="auto">
              <a:xfrm>
                <a:off x="3777" y="12229"/>
                <a:ext cx="129" cy="41"/>
              </a:xfrm>
              <a:custGeom>
                <a:avLst/>
                <a:gdLst>
                  <a:gd name="T0" fmla="*/ 0 w 44"/>
                  <a:gd name="T1" fmla="*/ 1561 h 14"/>
                  <a:gd name="T2" fmla="*/ 0 w 44"/>
                  <a:gd name="T3" fmla="*/ 1912 h 14"/>
                  <a:gd name="T4" fmla="*/ 5620 w 44"/>
                  <a:gd name="T5" fmla="*/ 3011 h 14"/>
                  <a:gd name="T6" fmla="*/ 6274 w 44"/>
                  <a:gd name="T7" fmla="*/ 2788 h 14"/>
                  <a:gd name="T8" fmla="*/ 9523 w 44"/>
                  <a:gd name="T9" fmla="*/ 1330 h 14"/>
                  <a:gd name="T10" fmla="*/ 9300 w 44"/>
                  <a:gd name="T11" fmla="*/ 653 h 14"/>
                  <a:gd name="T12" fmla="*/ 3902 w 44"/>
                  <a:gd name="T13" fmla="*/ 0 h 14"/>
                  <a:gd name="T14" fmla="*/ 0 w 44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4"/>
                  <a:gd name="T26" fmla="*/ 44 w 44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4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94" name="Freeform 1018"/>
              <p:cNvSpPr>
                <a:spLocks/>
              </p:cNvSpPr>
              <p:nvPr/>
            </p:nvSpPr>
            <p:spPr bwMode="auto">
              <a:xfrm>
                <a:off x="3780" y="12241"/>
                <a:ext cx="123" cy="26"/>
              </a:xfrm>
              <a:custGeom>
                <a:avLst/>
                <a:gdLst>
                  <a:gd name="T0" fmla="*/ 5377 w 42"/>
                  <a:gd name="T1" fmla="*/ 1401 h 9"/>
                  <a:gd name="T2" fmla="*/ 9040 w 42"/>
                  <a:gd name="T3" fmla="*/ 0 h 9"/>
                  <a:gd name="T4" fmla="*/ 9040 w 42"/>
                  <a:gd name="T5" fmla="*/ 217 h 9"/>
                  <a:gd name="T6" fmla="*/ 6030 w 42"/>
                  <a:gd name="T7" fmla="*/ 1811 h 9"/>
                  <a:gd name="T8" fmla="*/ 5377 w 42"/>
                  <a:gd name="T9" fmla="*/ 1811 h 9"/>
                  <a:gd name="T10" fmla="*/ 4923 w 42"/>
                  <a:gd name="T11" fmla="*/ 1811 h 9"/>
                  <a:gd name="T12" fmla="*/ 0 w 42"/>
                  <a:gd name="T13" fmla="*/ 844 h 9"/>
                  <a:gd name="T14" fmla="*/ 0 w 42"/>
                  <a:gd name="T15" fmla="*/ 627 h 9"/>
                  <a:gd name="T16" fmla="*/ 5377 w 42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9"/>
                  <a:gd name="T29" fmla="*/ 42 w 42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9">
                    <a:moveTo>
                      <a:pt x="25" y="7"/>
                    </a:moveTo>
                    <a:lnTo>
                      <a:pt x="42" y="0"/>
                    </a:lnTo>
                    <a:lnTo>
                      <a:pt x="42" y="1"/>
                    </a:lnTo>
                    <a:lnTo>
                      <a:pt x="28" y="9"/>
                    </a:lnTo>
                    <a:lnTo>
                      <a:pt x="25" y="9"/>
                    </a:lnTo>
                    <a:lnTo>
                      <a:pt x="23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5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95" name="Freeform 1017"/>
              <p:cNvSpPr>
                <a:spLocks/>
              </p:cNvSpPr>
              <p:nvPr/>
            </p:nvSpPr>
            <p:spPr bwMode="auto">
              <a:xfrm>
                <a:off x="3689" y="12215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036 w 43"/>
                  <a:gd name="T7" fmla="*/ 2788 h 14"/>
                  <a:gd name="T8" fmla="*/ 9283 w 43"/>
                  <a:gd name="T9" fmla="*/ 1107 h 14"/>
                  <a:gd name="T10" fmla="*/ 9283 w 43"/>
                  <a:gd name="T11" fmla="*/ 653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8" y="13"/>
                    </a:lnTo>
                    <a:lnTo>
                      <a:pt x="43" y="5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96" name="Freeform 1016"/>
              <p:cNvSpPr>
                <a:spLocks/>
              </p:cNvSpPr>
              <p:nvPr/>
            </p:nvSpPr>
            <p:spPr bwMode="auto">
              <a:xfrm>
                <a:off x="3689" y="12226"/>
                <a:ext cx="126" cy="27"/>
              </a:xfrm>
              <a:custGeom>
                <a:avLst/>
                <a:gdLst>
                  <a:gd name="T0" fmla="*/ 5606 w 43"/>
                  <a:gd name="T1" fmla="*/ 1701 h 9"/>
                  <a:gd name="T2" fmla="*/ 9283 w 43"/>
                  <a:gd name="T3" fmla="*/ 0 h 9"/>
                  <a:gd name="T4" fmla="*/ 9283 w 43"/>
                  <a:gd name="T5" fmla="*/ 243 h 9"/>
                  <a:gd name="T6" fmla="*/ 6036 w 43"/>
                  <a:gd name="T7" fmla="*/ 2187 h 9"/>
                  <a:gd name="T8" fmla="*/ 5606 w 43"/>
                  <a:gd name="T9" fmla="*/ 2187 h 9"/>
                  <a:gd name="T10" fmla="*/ 5160 w 43"/>
                  <a:gd name="T11" fmla="*/ 2187 h 9"/>
                  <a:gd name="T12" fmla="*/ 0 w 43"/>
                  <a:gd name="T13" fmla="*/ 972 h 9"/>
                  <a:gd name="T14" fmla="*/ 0 w 43"/>
                  <a:gd name="T15" fmla="*/ 729 h 9"/>
                  <a:gd name="T16" fmla="*/ 5606 w 43"/>
                  <a:gd name="T17" fmla="*/ 17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7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24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97" name="Freeform 1015"/>
              <p:cNvSpPr>
                <a:spLocks/>
              </p:cNvSpPr>
              <p:nvPr/>
            </p:nvSpPr>
            <p:spPr bwMode="auto">
              <a:xfrm>
                <a:off x="3604" y="12197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98" name="Freeform 1014"/>
              <p:cNvSpPr>
                <a:spLocks/>
              </p:cNvSpPr>
              <p:nvPr/>
            </p:nvSpPr>
            <p:spPr bwMode="auto">
              <a:xfrm>
                <a:off x="3604" y="12209"/>
                <a:ext cx="126" cy="26"/>
              </a:xfrm>
              <a:custGeom>
                <a:avLst/>
                <a:gdLst>
                  <a:gd name="T0" fmla="*/ 5606 w 43"/>
                  <a:gd name="T1" fmla="*/ 1401 h 9"/>
                  <a:gd name="T2" fmla="*/ 9283 w 43"/>
                  <a:gd name="T3" fmla="*/ 0 h 9"/>
                  <a:gd name="T4" fmla="*/ 9283 w 43"/>
                  <a:gd name="T5" fmla="*/ 410 h 9"/>
                  <a:gd name="T6" fmla="*/ 6036 w 43"/>
                  <a:gd name="T7" fmla="*/ 1811 h 9"/>
                  <a:gd name="T8" fmla="*/ 5606 w 43"/>
                  <a:gd name="T9" fmla="*/ 1811 h 9"/>
                  <a:gd name="T10" fmla="*/ 5160 w 43"/>
                  <a:gd name="T11" fmla="*/ 1811 h 9"/>
                  <a:gd name="T12" fmla="*/ 0 w 43"/>
                  <a:gd name="T13" fmla="*/ 968 h 9"/>
                  <a:gd name="T14" fmla="*/ 223 w 43"/>
                  <a:gd name="T15" fmla="*/ 627 h 9"/>
                  <a:gd name="T16" fmla="*/ 5606 w 43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7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99" name="Freeform 1013"/>
              <p:cNvSpPr>
                <a:spLocks/>
              </p:cNvSpPr>
              <p:nvPr/>
            </p:nvSpPr>
            <p:spPr bwMode="auto">
              <a:xfrm>
                <a:off x="3894" y="12288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00" name="Freeform 1012"/>
              <p:cNvSpPr>
                <a:spLocks/>
              </p:cNvSpPr>
              <p:nvPr/>
            </p:nvSpPr>
            <p:spPr bwMode="auto">
              <a:xfrm>
                <a:off x="3897" y="12300"/>
                <a:ext cx="123" cy="26"/>
              </a:xfrm>
              <a:custGeom>
                <a:avLst/>
                <a:gdLst>
                  <a:gd name="T0" fmla="*/ 5377 w 42"/>
                  <a:gd name="T1" fmla="*/ 1401 h 9"/>
                  <a:gd name="T2" fmla="*/ 9040 w 42"/>
                  <a:gd name="T3" fmla="*/ 0 h 9"/>
                  <a:gd name="T4" fmla="*/ 9040 w 42"/>
                  <a:gd name="T5" fmla="*/ 410 h 9"/>
                  <a:gd name="T6" fmla="*/ 5799 w 42"/>
                  <a:gd name="T7" fmla="*/ 1811 h 9"/>
                  <a:gd name="T8" fmla="*/ 5377 w 42"/>
                  <a:gd name="T9" fmla="*/ 1811 h 9"/>
                  <a:gd name="T10" fmla="*/ 4923 w 42"/>
                  <a:gd name="T11" fmla="*/ 1811 h 9"/>
                  <a:gd name="T12" fmla="*/ 0 w 42"/>
                  <a:gd name="T13" fmla="*/ 844 h 9"/>
                  <a:gd name="T14" fmla="*/ 0 w 42"/>
                  <a:gd name="T15" fmla="*/ 627 h 9"/>
                  <a:gd name="T16" fmla="*/ 5377 w 42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9"/>
                  <a:gd name="T29" fmla="*/ 42 w 42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9">
                    <a:moveTo>
                      <a:pt x="25" y="7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9"/>
                    </a:lnTo>
                    <a:lnTo>
                      <a:pt x="25" y="9"/>
                    </a:lnTo>
                    <a:lnTo>
                      <a:pt x="23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5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01" name="Freeform 1011"/>
              <p:cNvSpPr>
                <a:spLocks/>
              </p:cNvSpPr>
              <p:nvPr/>
            </p:nvSpPr>
            <p:spPr bwMode="auto">
              <a:xfrm>
                <a:off x="3806" y="12270"/>
                <a:ext cx="129" cy="41"/>
              </a:xfrm>
              <a:custGeom>
                <a:avLst/>
                <a:gdLst>
                  <a:gd name="T0" fmla="*/ 223 w 44"/>
                  <a:gd name="T1" fmla="*/ 1561 h 14"/>
                  <a:gd name="T2" fmla="*/ 0 w 44"/>
                  <a:gd name="T3" fmla="*/ 1912 h 14"/>
                  <a:gd name="T4" fmla="*/ 5620 w 44"/>
                  <a:gd name="T5" fmla="*/ 3011 h 14"/>
                  <a:gd name="T6" fmla="*/ 6274 w 44"/>
                  <a:gd name="T7" fmla="*/ 2788 h 14"/>
                  <a:gd name="T8" fmla="*/ 9523 w 44"/>
                  <a:gd name="T9" fmla="*/ 1330 h 14"/>
                  <a:gd name="T10" fmla="*/ 9300 w 44"/>
                  <a:gd name="T11" fmla="*/ 884 h 14"/>
                  <a:gd name="T12" fmla="*/ 3902 w 44"/>
                  <a:gd name="T13" fmla="*/ 0 h 14"/>
                  <a:gd name="T14" fmla="*/ 223 w 44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4"/>
                  <a:gd name="T26" fmla="*/ 44 w 44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4">
                    <a:moveTo>
                      <a:pt x="1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4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02" name="Freeform 1010"/>
              <p:cNvSpPr>
                <a:spLocks/>
              </p:cNvSpPr>
              <p:nvPr/>
            </p:nvSpPr>
            <p:spPr bwMode="auto">
              <a:xfrm>
                <a:off x="3809" y="12282"/>
                <a:ext cx="126" cy="29"/>
              </a:xfrm>
              <a:custGeom>
                <a:avLst/>
                <a:gdLst>
                  <a:gd name="T0" fmla="*/ 5383 w 43"/>
                  <a:gd name="T1" fmla="*/ 1633 h 10"/>
                  <a:gd name="T2" fmla="*/ 9283 w 43"/>
                  <a:gd name="T3" fmla="*/ 0 h 10"/>
                  <a:gd name="T4" fmla="*/ 9057 w 43"/>
                  <a:gd name="T5" fmla="*/ 412 h 10"/>
                  <a:gd name="T6" fmla="*/ 6036 w 43"/>
                  <a:gd name="T7" fmla="*/ 1833 h 10"/>
                  <a:gd name="T8" fmla="*/ 5383 w 43"/>
                  <a:gd name="T9" fmla="*/ 2053 h 10"/>
                  <a:gd name="T10" fmla="*/ 4929 w 43"/>
                  <a:gd name="T11" fmla="*/ 1833 h 10"/>
                  <a:gd name="T12" fmla="*/ 0 w 43"/>
                  <a:gd name="T13" fmla="*/ 1050 h 10"/>
                  <a:gd name="T14" fmla="*/ 0 w 43"/>
                  <a:gd name="T15" fmla="*/ 632 h 10"/>
                  <a:gd name="T16" fmla="*/ 5383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03" name="Freeform 1009"/>
              <p:cNvSpPr>
                <a:spLocks/>
              </p:cNvSpPr>
              <p:nvPr/>
            </p:nvSpPr>
            <p:spPr bwMode="auto">
              <a:xfrm>
                <a:off x="3718" y="12256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04" name="Freeform 1008"/>
              <p:cNvSpPr>
                <a:spLocks/>
              </p:cNvSpPr>
              <p:nvPr/>
            </p:nvSpPr>
            <p:spPr bwMode="auto">
              <a:xfrm>
                <a:off x="3718" y="12267"/>
                <a:ext cx="126" cy="30"/>
              </a:xfrm>
              <a:custGeom>
                <a:avLst/>
                <a:gdLst>
                  <a:gd name="T0" fmla="*/ 5606 w 43"/>
                  <a:gd name="T1" fmla="*/ 1944 h 10"/>
                  <a:gd name="T2" fmla="*/ 9283 w 43"/>
                  <a:gd name="T3" fmla="*/ 0 h 10"/>
                  <a:gd name="T4" fmla="*/ 9283 w 43"/>
                  <a:gd name="T5" fmla="*/ 486 h 10"/>
                  <a:gd name="T6" fmla="*/ 6036 w 43"/>
                  <a:gd name="T7" fmla="*/ 2187 h 10"/>
                  <a:gd name="T8" fmla="*/ 5606 w 43"/>
                  <a:gd name="T9" fmla="*/ 2430 h 10"/>
                  <a:gd name="T10" fmla="*/ 5160 w 43"/>
                  <a:gd name="T11" fmla="*/ 2187 h 10"/>
                  <a:gd name="T12" fmla="*/ 0 w 43"/>
                  <a:gd name="T13" fmla="*/ 1215 h 10"/>
                  <a:gd name="T14" fmla="*/ 223 w 43"/>
                  <a:gd name="T15" fmla="*/ 729 h 10"/>
                  <a:gd name="T16" fmla="*/ 5606 w 43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05" name="Freeform 1007"/>
              <p:cNvSpPr>
                <a:spLocks/>
              </p:cNvSpPr>
              <p:nvPr/>
            </p:nvSpPr>
            <p:spPr bwMode="auto">
              <a:xfrm>
                <a:off x="3627" y="12241"/>
                <a:ext cx="129" cy="41"/>
              </a:xfrm>
              <a:custGeom>
                <a:avLst/>
                <a:gdLst>
                  <a:gd name="T0" fmla="*/ 0 w 44"/>
                  <a:gd name="T1" fmla="*/ 1561 h 14"/>
                  <a:gd name="T2" fmla="*/ 0 w 44"/>
                  <a:gd name="T3" fmla="*/ 1912 h 14"/>
                  <a:gd name="T4" fmla="*/ 5620 w 44"/>
                  <a:gd name="T5" fmla="*/ 3011 h 14"/>
                  <a:gd name="T6" fmla="*/ 6274 w 44"/>
                  <a:gd name="T7" fmla="*/ 2788 h 14"/>
                  <a:gd name="T8" fmla="*/ 9523 w 44"/>
                  <a:gd name="T9" fmla="*/ 1330 h 14"/>
                  <a:gd name="T10" fmla="*/ 9300 w 44"/>
                  <a:gd name="T11" fmla="*/ 653 h 14"/>
                  <a:gd name="T12" fmla="*/ 3902 w 44"/>
                  <a:gd name="T13" fmla="*/ 0 h 14"/>
                  <a:gd name="T14" fmla="*/ 0 w 44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4"/>
                  <a:gd name="T26" fmla="*/ 44 w 44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4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06" name="Freeform 1006"/>
              <p:cNvSpPr>
                <a:spLocks/>
              </p:cNvSpPr>
              <p:nvPr/>
            </p:nvSpPr>
            <p:spPr bwMode="auto">
              <a:xfrm>
                <a:off x="3630" y="12253"/>
                <a:ext cx="123" cy="29"/>
              </a:xfrm>
              <a:custGeom>
                <a:avLst/>
                <a:gdLst>
                  <a:gd name="T0" fmla="*/ 5377 w 42"/>
                  <a:gd name="T1" fmla="*/ 1633 h 10"/>
                  <a:gd name="T2" fmla="*/ 9040 w 42"/>
                  <a:gd name="T3" fmla="*/ 0 h 10"/>
                  <a:gd name="T4" fmla="*/ 9040 w 42"/>
                  <a:gd name="T5" fmla="*/ 412 h 10"/>
                  <a:gd name="T6" fmla="*/ 6030 w 42"/>
                  <a:gd name="T7" fmla="*/ 1833 h 10"/>
                  <a:gd name="T8" fmla="*/ 5377 w 42"/>
                  <a:gd name="T9" fmla="*/ 2053 h 10"/>
                  <a:gd name="T10" fmla="*/ 4923 w 42"/>
                  <a:gd name="T11" fmla="*/ 1833 h 10"/>
                  <a:gd name="T12" fmla="*/ 0 w 42"/>
                  <a:gd name="T13" fmla="*/ 1050 h 10"/>
                  <a:gd name="T14" fmla="*/ 0 w 42"/>
                  <a:gd name="T15" fmla="*/ 632 h 10"/>
                  <a:gd name="T16" fmla="*/ 5377 w 42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07" name="Freeform 1005"/>
              <p:cNvSpPr>
                <a:spLocks/>
              </p:cNvSpPr>
              <p:nvPr/>
            </p:nvSpPr>
            <p:spPr bwMode="auto">
              <a:xfrm>
                <a:off x="3545" y="12223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036 w 43"/>
                  <a:gd name="T7" fmla="*/ 2788 h 14"/>
                  <a:gd name="T8" fmla="*/ 9283 w 43"/>
                  <a:gd name="T9" fmla="*/ 1330 h 14"/>
                  <a:gd name="T10" fmla="*/ 9283 w 43"/>
                  <a:gd name="T11" fmla="*/ 884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8" y="13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08" name="Freeform 1004"/>
              <p:cNvSpPr>
                <a:spLocks/>
              </p:cNvSpPr>
              <p:nvPr/>
            </p:nvSpPr>
            <p:spPr bwMode="auto">
              <a:xfrm>
                <a:off x="3545" y="12235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057 w 43"/>
                  <a:gd name="T5" fmla="*/ 412 h 10"/>
                  <a:gd name="T6" fmla="*/ 6036 w 43"/>
                  <a:gd name="T7" fmla="*/ 1833 h 10"/>
                  <a:gd name="T8" fmla="*/ 5606 w 43"/>
                  <a:gd name="T9" fmla="*/ 2053 h 10"/>
                  <a:gd name="T10" fmla="*/ 4929 w 43"/>
                  <a:gd name="T11" fmla="*/ 1833 h 10"/>
                  <a:gd name="T12" fmla="*/ 0 w 43"/>
                  <a:gd name="T13" fmla="*/ 1050 h 10"/>
                  <a:gd name="T14" fmla="*/ 0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09" name="Freeform 1003"/>
              <p:cNvSpPr>
                <a:spLocks/>
              </p:cNvSpPr>
              <p:nvPr/>
            </p:nvSpPr>
            <p:spPr bwMode="auto">
              <a:xfrm>
                <a:off x="3835" y="12320"/>
                <a:ext cx="127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845 w 43"/>
                  <a:gd name="T5" fmla="*/ 3011 h 14"/>
                  <a:gd name="T6" fmla="*/ 6542 w 43"/>
                  <a:gd name="T7" fmla="*/ 2788 h 14"/>
                  <a:gd name="T8" fmla="*/ 9664 w 43"/>
                  <a:gd name="T9" fmla="*/ 1107 h 14"/>
                  <a:gd name="T10" fmla="*/ 9664 w 43"/>
                  <a:gd name="T11" fmla="*/ 653 h 14"/>
                  <a:gd name="T12" fmla="*/ 3813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5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10" name="Freeform 1002"/>
              <p:cNvSpPr>
                <a:spLocks/>
              </p:cNvSpPr>
              <p:nvPr/>
            </p:nvSpPr>
            <p:spPr bwMode="auto">
              <a:xfrm>
                <a:off x="3835" y="12332"/>
                <a:ext cx="127" cy="26"/>
              </a:xfrm>
              <a:custGeom>
                <a:avLst/>
                <a:gdLst>
                  <a:gd name="T0" fmla="*/ 5845 w 43"/>
                  <a:gd name="T1" fmla="*/ 1401 h 9"/>
                  <a:gd name="T2" fmla="*/ 9664 w 43"/>
                  <a:gd name="T3" fmla="*/ 0 h 9"/>
                  <a:gd name="T4" fmla="*/ 9664 w 43"/>
                  <a:gd name="T5" fmla="*/ 217 h 9"/>
                  <a:gd name="T6" fmla="*/ 6315 w 43"/>
                  <a:gd name="T7" fmla="*/ 1595 h 9"/>
                  <a:gd name="T8" fmla="*/ 5845 w 43"/>
                  <a:gd name="T9" fmla="*/ 1811 h 9"/>
                  <a:gd name="T10" fmla="*/ 5408 w 43"/>
                  <a:gd name="T11" fmla="*/ 1595 h 9"/>
                  <a:gd name="T12" fmla="*/ 0 w 43"/>
                  <a:gd name="T13" fmla="*/ 844 h 9"/>
                  <a:gd name="T14" fmla="*/ 0 w 43"/>
                  <a:gd name="T15" fmla="*/ 627 h 9"/>
                  <a:gd name="T16" fmla="*/ 5845 w 43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7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8"/>
                    </a:lnTo>
                    <a:lnTo>
                      <a:pt x="26" y="9"/>
                    </a:lnTo>
                    <a:lnTo>
                      <a:pt x="24" y="8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11" name="Freeform 1001"/>
              <p:cNvSpPr>
                <a:spLocks/>
              </p:cNvSpPr>
              <p:nvPr/>
            </p:nvSpPr>
            <p:spPr bwMode="auto">
              <a:xfrm>
                <a:off x="3748" y="12303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12" name="Freeform 1000"/>
              <p:cNvSpPr>
                <a:spLocks/>
              </p:cNvSpPr>
              <p:nvPr/>
            </p:nvSpPr>
            <p:spPr bwMode="auto">
              <a:xfrm>
                <a:off x="3750" y="12314"/>
                <a:ext cx="124" cy="27"/>
              </a:xfrm>
              <a:custGeom>
                <a:avLst/>
                <a:gdLst>
                  <a:gd name="T0" fmla="*/ 5612 w 42"/>
                  <a:gd name="T1" fmla="*/ 1701 h 9"/>
                  <a:gd name="T2" fmla="*/ 9424 w 42"/>
                  <a:gd name="T3" fmla="*/ 0 h 9"/>
                  <a:gd name="T4" fmla="*/ 9424 w 42"/>
                  <a:gd name="T5" fmla="*/ 486 h 9"/>
                  <a:gd name="T6" fmla="*/ 6076 w 42"/>
                  <a:gd name="T7" fmla="*/ 2187 h 9"/>
                  <a:gd name="T8" fmla="*/ 5612 w 42"/>
                  <a:gd name="T9" fmla="*/ 2187 h 9"/>
                  <a:gd name="T10" fmla="*/ 5170 w 42"/>
                  <a:gd name="T11" fmla="*/ 2187 h 9"/>
                  <a:gd name="T12" fmla="*/ 0 w 42"/>
                  <a:gd name="T13" fmla="*/ 972 h 9"/>
                  <a:gd name="T14" fmla="*/ 0 w 42"/>
                  <a:gd name="T15" fmla="*/ 729 h 9"/>
                  <a:gd name="T16" fmla="*/ 5612 w 42"/>
                  <a:gd name="T17" fmla="*/ 17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9"/>
                  <a:gd name="T29" fmla="*/ 42 w 42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9">
                    <a:moveTo>
                      <a:pt x="25" y="7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9"/>
                    </a:lnTo>
                    <a:lnTo>
                      <a:pt x="25" y="9"/>
                    </a:lnTo>
                    <a:lnTo>
                      <a:pt x="23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5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13" name="Freeform 999"/>
              <p:cNvSpPr>
                <a:spLocks/>
              </p:cNvSpPr>
              <p:nvPr/>
            </p:nvSpPr>
            <p:spPr bwMode="auto">
              <a:xfrm>
                <a:off x="3657" y="12288"/>
                <a:ext cx="129" cy="41"/>
              </a:xfrm>
              <a:custGeom>
                <a:avLst/>
                <a:gdLst>
                  <a:gd name="T0" fmla="*/ 223 w 44"/>
                  <a:gd name="T1" fmla="*/ 1561 h 14"/>
                  <a:gd name="T2" fmla="*/ 0 w 44"/>
                  <a:gd name="T3" fmla="*/ 1912 h 14"/>
                  <a:gd name="T4" fmla="*/ 5620 w 44"/>
                  <a:gd name="T5" fmla="*/ 3011 h 14"/>
                  <a:gd name="T6" fmla="*/ 6274 w 44"/>
                  <a:gd name="T7" fmla="*/ 2788 h 14"/>
                  <a:gd name="T8" fmla="*/ 9523 w 44"/>
                  <a:gd name="T9" fmla="*/ 1330 h 14"/>
                  <a:gd name="T10" fmla="*/ 9300 w 44"/>
                  <a:gd name="T11" fmla="*/ 653 h 14"/>
                  <a:gd name="T12" fmla="*/ 3902 w 44"/>
                  <a:gd name="T13" fmla="*/ 0 h 14"/>
                  <a:gd name="T14" fmla="*/ 223 w 44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4"/>
                  <a:gd name="T26" fmla="*/ 44 w 44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4">
                    <a:moveTo>
                      <a:pt x="1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4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14" name="Freeform 998"/>
              <p:cNvSpPr>
                <a:spLocks/>
              </p:cNvSpPr>
              <p:nvPr/>
            </p:nvSpPr>
            <p:spPr bwMode="auto">
              <a:xfrm>
                <a:off x="3660" y="12300"/>
                <a:ext cx="126" cy="26"/>
              </a:xfrm>
              <a:custGeom>
                <a:avLst/>
                <a:gdLst>
                  <a:gd name="T0" fmla="*/ 5383 w 43"/>
                  <a:gd name="T1" fmla="*/ 1401 h 9"/>
                  <a:gd name="T2" fmla="*/ 9283 w 43"/>
                  <a:gd name="T3" fmla="*/ 0 h 9"/>
                  <a:gd name="T4" fmla="*/ 9057 w 43"/>
                  <a:gd name="T5" fmla="*/ 410 h 9"/>
                  <a:gd name="T6" fmla="*/ 6036 w 43"/>
                  <a:gd name="T7" fmla="*/ 1811 h 9"/>
                  <a:gd name="T8" fmla="*/ 5606 w 43"/>
                  <a:gd name="T9" fmla="*/ 1811 h 9"/>
                  <a:gd name="T10" fmla="*/ 4929 w 43"/>
                  <a:gd name="T11" fmla="*/ 1811 h 9"/>
                  <a:gd name="T12" fmla="*/ 0 w 43"/>
                  <a:gd name="T13" fmla="*/ 844 h 9"/>
                  <a:gd name="T14" fmla="*/ 0 w 43"/>
                  <a:gd name="T15" fmla="*/ 627 h 9"/>
                  <a:gd name="T16" fmla="*/ 5383 w 43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5" y="7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23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5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15" name="Freeform 997"/>
              <p:cNvSpPr>
                <a:spLocks/>
              </p:cNvSpPr>
              <p:nvPr/>
            </p:nvSpPr>
            <p:spPr bwMode="auto">
              <a:xfrm>
                <a:off x="3569" y="12273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16" name="Freeform 996"/>
              <p:cNvSpPr>
                <a:spLocks/>
              </p:cNvSpPr>
              <p:nvPr/>
            </p:nvSpPr>
            <p:spPr bwMode="auto">
              <a:xfrm>
                <a:off x="3569" y="12285"/>
                <a:ext cx="126" cy="26"/>
              </a:xfrm>
              <a:custGeom>
                <a:avLst/>
                <a:gdLst>
                  <a:gd name="T0" fmla="*/ 5606 w 43"/>
                  <a:gd name="T1" fmla="*/ 1401 h 9"/>
                  <a:gd name="T2" fmla="*/ 9283 w 43"/>
                  <a:gd name="T3" fmla="*/ 0 h 9"/>
                  <a:gd name="T4" fmla="*/ 9283 w 43"/>
                  <a:gd name="T5" fmla="*/ 217 h 9"/>
                  <a:gd name="T6" fmla="*/ 6036 w 43"/>
                  <a:gd name="T7" fmla="*/ 1811 h 9"/>
                  <a:gd name="T8" fmla="*/ 5606 w 43"/>
                  <a:gd name="T9" fmla="*/ 1811 h 9"/>
                  <a:gd name="T10" fmla="*/ 5160 w 43"/>
                  <a:gd name="T11" fmla="*/ 1811 h 9"/>
                  <a:gd name="T12" fmla="*/ 0 w 43"/>
                  <a:gd name="T13" fmla="*/ 844 h 9"/>
                  <a:gd name="T14" fmla="*/ 223 w 43"/>
                  <a:gd name="T15" fmla="*/ 627 h 9"/>
                  <a:gd name="T16" fmla="*/ 5606 w 43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7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24" y="9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2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17" name="Freeform 995"/>
              <p:cNvSpPr>
                <a:spLocks/>
              </p:cNvSpPr>
              <p:nvPr/>
            </p:nvSpPr>
            <p:spPr bwMode="auto">
              <a:xfrm>
                <a:off x="3484" y="12256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18" name="Freeform 994"/>
              <p:cNvSpPr>
                <a:spLocks/>
              </p:cNvSpPr>
              <p:nvPr/>
            </p:nvSpPr>
            <p:spPr bwMode="auto">
              <a:xfrm>
                <a:off x="3487" y="12267"/>
                <a:ext cx="123" cy="30"/>
              </a:xfrm>
              <a:custGeom>
                <a:avLst/>
                <a:gdLst>
                  <a:gd name="T0" fmla="*/ 5377 w 42"/>
                  <a:gd name="T1" fmla="*/ 1944 h 10"/>
                  <a:gd name="T2" fmla="*/ 9040 w 42"/>
                  <a:gd name="T3" fmla="*/ 0 h 10"/>
                  <a:gd name="T4" fmla="*/ 9040 w 42"/>
                  <a:gd name="T5" fmla="*/ 486 h 10"/>
                  <a:gd name="T6" fmla="*/ 5799 w 42"/>
                  <a:gd name="T7" fmla="*/ 2187 h 10"/>
                  <a:gd name="T8" fmla="*/ 5377 w 42"/>
                  <a:gd name="T9" fmla="*/ 2430 h 10"/>
                  <a:gd name="T10" fmla="*/ 4923 w 42"/>
                  <a:gd name="T11" fmla="*/ 2187 h 10"/>
                  <a:gd name="T12" fmla="*/ 0 w 42"/>
                  <a:gd name="T13" fmla="*/ 1215 h 10"/>
                  <a:gd name="T14" fmla="*/ 0 w 42"/>
                  <a:gd name="T15" fmla="*/ 729 h 10"/>
                  <a:gd name="T16" fmla="*/ 5377 w 42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19" name="Freeform 993"/>
              <p:cNvSpPr>
                <a:spLocks/>
              </p:cNvSpPr>
              <p:nvPr/>
            </p:nvSpPr>
            <p:spPr bwMode="auto">
              <a:xfrm>
                <a:off x="4384" y="12344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036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8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20" name="Freeform 992"/>
              <p:cNvSpPr>
                <a:spLocks/>
              </p:cNvSpPr>
              <p:nvPr/>
            </p:nvSpPr>
            <p:spPr bwMode="auto">
              <a:xfrm>
                <a:off x="4384" y="12355"/>
                <a:ext cx="126" cy="27"/>
              </a:xfrm>
              <a:custGeom>
                <a:avLst/>
                <a:gdLst>
                  <a:gd name="T0" fmla="*/ 5606 w 43"/>
                  <a:gd name="T1" fmla="*/ 1701 h 9"/>
                  <a:gd name="T2" fmla="*/ 9283 w 43"/>
                  <a:gd name="T3" fmla="*/ 0 h 9"/>
                  <a:gd name="T4" fmla="*/ 9283 w 43"/>
                  <a:gd name="T5" fmla="*/ 243 h 9"/>
                  <a:gd name="T6" fmla="*/ 6036 w 43"/>
                  <a:gd name="T7" fmla="*/ 2187 h 9"/>
                  <a:gd name="T8" fmla="*/ 5606 w 43"/>
                  <a:gd name="T9" fmla="*/ 2187 h 9"/>
                  <a:gd name="T10" fmla="*/ 4929 w 43"/>
                  <a:gd name="T11" fmla="*/ 2187 h 9"/>
                  <a:gd name="T12" fmla="*/ 0 w 43"/>
                  <a:gd name="T13" fmla="*/ 972 h 9"/>
                  <a:gd name="T14" fmla="*/ 0 w 43"/>
                  <a:gd name="T15" fmla="*/ 729 h 9"/>
                  <a:gd name="T16" fmla="*/ 5606 w 43"/>
                  <a:gd name="T17" fmla="*/ 17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7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23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21" name="Freeform 991"/>
              <p:cNvSpPr>
                <a:spLocks/>
              </p:cNvSpPr>
              <p:nvPr/>
            </p:nvSpPr>
            <p:spPr bwMode="auto">
              <a:xfrm>
                <a:off x="4296" y="12326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884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22" name="Freeform 990"/>
              <p:cNvSpPr>
                <a:spLocks/>
              </p:cNvSpPr>
              <p:nvPr/>
            </p:nvSpPr>
            <p:spPr bwMode="auto">
              <a:xfrm>
                <a:off x="4296" y="12338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412 h 10"/>
                  <a:gd name="T6" fmla="*/ 6036 w 43"/>
                  <a:gd name="T7" fmla="*/ 1833 h 10"/>
                  <a:gd name="T8" fmla="*/ 5606 w 43"/>
                  <a:gd name="T9" fmla="*/ 2053 h 10"/>
                  <a:gd name="T10" fmla="*/ 5160 w 43"/>
                  <a:gd name="T11" fmla="*/ 1833 h 10"/>
                  <a:gd name="T12" fmla="*/ 0 w 43"/>
                  <a:gd name="T13" fmla="*/ 1050 h 10"/>
                  <a:gd name="T14" fmla="*/ 223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23" name="Freeform 989"/>
              <p:cNvSpPr>
                <a:spLocks/>
              </p:cNvSpPr>
              <p:nvPr/>
            </p:nvSpPr>
            <p:spPr bwMode="auto">
              <a:xfrm>
                <a:off x="4205" y="12311"/>
                <a:ext cx="129" cy="41"/>
              </a:xfrm>
              <a:custGeom>
                <a:avLst/>
                <a:gdLst>
                  <a:gd name="T0" fmla="*/ 223 w 44"/>
                  <a:gd name="T1" fmla="*/ 1561 h 14"/>
                  <a:gd name="T2" fmla="*/ 0 w 44"/>
                  <a:gd name="T3" fmla="*/ 1912 h 14"/>
                  <a:gd name="T4" fmla="*/ 5620 w 44"/>
                  <a:gd name="T5" fmla="*/ 3011 h 14"/>
                  <a:gd name="T6" fmla="*/ 6274 w 44"/>
                  <a:gd name="T7" fmla="*/ 2788 h 14"/>
                  <a:gd name="T8" fmla="*/ 9523 w 44"/>
                  <a:gd name="T9" fmla="*/ 1330 h 14"/>
                  <a:gd name="T10" fmla="*/ 9300 w 44"/>
                  <a:gd name="T11" fmla="*/ 884 h 14"/>
                  <a:gd name="T12" fmla="*/ 3902 w 44"/>
                  <a:gd name="T13" fmla="*/ 0 h 14"/>
                  <a:gd name="T14" fmla="*/ 223 w 44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4"/>
                  <a:gd name="T26" fmla="*/ 44 w 44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4">
                    <a:moveTo>
                      <a:pt x="1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4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24" name="Freeform 988"/>
              <p:cNvSpPr>
                <a:spLocks/>
              </p:cNvSpPr>
              <p:nvPr/>
            </p:nvSpPr>
            <p:spPr bwMode="auto">
              <a:xfrm>
                <a:off x="4208" y="12323"/>
                <a:ext cx="126" cy="29"/>
              </a:xfrm>
              <a:custGeom>
                <a:avLst/>
                <a:gdLst>
                  <a:gd name="T0" fmla="*/ 5383 w 43"/>
                  <a:gd name="T1" fmla="*/ 1633 h 10"/>
                  <a:gd name="T2" fmla="*/ 9283 w 43"/>
                  <a:gd name="T3" fmla="*/ 0 h 10"/>
                  <a:gd name="T4" fmla="*/ 9057 w 43"/>
                  <a:gd name="T5" fmla="*/ 412 h 10"/>
                  <a:gd name="T6" fmla="*/ 6036 w 43"/>
                  <a:gd name="T7" fmla="*/ 1833 h 10"/>
                  <a:gd name="T8" fmla="*/ 5383 w 43"/>
                  <a:gd name="T9" fmla="*/ 2053 h 10"/>
                  <a:gd name="T10" fmla="*/ 4929 w 43"/>
                  <a:gd name="T11" fmla="*/ 1833 h 10"/>
                  <a:gd name="T12" fmla="*/ 0 w 43"/>
                  <a:gd name="T13" fmla="*/ 1050 h 10"/>
                  <a:gd name="T14" fmla="*/ 0 w 43"/>
                  <a:gd name="T15" fmla="*/ 632 h 10"/>
                  <a:gd name="T16" fmla="*/ 5383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25" name="Freeform 987"/>
              <p:cNvSpPr>
                <a:spLocks/>
              </p:cNvSpPr>
              <p:nvPr/>
            </p:nvSpPr>
            <p:spPr bwMode="auto">
              <a:xfrm>
                <a:off x="4117" y="12297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26" name="Freeform 986"/>
              <p:cNvSpPr>
                <a:spLocks/>
              </p:cNvSpPr>
              <p:nvPr/>
            </p:nvSpPr>
            <p:spPr bwMode="auto">
              <a:xfrm>
                <a:off x="4117" y="12308"/>
                <a:ext cx="126" cy="30"/>
              </a:xfrm>
              <a:custGeom>
                <a:avLst/>
                <a:gdLst>
                  <a:gd name="T0" fmla="*/ 5606 w 43"/>
                  <a:gd name="T1" fmla="*/ 1944 h 10"/>
                  <a:gd name="T2" fmla="*/ 9283 w 43"/>
                  <a:gd name="T3" fmla="*/ 0 h 10"/>
                  <a:gd name="T4" fmla="*/ 9283 w 43"/>
                  <a:gd name="T5" fmla="*/ 486 h 10"/>
                  <a:gd name="T6" fmla="*/ 6036 w 43"/>
                  <a:gd name="T7" fmla="*/ 2187 h 10"/>
                  <a:gd name="T8" fmla="*/ 5606 w 43"/>
                  <a:gd name="T9" fmla="*/ 2430 h 10"/>
                  <a:gd name="T10" fmla="*/ 5160 w 43"/>
                  <a:gd name="T11" fmla="*/ 2187 h 10"/>
                  <a:gd name="T12" fmla="*/ 0 w 43"/>
                  <a:gd name="T13" fmla="*/ 1215 h 10"/>
                  <a:gd name="T14" fmla="*/ 223 w 43"/>
                  <a:gd name="T15" fmla="*/ 729 h 10"/>
                  <a:gd name="T16" fmla="*/ 5606 w 43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27" name="Freeform 985"/>
              <p:cNvSpPr>
                <a:spLocks/>
              </p:cNvSpPr>
              <p:nvPr/>
            </p:nvSpPr>
            <p:spPr bwMode="auto">
              <a:xfrm>
                <a:off x="4032" y="12279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884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28" name="Freeform 984"/>
              <p:cNvSpPr>
                <a:spLocks/>
              </p:cNvSpPr>
              <p:nvPr/>
            </p:nvSpPr>
            <p:spPr bwMode="auto">
              <a:xfrm>
                <a:off x="4035" y="12291"/>
                <a:ext cx="123" cy="29"/>
              </a:xfrm>
              <a:custGeom>
                <a:avLst/>
                <a:gdLst>
                  <a:gd name="T0" fmla="*/ 5377 w 42"/>
                  <a:gd name="T1" fmla="*/ 1633 h 10"/>
                  <a:gd name="T2" fmla="*/ 9040 w 42"/>
                  <a:gd name="T3" fmla="*/ 0 h 10"/>
                  <a:gd name="T4" fmla="*/ 9040 w 42"/>
                  <a:gd name="T5" fmla="*/ 412 h 10"/>
                  <a:gd name="T6" fmla="*/ 5799 w 42"/>
                  <a:gd name="T7" fmla="*/ 1833 h 10"/>
                  <a:gd name="T8" fmla="*/ 5377 w 42"/>
                  <a:gd name="T9" fmla="*/ 2053 h 10"/>
                  <a:gd name="T10" fmla="*/ 4923 w 42"/>
                  <a:gd name="T11" fmla="*/ 1833 h 10"/>
                  <a:gd name="T12" fmla="*/ 0 w 42"/>
                  <a:gd name="T13" fmla="*/ 1050 h 10"/>
                  <a:gd name="T14" fmla="*/ 0 w 42"/>
                  <a:gd name="T15" fmla="*/ 632 h 10"/>
                  <a:gd name="T16" fmla="*/ 5377 w 42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29" name="Freeform 983"/>
              <p:cNvSpPr>
                <a:spLocks/>
              </p:cNvSpPr>
              <p:nvPr/>
            </p:nvSpPr>
            <p:spPr bwMode="auto">
              <a:xfrm>
                <a:off x="4322" y="12370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884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30" name="Freeform 982"/>
              <p:cNvSpPr>
                <a:spLocks/>
              </p:cNvSpPr>
              <p:nvPr/>
            </p:nvSpPr>
            <p:spPr bwMode="auto">
              <a:xfrm>
                <a:off x="4325" y="12382"/>
                <a:ext cx="123" cy="29"/>
              </a:xfrm>
              <a:custGeom>
                <a:avLst/>
                <a:gdLst>
                  <a:gd name="T0" fmla="*/ 5377 w 42"/>
                  <a:gd name="T1" fmla="*/ 1633 h 10"/>
                  <a:gd name="T2" fmla="*/ 9040 w 42"/>
                  <a:gd name="T3" fmla="*/ 0 h 10"/>
                  <a:gd name="T4" fmla="*/ 9040 w 42"/>
                  <a:gd name="T5" fmla="*/ 412 h 10"/>
                  <a:gd name="T6" fmla="*/ 5799 w 42"/>
                  <a:gd name="T7" fmla="*/ 1833 h 10"/>
                  <a:gd name="T8" fmla="*/ 5377 w 42"/>
                  <a:gd name="T9" fmla="*/ 2053 h 10"/>
                  <a:gd name="T10" fmla="*/ 4923 w 42"/>
                  <a:gd name="T11" fmla="*/ 1833 h 10"/>
                  <a:gd name="T12" fmla="*/ 0 w 42"/>
                  <a:gd name="T13" fmla="*/ 1050 h 10"/>
                  <a:gd name="T14" fmla="*/ 0 w 42"/>
                  <a:gd name="T15" fmla="*/ 632 h 10"/>
                  <a:gd name="T16" fmla="*/ 5377 w 42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31" name="Freeform 981"/>
              <p:cNvSpPr>
                <a:spLocks/>
              </p:cNvSpPr>
              <p:nvPr/>
            </p:nvSpPr>
            <p:spPr bwMode="auto">
              <a:xfrm>
                <a:off x="4237" y="12355"/>
                <a:ext cx="126" cy="38"/>
              </a:xfrm>
              <a:custGeom>
                <a:avLst/>
                <a:gdLst>
                  <a:gd name="T0" fmla="*/ 0 w 43"/>
                  <a:gd name="T1" fmla="*/ 1453 h 13"/>
                  <a:gd name="T2" fmla="*/ 0 w 43"/>
                  <a:gd name="T3" fmla="*/ 1897 h 13"/>
                  <a:gd name="T4" fmla="*/ 5606 w 43"/>
                  <a:gd name="T5" fmla="*/ 2768 h 13"/>
                  <a:gd name="T6" fmla="*/ 6036 w 43"/>
                  <a:gd name="T7" fmla="*/ 2768 h 13"/>
                  <a:gd name="T8" fmla="*/ 9283 w 43"/>
                  <a:gd name="T9" fmla="*/ 1102 h 13"/>
                  <a:gd name="T10" fmla="*/ 9283 w 43"/>
                  <a:gd name="T11" fmla="*/ 649 h 13"/>
                  <a:gd name="T12" fmla="*/ 3701 w 43"/>
                  <a:gd name="T13" fmla="*/ 0 h 13"/>
                  <a:gd name="T14" fmla="*/ 0 w 43"/>
                  <a:gd name="T15" fmla="*/ 1453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3"/>
                  <a:gd name="T26" fmla="*/ 43 w 43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3">
                    <a:moveTo>
                      <a:pt x="0" y="7"/>
                    </a:moveTo>
                    <a:lnTo>
                      <a:pt x="0" y="9"/>
                    </a:lnTo>
                    <a:lnTo>
                      <a:pt x="26" y="13"/>
                    </a:lnTo>
                    <a:lnTo>
                      <a:pt x="28" y="13"/>
                    </a:lnTo>
                    <a:lnTo>
                      <a:pt x="43" y="5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32" name="Freeform 980"/>
              <p:cNvSpPr>
                <a:spLocks/>
              </p:cNvSpPr>
              <p:nvPr/>
            </p:nvSpPr>
            <p:spPr bwMode="auto">
              <a:xfrm>
                <a:off x="4237" y="12364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412 h 10"/>
                  <a:gd name="T6" fmla="*/ 6036 w 43"/>
                  <a:gd name="T7" fmla="*/ 1833 h 10"/>
                  <a:gd name="T8" fmla="*/ 5606 w 43"/>
                  <a:gd name="T9" fmla="*/ 2053 h 10"/>
                  <a:gd name="T10" fmla="*/ 4929 w 43"/>
                  <a:gd name="T11" fmla="*/ 1833 h 10"/>
                  <a:gd name="T12" fmla="*/ 0 w 43"/>
                  <a:gd name="T13" fmla="*/ 1050 h 10"/>
                  <a:gd name="T14" fmla="*/ 0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33" name="Freeform 979"/>
              <p:cNvSpPr>
                <a:spLocks/>
              </p:cNvSpPr>
              <p:nvPr/>
            </p:nvSpPr>
            <p:spPr bwMode="auto">
              <a:xfrm>
                <a:off x="4146" y="12341"/>
                <a:ext cx="126" cy="38"/>
              </a:xfrm>
              <a:custGeom>
                <a:avLst/>
                <a:gdLst>
                  <a:gd name="T0" fmla="*/ 0 w 43"/>
                  <a:gd name="T1" fmla="*/ 1453 h 13"/>
                  <a:gd name="T2" fmla="*/ 0 w 43"/>
                  <a:gd name="T3" fmla="*/ 1897 h 13"/>
                  <a:gd name="T4" fmla="*/ 5606 w 43"/>
                  <a:gd name="T5" fmla="*/ 2768 h 13"/>
                  <a:gd name="T6" fmla="*/ 6268 w 43"/>
                  <a:gd name="T7" fmla="*/ 2768 h 13"/>
                  <a:gd name="T8" fmla="*/ 9283 w 43"/>
                  <a:gd name="T9" fmla="*/ 1102 h 13"/>
                  <a:gd name="T10" fmla="*/ 9283 w 43"/>
                  <a:gd name="T11" fmla="*/ 649 h 13"/>
                  <a:gd name="T12" fmla="*/ 3897 w 43"/>
                  <a:gd name="T13" fmla="*/ 0 h 13"/>
                  <a:gd name="T14" fmla="*/ 0 w 43"/>
                  <a:gd name="T15" fmla="*/ 1453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3"/>
                  <a:gd name="T26" fmla="*/ 43 w 43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3">
                    <a:moveTo>
                      <a:pt x="0" y="7"/>
                    </a:moveTo>
                    <a:lnTo>
                      <a:pt x="0" y="9"/>
                    </a:lnTo>
                    <a:lnTo>
                      <a:pt x="26" y="13"/>
                    </a:lnTo>
                    <a:lnTo>
                      <a:pt x="29" y="13"/>
                    </a:lnTo>
                    <a:lnTo>
                      <a:pt x="43" y="5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34" name="Freeform 978"/>
              <p:cNvSpPr>
                <a:spLocks/>
              </p:cNvSpPr>
              <p:nvPr/>
            </p:nvSpPr>
            <p:spPr bwMode="auto">
              <a:xfrm>
                <a:off x="4146" y="12350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412 h 10"/>
                  <a:gd name="T6" fmla="*/ 6036 w 43"/>
                  <a:gd name="T7" fmla="*/ 1833 h 10"/>
                  <a:gd name="T8" fmla="*/ 5606 w 43"/>
                  <a:gd name="T9" fmla="*/ 2053 h 10"/>
                  <a:gd name="T10" fmla="*/ 5160 w 43"/>
                  <a:gd name="T11" fmla="*/ 1833 h 10"/>
                  <a:gd name="T12" fmla="*/ 0 w 43"/>
                  <a:gd name="T13" fmla="*/ 1050 h 10"/>
                  <a:gd name="T14" fmla="*/ 223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35" name="Freeform 977"/>
              <p:cNvSpPr>
                <a:spLocks/>
              </p:cNvSpPr>
              <p:nvPr/>
            </p:nvSpPr>
            <p:spPr bwMode="auto">
              <a:xfrm>
                <a:off x="4055" y="12326"/>
                <a:ext cx="129" cy="38"/>
              </a:xfrm>
              <a:custGeom>
                <a:avLst/>
                <a:gdLst>
                  <a:gd name="T0" fmla="*/ 223 w 44"/>
                  <a:gd name="T1" fmla="*/ 1453 h 13"/>
                  <a:gd name="T2" fmla="*/ 0 w 44"/>
                  <a:gd name="T3" fmla="*/ 1897 h 13"/>
                  <a:gd name="T4" fmla="*/ 5620 w 44"/>
                  <a:gd name="T5" fmla="*/ 2768 h 13"/>
                  <a:gd name="T6" fmla="*/ 6274 w 44"/>
                  <a:gd name="T7" fmla="*/ 2768 h 13"/>
                  <a:gd name="T8" fmla="*/ 9523 w 44"/>
                  <a:gd name="T9" fmla="*/ 1102 h 13"/>
                  <a:gd name="T10" fmla="*/ 9300 w 44"/>
                  <a:gd name="T11" fmla="*/ 649 h 13"/>
                  <a:gd name="T12" fmla="*/ 3902 w 44"/>
                  <a:gd name="T13" fmla="*/ 0 h 13"/>
                  <a:gd name="T14" fmla="*/ 223 w 44"/>
                  <a:gd name="T15" fmla="*/ 1453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3"/>
                  <a:gd name="T26" fmla="*/ 44 w 44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3">
                    <a:moveTo>
                      <a:pt x="1" y="7"/>
                    </a:moveTo>
                    <a:lnTo>
                      <a:pt x="0" y="9"/>
                    </a:lnTo>
                    <a:lnTo>
                      <a:pt x="26" y="13"/>
                    </a:lnTo>
                    <a:lnTo>
                      <a:pt x="29" y="13"/>
                    </a:lnTo>
                    <a:lnTo>
                      <a:pt x="44" y="5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36" name="Freeform 976"/>
              <p:cNvSpPr>
                <a:spLocks/>
              </p:cNvSpPr>
              <p:nvPr/>
            </p:nvSpPr>
            <p:spPr bwMode="auto">
              <a:xfrm>
                <a:off x="4058" y="12335"/>
                <a:ext cx="126" cy="29"/>
              </a:xfrm>
              <a:custGeom>
                <a:avLst/>
                <a:gdLst>
                  <a:gd name="T0" fmla="*/ 5383 w 43"/>
                  <a:gd name="T1" fmla="*/ 1633 h 10"/>
                  <a:gd name="T2" fmla="*/ 9283 w 43"/>
                  <a:gd name="T3" fmla="*/ 0 h 10"/>
                  <a:gd name="T4" fmla="*/ 9057 w 43"/>
                  <a:gd name="T5" fmla="*/ 412 h 10"/>
                  <a:gd name="T6" fmla="*/ 6036 w 43"/>
                  <a:gd name="T7" fmla="*/ 1833 h 10"/>
                  <a:gd name="T8" fmla="*/ 5383 w 43"/>
                  <a:gd name="T9" fmla="*/ 2053 h 10"/>
                  <a:gd name="T10" fmla="*/ 4929 w 43"/>
                  <a:gd name="T11" fmla="*/ 1833 h 10"/>
                  <a:gd name="T12" fmla="*/ 0 w 43"/>
                  <a:gd name="T13" fmla="*/ 1050 h 10"/>
                  <a:gd name="T14" fmla="*/ 0 w 43"/>
                  <a:gd name="T15" fmla="*/ 632 h 10"/>
                  <a:gd name="T16" fmla="*/ 5383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37" name="Freeform 975"/>
              <p:cNvSpPr>
                <a:spLocks/>
              </p:cNvSpPr>
              <p:nvPr/>
            </p:nvSpPr>
            <p:spPr bwMode="auto">
              <a:xfrm>
                <a:off x="3973" y="12308"/>
                <a:ext cx="126" cy="42"/>
              </a:xfrm>
              <a:custGeom>
                <a:avLst/>
                <a:gdLst>
                  <a:gd name="T0" fmla="*/ 0 w 43"/>
                  <a:gd name="T1" fmla="*/ 1701 h 14"/>
                  <a:gd name="T2" fmla="*/ 0 w 43"/>
                  <a:gd name="T3" fmla="*/ 2187 h 14"/>
                  <a:gd name="T4" fmla="*/ 5606 w 43"/>
                  <a:gd name="T5" fmla="*/ 3402 h 14"/>
                  <a:gd name="T6" fmla="*/ 6036 w 43"/>
                  <a:gd name="T7" fmla="*/ 3159 h 14"/>
                  <a:gd name="T8" fmla="*/ 9283 w 43"/>
                  <a:gd name="T9" fmla="*/ 1215 h 14"/>
                  <a:gd name="T10" fmla="*/ 9283 w 43"/>
                  <a:gd name="T11" fmla="*/ 729 h 14"/>
                  <a:gd name="T12" fmla="*/ 3701 w 43"/>
                  <a:gd name="T13" fmla="*/ 0 h 14"/>
                  <a:gd name="T14" fmla="*/ 0 w 43"/>
                  <a:gd name="T15" fmla="*/ 170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8" y="13"/>
                    </a:lnTo>
                    <a:lnTo>
                      <a:pt x="43" y="5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38" name="Freeform 974"/>
              <p:cNvSpPr>
                <a:spLocks/>
              </p:cNvSpPr>
              <p:nvPr/>
            </p:nvSpPr>
            <p:spPr bwMode="auto">
              <a:xfrm>
                <a:off x="3973" y="12320"/>
                <a:ext cx="126" cy="27"/>
              </a:xfrm>
              <a:custGeom>
                <a:avLst/>
                <a:gdLst>
                  <a:gd name="T0" fmla="*/ 5606 w 43"/>
                  <a:gd name="T1" fmla="*/ 1701 h 9"/>
                  <a:gd name="T2" fmla="*/ 9283 w 43"/>
                  <a:gd name="T3" fmla="*/ 0 h 9"/>
                  <a:gd name="T4" fmla="*/ 9283 w 43"/>
                  <a:gd name="T5" fmla="*/ 243 h 9"/>
                  <a:gd name="T6" fmla="*/ 6036 w 43"/>
                  <a:gd name="T7" fmla="*/ 1944 h 9"/>
                  <a:gd name="T8" fmla="*/ 5606 w 43"/>
                  <a:gd name="T9" fmla="*/ 2187 h 9"/>
                  <a:gd name="T10" fmla="*/ 5160 w 43"/>
                  <a:gd name="T11" fmla="*/ 1944 h 9"/>
                  <a:gd name="T12" fmla="*/ 0 w 43"/>
                  <a:gd name="T13" fmla="*/ 972 h 9"/>
                  <a:gd name="T14" fmla="*/ 0 w 43"/>
                  <a:gd name="T15" fmla="*/ 729 h 9"/>
                  <a:gd name="T16" fmla="*/ 5606 w 43"/>
                  <a:gd name="T17" fmla="*/ 17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7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8"/>
                    </a:lnTo>
                    <a:lnTo>
                      <a:pt x="26" y="9"/>
                    </a:lnTo>
                    <a:lnTo>
                      <a:pt x="24" y="8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39" name="Freeform 973"/>
              <p:cNvSpPr>
                <a:spLocks/>
              </p:cNvSpPr>
              <p:nvPr/>
            </p:nvSpPr>
            <p:spPr bwMode="auto">
              <a:xfrm>
                <a:off x="4264" y="12402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40" name="Freeform 972"/>
              <p:cNvSpPr>
                <a:spLocks/>
              </p:cNvSpPr>
              <p:nvPr/>
            </p:nvSpPr>
            <p:spPr bwMode="auto">
              <a:xfrm>
                <a:off x="4264" y="12414"/>
                <a:ext cx="126" cy="26"/>
              </a:xfrm>
              <a:custGeom>
                <a:avLst/>
                <a:gdLst>
                  <a:gd name="T0" fmla="*/ 5606 w 43"/>
                  <a:gd name="T1" fmla="*/ 1595 h 9"/>
                  <a:gd name="T2" fmla="*/ 9283 w 43"/>
                  <a:gd name="T3" fmla="*/ 0 h 9"/>
                  <a:gd name="T4" fmla="*/ 9283 w 43"/>
                  <a:gd name="T5" fmla="*/ 410 h 9"/>
                  <a:gd name="T6" fmla="*/ 6036 w 43"/>
                  <a:gd name="T7" fmla="*/ 1811 h 9"/>
                  <a:gd name="T8" fmla="*/ 5606 w 43"/>
                  <a:gd name="T9" fmla="*/ 1811 h 9"/>
                  <a:gd name="T10" fmla="*/ 5160 w 43"/>
                  <a:gd name="T11" fmla="*/ 1811 h 9"/>
                  <a:gd name="T12" fmla="*/ 0 w 43"/>
                  <a:gd name="T13" fmla="*/ 968 h 9"/>
                  <a:gd name="T14" fmla="*/ 223 w 43"/>
                  <a:gd name="T15" fmla="*/ 627 h 9"/>
                  <a:gd name="T16" fmla="*/ 5606 w 43"/>
                  <a:gd name="T17" fmla="*/ 1595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41" name="Freeform 971"/>
              <p:cNvSpPr>
                <a:spLocks/>
              </p:cNvSpPr>
              <p:nvPr/>
            </p:nvSpPr>
            <p:spPr bwMode="auto">
              <a:xfrm>
                <a:off x="4176" y="12385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884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42" name="Freeform 970"/>
              <p:cNvSpPr>
                <a:spLocks/>
              </p:cNvSpPr>
              <p:nvPr/>
            </p:nvSpPr>
            <p:spPr bwMode="auto">
              <a:xfrm>
                <a:off x="4178" y="12396"/>
                <a:ext cx="124" cy="30"/>
              </a:xfrm>
              <a:custGeom>
                <a:avLst/>
                <a:gdLst>
                  <a:gd name="T0" fmla="*/ 5612 w 42"/>
                  <a:gd name="T1" fmla="*/ 1944 h 10"/>
                  <a:gd name="T2" fmla="*/ 9424 w 42"/>
                  <a:gd name="T3" fmla="*/ 0 h 10"/>
                  <a:gd name="T4" fmla="*/ 9424 w 42"/>
                  <a:gd name="T5" fmla="*/ 486 h 10"/>
                  <a:gd name="T6" fmla="*/ 6076 w 42"/>
                  <a:gd name="T7" fmla="*/ 2187 h 10"/>
                  <a:gd name="T8" fmla="*/ 5612 w 42"/>
                  <a:gd name="T9" fmla="*/ 2430 h 10"/>
                  <a:gd name="T10" fmla="*/ 5170 w 42"/>
                  <a:gd name="T11" fmla="*/ 2187 h 10"/>
                  <a:gd name="T12" fmla="*/ 0 w 42"/>
                  <a:gd name="T13" fmla="*/ 1215 h 10"/>
                  <a:gd name="T14" fmla="*/ 0 w 42"/>
                  <a:gd name="T15" fmla="*/ 729 h 10"/>
                  <a:gd name="T16" fmla="*/ 5612 w 42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43" name="Freeform 969"/>
              <p:cNvSpPr>
                <a:spLocks/>
              </p:cNvSpPr>
              <p:nvPr/>
            </p:nvSpPr>
            <p:spPr bwMode="auto">
              <a:xfrm>
                <a:off x="4088" y="12370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036 w 43"/>
                  <a:gd name="T7" fmla="*/ 2788 h 14"/>
                  <a:gd name="T8" fmla="*/ 9283 w 43"/>
                  <a:gd name="T9" fmla="*/ 1330 h 14"/>
                  <a:gd name="T10" fmla="*/ 9283 w 43"/>
                  <a:gd name="T11" fmla="*/ 884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8" y="13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44" name="Freeform 968"/>
              <p:cNvSpPr>
                <a:spLocks/>
              </p:cNvSpPr>
              <p:nvPr/>
            </p:nvSpPr>
            <p:spPr bwMode="auto">
              <a:xfrm>
                <a:off x="4088" y="12382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412 h 10"/>
                  <a:gd name="T6" fmla="*/ 6036 w 43"/>
                  <a:gd name="T7" fmla="*/ 1833 h 10"/>
                  <a:gd name="T8" fmla="*/ 5606 w 43"/>
                  <a:gd name="T9" fmla="*/ 2053 h 10"/>
                  <a:gd name="T10" fmla="*/ 4929 w 43"/>
                  <a:gd name="T11" fmla="*/ 1833 h 10"/>
                  <a:gd name="T12" fmla="*/ 0 w 43"/>
                  <a:gd name="T13" fmla="*/ 1050 h 10"/>
                  <a:gd name="T14" fmla="*/ 0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45" name="Freeform 967"/>
              <p:cNvSpPr>
                <a:spLocks/>
              </p:cNvSpPr>
              <p:nvPr/>
            </p:nvSpPr>
            <p:spPr bwMode="auto">
              <a:xfrm>
                <a:off x="3997" y="12355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884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46" name="Freeform 966"/>
              <p:cNvSpPr>
                <a:spLocks/>
              </p:cNvSpPr>
              <p:nvPr/>
            </p:nvSpPr>
            <p:spPr bwMode="auto">
              <a:xfrm>
                <a:off x="4000" y="12367"/>
                <a:ext cx="123" cy="29"/>
              </a:xfrm>
              <a:custGeom>
                <a:avLst/>
                <a:gdLst>
                  <a:gd name="T0" fmla="*/ 5377 w 42"/>
                  <a:gd name="T1" fmla="*/ 1633 h 10"/>
                  <a:gd name="T2" fmla="*/ 9040 w 42"/>
                  <a:gd name="T3" fmla="*/ 0 h 10"/>
                  <a:gd name="T4" fmla="*/ 9040 w 42"/>
                  <a:gd name="T5" fmla="*/ 412 h 10"/>
                  <a:gd name="T6" fmla="*/ 5799 w 42"/>
                  <a:gd name="T7" fmla="*/ 1833 h 10"/>
                  <a:gd name="T8" fmla="*/ 5377 w 42"/>
                  <a:gd name="T9" fmla="*/ 2053 h 10"/>
                  <a:gd name="T10" fmla="*/ 4923 w 42"/>
                  <a:gd name="T11" fmla="*/ 1833 h 10"/>
                  <a:gd name="T12" fmla="*/ 0 w 42"/>
                  <a:gd name="T13" fmla="*/ 1050 h 10"/>
                  <a:gd name="T14" fmla="*/ 0 w 42"/>
                  <a:gd name="T15" fmla="*/ 632 h 10"/>
                  <a:gd name="T16" fmla="*/ 5377 w 42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47" name="Freeform 965"/>
              <p:cNvSpPr>
                <a:spLocks/>
              </p:cNvSpPr>
              <p:nvPr/>
            </p:nvSpPr>
            <p:spPr bwMode="auto">
              <a:xfrm>
                <a:off x="3912" y="12341"/>
                <a:ext cx="129" cy="38"/>
              </a:xfrm>
              <a:custGeom>
                <a:avLst/>
                <a:gdLst>
                  <a:gd name="T0" fmla="*/ 223 w 44"/>
                  <a:gd name="T1" fmla="*/ 1453 h 13"/>
                  <a:gd name="T2" fmla="*/ 0 w 44"/>
                  <a:gd name="T3" fmla="*/ 1897 h 13"/>
                  <a:gd name="T4" fmla="*/ 5620 w 44"/>
                  <a:gd name="T5" fmla="*/ 2768 h 13"/>
                  <a:gd name="T6" fmla="*/ 6274 w 44"/>
                  <a:gd name="T7" fmla="*/ 2768 h 13"/>
                  <a:gd name="T8" fmla="*/ 9523 w 44"/>
                  <a:gd name="T9" fmla="*/ 1102 h 13"/>
                  <a:gd name="T10" fmla="*/ 9300 w 44"/>
                  <a:gd name="T11" fmla="*/ 649 h 13"/>
                  <a:gd name="T12" fmla="*/ 3902 w 44"/>
                  <a:gd name="T13" fmla="*/ 0 h 13"/>
                  <a:gd name="T14" fmla="*/ 223 w 44"/>
                  <a:gd name="T15" fmla="*/ 1453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3"/>
                  <a:gd name="T26" fmla="*/ 44 w 44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3">
                    <a:moveTo>
                      <a:pt x="1" y="7"/>
                    </a:moveTo>
                    <a:lnTo>
                      <a:pt x="0" y="9"/>
                    </a:lnTo>
                    <a:lnTo>
                      <a:pt x="26" y="13"/>
                    </a:lnTo>
                    <a:lnTo>
                      <a:pt x="29" y="13"/>
                    </a:lnTo>
                    <a:lnTo>
                      <a:pt x="44" y="5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48" name="Freeform 964"/>
              <p:cNvSpPr>
                <a:spLocks/>
              </p:cNvSpPr>
              <p:nvPr/>
            </p:nvSpPr>
            <p:spPr bwMode="auto">
              <a:xfrm>
                <a:off x="3915" y="12350"/>
                <a:ext cx="126" cy="29"/>
              </a:xfrm>
              <a:custGeom>
                <a:avLst/>
                <a:gdLst>
                  <a:gd name="T0" fmla="*/ 5383 w 43"/>
                  <a:gd name="T1" fmla="*/ 1633 h 10"/>
                  <a:gd name="T2" fmla="*/ 9283 w 43"/>
                  <a:gd name="T3" fmla="*/ 0 h 10"/>
                  <a:gd name="T4" fmla="*/ 9057 w 43"/>
                  <a:gd name="T5" fmla="*/ 412 h 10"/>
                  <a:gd name="T6" fmla="*/ 6036 w 43"/>
                  <a:gd name="T7" fmla="*/ 1833 h 10"/>
                  <a:gd name="T8" fmla="*/ 5383 w 43"/>
                  <a:gd name="T9" fmla="*/ 2053 h 10"/>
                  <a:gd name="T10" fmla="*/ 4929 w 43"/>
                  <a:gd name="T11" fmla="*/ 1833 h 10"/>
                  <a:gd name="T12" fmla="*/ 0 w 43"/>
                  <a:gd name="T13" fmla="*/ 1050 h 10"/>
                  <a:gd name="T14" fmla="*/ 0 w 43"/>
                  <a:gd name="T15" fmla="*/ 632 h 10"/>
                  <a:gd name="T16" fmla="*/ 5383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49" name="Freeform 963"/>
              <p:cNvSpPr>
                <a:spLocks/>
              </p:cNvSpPr>
              <p:nvPr/>
            </p:nvSpPr>
            <p:spPr bwMode="auto">
              <a:xfrm>
                <a:off x="3777" y="12350"/>
                <a:ext cx="126" cy="38"/>
              </a:xfrm>
              <a:custGeom>
                <a:avLst/>
                <a:gdLst>
                  <a:gd name="T0" fmla="*/ 0 w 43"/>
                  <a:gd name="T1" fmla="*/ 1453 h 13"/>
                  <a:gd name="T2" fmla="*/ 0 w 43"/>
                  <a:gd name="T3" fmla="*/ 1675 h 13"/>
                  <a:gd name="T4" fmla="*/ 5606 w 43"/>
                  <a:gd name="T5" fmla="*/ 2768 h 13"/>
                  <a:gd name="T6" fmla="*/ 6268 w 43"/>
                  <a:gd name="T7" fmla="*/ 2546 h 13"/>
                  <a:gd name="T8" fmla="*/ 9283 w 43"/>
                  <a:gd name="T9" fmla="*/ 1102 h 13"/>
                  <a:gd name="T10" fmla="*/ 9283 w 43"/>
                  <a:gd name="T11" fmla="*/ 649 h 13"/>
                  <a:gd name="T12" fmla="*/ 3897 w 43"/>
                  <a:gd name="T13" fmla="*/ 0 h 13"/>
                  <a:gd name="T14" fmla="*/ 0 w 43"/>
                  <a:gd name="T15" fmla="*/ 1453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3"/>
                  <a:gd name="T26" fmla="*/ 43 w 43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3">
                    <a:moveTo>
                      <a:pt x="0" y="7"/>
                    </a:moveTo>
                    <a:lnTo>
                      <a:pt x="0" y="8"/>
                    </a:lnTo>
                    <a:lnTo>
                      <a:pt x="26" y="13"/>
                    </a:lnTo>
                    <a:lnTo>
                      <a:pt x="29" y="12"/>
                    </a:lnTo>
                    <a:lnTo>
                      <a:pt x="43" y="5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50" name="Freeform 962"/>
              <p:cNvSpPr>
                <a:spLocks/>
              </p:cNvSpPr>
              <p:nvPr/>
            </p:nvSpPr>
            <p:spPr bwMode="auto">
              <a:xfrm>
                <a:off x="3780" y="12358"/>
                <a:ext cx="123" cy="30"/>
              </a:xfrm>
              <a:custGeom>
                <a:avLst/>
                <a:gdLst>
                  <a:gd name="T0" fmla="*/ 5377 w 42"/>
                  <a:gd name="T1" fmla="*/ 1944 h 10"/>
                  <a:gd name="T2" fmla="*/ 9040 w 42"/>
                  <a:gd name="T3" fmla="*/ 0 h 10"/>
                  <a:gd name="T4" fmla="*/ 9040 w 42"/>
                  <a:gd name="T5" fmla="*/ 486 h 10"/>
                  <a:gd name="T6" fmla="*/ 5799 w 42"/>
                  <a:gd name="T7" fmla="*/ 2187 h 10"/>
                  <a:gd name="T8" fmla="*/ 5377 w 42"/>
                  <a:gd name="T9" fmla="*/ 2430 h 10"/>
                  <a:gd name="T10" fmla="*/ 4923 w 42"/>
                  <a:gd name="T11" fmla="*/ 2187 h 10"/>
                  <a:gd name="T12" fmla="*/ 0 w 42"/>
                  <a:gd name="T13" fmla="*/ 1215 h 10"/>
                  <a:gd name="T14" fmla="*/ 0 w 42"/>
                  <a:gd name="T15" fmla="*/ 729 h 10"/>
                  <a:gd name="T16" fmla="*/ 5377 w 42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51" name="Freeform 961"/>
              <p:cNvSpPr>
                <a:spLocks/>
              </p:cNvSpPr>
              <p:nvPr/>
            </p:nvSpPr>
            <p:spPr bwMode="auto">
              <a:xfrm>
                <a:off x="3692" y="12332"/>
                <a:ext cx="126" cy="38"/>
              </a:xfrm>
              <a:custGeom>
                <a:avLst/>
                <a:gdLst>
                  <a:gd name="T0" fmla="*/ 0 w 43"/>
                  <a:gd name="T1" fmla="*/ 1453 h 13"/>
                  <a:gd name="T2" fmla="*/ 0 w 43"/>
                  <a:gd name="T3" fmla="*/ 1897 h 13"/>
                  <a:gd name="T4" fmla="*/ 5606 w 43"/>
                  <a:gd name="T5" fmla="*/ 2768 h 13"/>
                  <a:gd name="T6" fmla="*/ 6036 w 43"/>
                  <a:gd name="T7" fmla="*/ 2768 h 13"/>
                  <a:gd name="T8" fmla="*/ 9283 w 43"/>
                  <a:gd name="T9" fmla="*/ 1102 h 13"/>
                  <a:gd name="T10" fmla="*/ 9283 w 43"/>
                  <a:gd name="T11" fmla="*/ 649 h 13"/>
                  <a:gd name="T12" fmla="*/ 3701 w 43"/>
                  <a:gd name="T13" fmla="*/ 0 h 13"/>
                  <a:gd name="T14" fmla="*/ 0 w 43"/>
                  <a:gd name="T15" fmla="*/ 1453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3"/>
                  <a:gd name="T26" fmla="*/ 43 w 43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3">
                    <a:moveTo>
                      <a:pt x="0" y="7"/>
                    </a:moveTo>
                    <a:lnTo>
                      <a:pt x="0" y="9"/>
                    </a:lnTo>
                    <a:lnTo>
                      <a:pt x="26" y="13"/>
                    </a:lnTo>
                    <a:lnTo>
                      <a:pt x="28" y="13"/>
                    </a:lnTo>
                    <a:lnTo>
                      <a:pt x="43" y="5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52" name="Freeform 960"/>
              <p:cNvSpPr>
                <a:spLocks/>
              </p:cNvSpPr>
              <p:nvPr/>
            </p:nvSpPr>
            <p:spPr bwMode="auto">
              <a:xfrm>
                <a:off x="3692" y="12341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412 h 10"/>
                  <a:gd name="T6" fmla="*/ 6036 w 43"/>
                  <a:gd name="T7" fmla="*/ 1833 h 10"/>
                  <a:gd name="T8" fmla="*/ 5606 w 43"/>
                  <a:gd name="T9" fmla="*/ 2053 h 10"/>
                  <a:gd name="T10" fmla="*/ 4929 w 43"/>
                  <a:gd name="T11" fmla="*/ 1833 h 10"/>
                  <a:gd name="T12" fmla="*/ 0 w 43"/>
                  <a:gd name="T13" fmla="*/ 1050 h 10"/>
                  <a:gd name="T14" fmla="*/ 0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53" name="Freeform 959"/>
              <p:cNvSpPr>
                <a:spLocks/>
              </p:cNvSpPr>
              <p:nvPr/>
            </p:nvSpPr>
            <p:spPr bwMode="auto">
              <a:xfrm>
                <a:off x="3601" y="12317"/>
                <a:ext cx="126" cy="38"/>
              </a:xfrm>
              <a:custGeom>
                <a:avLst/>
                <a:gdLst>
                  <a:gd name="T0" fmla="*/ 0 w 43"/>
                  <a:gd name="T1" fmla="*/ 1453 h 13"/>
                  <a:gd name="T2" fmla="*/ 0 w 43"/>
                  <a:gd name="T3" fmla="*/ 1897 h 13"/>
                  <a:gd name="T4" fmla="*/ 5606 w 43"/>
                  <a:gd name="T5" fmla="*/ 2768 h 13"/>
                  <a:gd name="T6" fmla="*/ 6268 w 43"/>
                  <a:gd name="T7" fmla="*/ 2768 h 13"/>
                  <a:gd name="T8" fmla="*/ 9283 w 43"/>
                  <a:gd name="T9" fmla="*/ 1102 h 13"/>
                  <a:gd name="T10" fmla="*/ 9283 w 43"/>
                  <a:gd name="T11" fmla="*/ 649 h 13"/>
                  <a:gd name="T12" fmla="*/ 3897 w 43"/>
                  <a:gd name="T13" fmla="*/ 0 h 13"/>
                  <a:gd name="T14" fmla="*/ 0 w 43"/>
                  <a:gd name="T15" fmla="*/ 1453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3"/>
                  <a:gd name="T26" fmla="*/ 43 w 43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3">
                    <a:moveTo>
                      <a:pt x="0" y="7"/>
                    </a:moveTo>
                    <a:lnTo>
                      <a:pt x="0" y="9"/>
                    </a:lnTo>
                    <a:lnTo>
                      <a:pt x="26" y="13"/>
                    </a:lnTo>
                    <a:lnTo>
                      <a:pt x="29" y="13"/>
                    </a:lnTo>
                    <a:lnTo>
                      <a:pt x="43" y="5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54" name="Freeform 958"/>
              <p:cNvSpPr>
                <a:spLocks/>
              </p:cNvSpPr>
              <p:nvPr/>
            </p:nvSpPr>
            <p:spPr bwMode="auto">
              <a:xfrm>
                <a:off x="3601" y="12326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412 h 10"/>
                  <a:gd name="T6" fmla="*/ 6036 w 43"/>
                  <a:gd name="T7" fmla="*/ 1833 h 10"/>
                  <a:gd name="T8" fmla="*/ 5606 w 43"/>
                  <a:gd name="T9" fmla="*/ 2053 h 10"/>
                  <a:gd name="T10" fmla="*/ 5160 w 43"/>
                  <a:gd name="T11" fmla="*/ 1833 h 10"/>
                  <a:gd name="T12" fmla="*/ 0 w 43"/>
                  <a:gd name="T13" fmla="*/ 1050 h 10"/>
                  <a:gd name="T14" fmla="*/ 223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55" name="Freeform 957"/>
              <p:cNvSpPr>
                <a:spLocks/>
              </p:cNvSpPr>
              <p:nvPr/>
            </p:nvSpPr>
            <p:spPr bwMode="auto">
              <a:xfrm>
                <a:off x="3510" y="12303"/>
                <a:ext cx="129" cy="38"/>
              </a:xfrm>
              <a:custGeom>
                <a:avLst/>
                <a:gdLst>
                  <a:gd name="T0" fmla="*/ 223 w 44"/>
                  <a:gd name="T1" fmla="*/ 1453 h 13"/>
                  <a:gd name="T2" fmla="*/ 0 w 44"/>
                  <a:gd name="T3" fmla="*/ 1897 h 13"/>
                  <a:gd name="T4" fmla="*/ 5620 w 44"/>
                  <a:gd name="T5" fmla="*/ 2768 h 13"/>
                  <a:gd name="T6" fmla="*/ 6274 w 44"/>
                  <a:gd name="T7" fmla="*/ 2768 h 13"/>
                  <a:gd name="T8" fmla="*/ 9523 w 44"/>
                  <a:gd name="T9" fmla="*/ 1102 h 13"/>
                  <a:gd name="T10" fmla="*/ 9300 w 44"/>
                  <a:gd name="T11" fmla="*/ 649 h 13"/>
                  <a:gd name="T12" fmla="*/ 3902 w 44"/>
                  <a:gd name="T13" fmla="*/ 0 h 13"/>
                  <a:gd name="T14" fmla="*/ 223 w 44"/>
                  <a:gd name="T15" fmla="*/ 1453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3"/>
                  <a:gd name="T26" fmla="*/ 44 w 44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3">
                    <a:moveTo>
                      <a:pt x="1" y="7"/>
                    </a:moveTo>
                    <a:lnTo>
                      <a:pt x="0" y="9"/>
                    </a:lnTo>
                    <a:lnTo>
                      <a:pt x="26" y="13"/>
                    </a:lnTo>
                    <a:lnTo>
                      <a:pt x="29" y="13"/>
                    </a:lnTo>
                    <a:lnTo>
                      <a:pt x="44" y="5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56" name="Freeform 956"/>
              <p:cNvSpPr>
                <a:spLocks/>
              </p:cNvSpPr>
              <p:nvPr/>
            </p:nvSpPr>
            <p:spPr bwMode="auto">
              <a:xfrm>
                <a:off x="3513" y="12311"/>
                <a:ext cx="126" cy="30"/>
              </a:xfrm>
              <a:custGeom>
                <a:avLst/>
                <a:gdLst>
                  <a:gd name="T0" fmla="*/ 5383 w 43"/>
                  <a:gd name="T1" fmla="*/ 1944 h 10"/>
                  <a:gd name="T2" fmla="*/ 9283 w 43"/>
                  <a:gd name="T3" fmla="*/ 0 h 10"/>
                  <a:gd name="T4" fmla="*/ 9057 w 43"/>
                  <a:gd name="T5" fmla="*/ 486 h 10"/>
                  <a:gd name="T6" fmla="*/ 6036 w 43"/>
                  <a:gd name="T7" fmla="*/ 2187 h 10"/>
                  <a:gd name="T8" fmla="*/ 5383 w 43"/>
                  <a:gd name="T9" fmla="*/ 2430 h 10"/>
                  <a:gd name="T10" fmla="*/ 4929 w 43"/>
                  <a:gd name="T11" fmla="*/ 2187 h 10"/>
                  <a:gd name="T12" fmla="*/ 0 w 43"/>
                  <a:gd name="T13" fmla="*/ 1215 h 10"/>
                  <a:gd name="T14" fmla="*/ 0 w 43"/>
                  <a:gd name="T15" fmla="*/ 729 h 10"/>
                  <a:gd name="T16" fmla="*/ 5383 w 43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57" name="Freeform 955"/>
              <p:cNvSpPr>
                <a:spLocks/>
              </p:cNvSpPr>
              <p:nvPr/>
            </p:nvSpPr>
            <p:spPr bwMode="auto">
              <a:xfrm>
                <a:off x="3428" y="12285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036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8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58" name="Freeform 954"/>
              <p:cNvSpPr>
                <a:spLocks/>
              </p:cNvSpPr>
              <p:nvPr/>
            </p:nvSpPr>
            <p:spPr bwMode="auto">
              <a:xfrm>
                <a:off x="3428" y="12297"/>
                <a:ext cx="126" cy="26"/>
              </a:xfrm>
              <a:custGeom>
                <a:avLst/>
                <a:gdLst>
                  <a:gd name="T0" fmla="*/ 5606 w 43"/>
                  <a:gd name="T1" fmla="*/ 1401 h 9"/>
                  <a:gd name="T2" fmla="*/ 9283 w 43"/>
                  <a:gd name="T3" fmla="*/ 0 h 9"/>
                  <a:gd name="T4" fmla="*/ 9283 w 43"/>
                  <a:gd name="T5" fmla="*/ 217 h 9"/>
                  <a:gd name="T6" fmla="*/ 6036 w 43"/>
                  <a:gd name="T7" fmla="*/ 1811 h 9"/>
                  <a:gd name="T8" fmla="*/ 5606 w 43"/>
                  <a:gd name="T9" fmla="*/ 1811 h 9"/>
                  <a:gd name="T10" fmla="*/ 5160 w 43"/>
                  <a:gd name="T11" fmla="*/ 1811 h 9"/>
                  <a:gd name="T12" fmla="*/ 0 w 43"/>
                  <a:gd name="T13" fmla="*/ 844 h 9"/>
                  <a:gd name="T14" fmla="*/ 0 w 43"/>
                  <a:gd name="T15" fmla="*/ 627 h 9"/>
                  <a:gd name="T16" fmla="*/ 5606 w 43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7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24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59" name="Freeform 953"/>
              <p:cNvSpPr>
                <a:spLocks/>
              </p:cNvSpPr>
              <p:nvPr/>
            </p:nvSpPr>
            <p:spPr bwMode="auto">
              <a:xfrm>
                <a:off x="3718" y="12376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107 h 14"/>
                  <a:gd name="T10" fmla="*/ 9283 w 43"/>
                  <a:gd name="T11" fmla="*/ 653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5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60" name="Freeform 952"/>
              <p:cNvSpPr>
                <a:spLocks/>
              </p:cNvSpPr>
              <p:nvPr/>
            </p:nvSpPr>
            <p:spPr bwMode="auto">
              <a:xfrm>
                <a:off x="3718" y="12388"/>
                <a:ext cx="126" cy="26"/>
              </a:xfrm>
              <a:custGeom>
                <a:avLst/>
                <a:gdLst>
                  <a:gd name="T0" fmla="*/ 5606 w 43"/>
                  <a:gd name="T1" fmla="*/ 1401 h 9"/>
                  <a:gd name="T2" fmla="*/ 9283 w 43"/>
                  <a:gd name="T3" fmla="*/ 0 h 9"/>
                  <a:gd name="T4" fmla="*/ 9283 w 43"/>
                  <a:gd name="T5" fmla="*/ 217 h 9"/>
                  <a:gd name="T6" fmla="*/ 6036 w 43"/>
                  <a:gd name="T7" fmla="*/ 1595 h 9"/>
                  <a:gd name="T8" fmla="*/ 5606 w 43"/>
                  <a:gd name="T9" fmla="*/ 1811 h 9"/>
                  <a:gd name="T10" fmla="*/ 5160 w 43"/>
                  <a:gd name="T11" fmla="*/ 1595 h 9"/>
                  <a:gd name="T12" fmla="*/ 0 w 43"/>
                  <a:gd name="T13" fmla="*/ 844 h 9"/>
                  <a:gd name="T14" fmla="*/ 0 w 43"/>
                  <a:gd name="T15" fmla="*/ 627 h 9"/>
                  <a:gd name="T16" fmla="*/ 5606 w 43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7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8"/>
                    </a:lnTo>
                    <a:lnTo>
                      <a:pt x="26" y="9"/>
                    </a:lnTo>
                    <a:lnTo>
                      <a:pt x="24" y="8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61" name="Freeform 951"/>
              <p:cNvSpPr>
                <a:spLocks/>
              </p:cNvSpPr>
              <p:nvPr/>
            </p:nvSpPr>
            <p:spPr bwMode="auto">
              <a:xfrm>
                <a:off x="3630" y="12358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62" name="Freeform 950"/>
              <p:cNvSpPr>
                <a:spLocks/>
              </p:cNvSpPr>
              <p:nvPr/>
            </p:nvSpPr>
            <p:spPr bwMode="auto">
              <a:xfrm>
                <a:off x="3633" y="12370"/>
                <a:ext cx="123" cy="26"/>
              </a:xfrm>
              <a:custGeom>
                <a:avLst/>
                <a:gdLst>
                  <a:gd name="T0" fmla="*/ 5377 w 42"/>
                  <a:gd name="T1" fmla="*/ 1401 h 9"/>
                  <a:gd name="T2" fmla="*/ 9040 w 42"/>
                  <a:gd name="T3" fmla="*/ 0 h 9"/>
                  <a:gd name="T4" fmla="*/ 9040 w 42"/>
                  <a:gd name="T5" fmla="*/ 217 h 9"/>
                  <a:gd name="T6" fmla="*/ 5799 w 42"/>
                  <a:gd name="T7" fmla="*/ 1811 h 9"/>
                  <a:gd name="T8" fmla="*/ 5377 w 42"/>
                  <a:gd name="T9" fmla="*/ 1811 h 9"/>
                  <a:gd name="T10" fmla="*/ 4923 w 42"/>
                  <a:gd name="T11" fmla="*/ 1811 h 9"/>
                  <a:gd name="T12" fmla="*/ 0 w 42"/>
                  <a:gd name="T13" fmla="*/ 844 h 9"/>
                  <a:gd name="T14" fmla="*/ 0 w 42"/>
                  <a:gd name="T15" fmla="*/ 627 h 9"/>
                  <a:gd name="T16" fmla="*/ 5377 w 42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9"/>
                  <a:gd name="T29" fmla="*/ 42 w 42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9">
                    <a:moveTo>
                      <a:pt x="25" y="7"/>
                    </a:moveTo>
                    <a:lnTo>
                      <a:pt x="42" y="0"/>
                    </a:lnTo>
                    <a:lnTo>
                      <a:pt x="42" y="1"/>
                    </a:lnTo>
                    <a:lnTo>
                      <a:pt x="27" y="9"/>
                    </a:lnTo>
                    <a:lnTo>
                      <a:pt x="25" y="9"/>
                    </a:lnTo>
                    <a:lnTo>
                      <a:pt x="23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5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63" name="Freeform 949"/>
              <p:cNvSpPr>
                <a:spLocks/>
              </p:cNvSpPr>
              <p:nvPr/>
            </p:nvSpPr>
            <p:spPr bwMode="auto">
              <a:xfrm>
                <a:off x="3542" y="12344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036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8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64" name="Freeform 948"/>
              <p:cNvSpPr>
                <a:spLocks/>
              </p:cNvSpPr>
              <p:nvPr/>
            </p:nvSpPr>
            <p:spPr bwMode="auto">
              <a:xfrm>
                <a:off x="3542" y="12355"/>
                <a:ext cx="126" cy="27"/>
              </a:xfrm>
              <a:custGeom>
                <a:avLst/>
                <a:gdLst>
                  <a:gd name="T0" fmla="*/ 5606 w 43"/>
                  <a:gd name="T1" fmla="*/ 1701 h 9"/>
                  <a:gd name="T2" fmla="*/ 9283 w 43"/>
                  <a:gd name="T3" fmla="*/ 0 h 9"/>
                  <a:gd name="T4" fmla="*/ 9283 w 43"/>
                  <a:gd name="T5" fmla="*/ 243 h 9"/>
                  <a:gd name="T6" fmla="*/ 6036 w 43"/>
                  <a:gd name="T7" fmla="*/ 2187 h 9"/>
                  <a:gd name="T8" fmla="*/ 5606 w 43"/>
                  <a:gd name="T9" fmla="*/ 2187 h 9"/>
                  <a:gd name="T10" fmla="*/ 4929 w 43"/>
                  <a:gd name="T11" fmla="*/ 2187 h 9"/>
                  <a:gd name="T12" fmla="*/ 0 w 43"/>
                  <a:gd name="T13" fmla="*/ 972 h 9"/>
                  <a:gd name="T14" fmla="*/ 0 w 43"/>
                  <a:gd name="T15" fmla="*/ 729 h 9"/>
                  <a:gd name="T16" fmla="*/ 5606 w 43"/>
                  <a:gd name="T17" fmla="*/ 17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7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23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65" name="Freeform 947"/>
              <p:cNvSpPr>
                <a:spLocks/>
              </p:cNvSpPr>
              <p:nvPr/>
            </p:nvSpPr>
            <p:spPr bwMode="auto">
              <a:xfrm>
                <a:off x="3451" y="12329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66" name="Freeform 946"/>
              <p:cNvSpPr>
                <a:spLocks/>
              </p:cNvSpPr>
              <p:nvPr/>
            </p:nvSpPr>
            <p:spPr bwMode="auto">
              <a:xfrm>
                <a:off x="3454" y="12341"/>
                <a:ext cx="123" cy="26"/>
              </a:xfrm>
              <a:custGeom>
                <a:avLst/>
                <a:gdLst>
                  <a:gd name="T0" fmla="*/ 5377 w 42"/>
                  <a:gd name="T1" fmla="*/ 1401 h 9"/>
                  <a:gd name="T2" fmla="*/ 9040 w 42"/>
                  <a:gd name="T3" fmla="*/ 0 h 9"/>
                  <a:gd name="T4" fmla="*/ 9040 w 42"/>
                  <a:gd name="T5" fmla="*/ 217 h 9"/>
                  <a:gd name="T6" fmla="*/ 5799 w 42"/>
                  <a:gd name="T7" fmla="*/ 1811 h 9"/>
                  <a:gd name="T8" fmla="*/ 5377 w 42"/>
                  <a:gd name="T9" fmla="*/ 1811 h 9"/>
                  <a:gd name="T10" fmla="*/ 4923 w 42"/>
                  <a:gd name="T11" fmla="*/ 1811 h 9"/>
                  <a:gd name="T12" fmla="*/ 0 w 42"/>
                  <a:gd name="T13" fmla="*/ 844 h 9"/>
                  <a:gd name="T14" fmla="*/ 0 w 42"/>
                  <a:gd name="T15" fmla="*/ 627 h 9"/>
                  <a:gd name="T16" fmla="*/ 5377 w 42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9"/>
                  <a:gd name="T29" fmla="*/ 42 w 42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9">
                    <a:moveTo>
                      <a:pt x="25" y="7"/>
                    </a:moveTo>
                    <a:lnTo>
                      <a:pt x="42" y="0"/>
                    </a:lnTo>
                    <a:lnTo>
                      <a:pt x="42" y="1"/>
                    </a:lnTo>
                    <a:lnTo>
                      <a:pt x="27" y="9"/>
                    </a:lnTo>
                    <a:lnTo>
                      <a:pt x="25" y="9"/>
                    </a:lnTo>
                    <a:lnTo>
                      <a:pt x="23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5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67" name="Freeform 945"/>
              <p:cNvSpPr>
                <a:spLocks/>
              </p:cNvSpPr>
              <p:nvPr/>
            </p:nvSpPr>
            <p:spPr bwMode="auto">
              <a:xfrm>
                <a:off x="3366" y="12311"/>
                <a:ext cx="129" cy="41"/>
              </a:xfrm>
              <a:custGeom>
                <a:avLst/>
                <a:gdLst>
                  <a:gd name="T0" fmla="*/ 223 w 44"/>
                  <a:gd name="T1" fmla="*/ 1561 h 14"/>
                  <a:gd name="T2" fmla="*/ 0 w 44"/>
                  <a:gd name="T3" fmla="*/ 1912 h 14"/>
                  <a:gd name="T4" fmla="*/ 5620 w 44"/>
                  <a:gd name="T5" fmla="*/ 3011 h 14"/>
                  <a:gd name="T6" fmla="*/ 6274 w 44"/>
                  <a:gd name="T7" fmla="*/ 2788 h 14"/>
                  <a:gd name="T8" fmla="*/ 9523 w 44"/>
                  <a:gd name="T9" fmla="*/ 1330 h 14"/>
                  <a:gd name="T10" fmla="*/ 9300 w 44"/>
                  <a:gd name="T11" fmla="*/ 653 h 14"/>
                  <a:gd name="T12" fmla="*/ 3902 w 44"/>
                  <a:gd name="T13" fmla="*/ 0 h 14"/>
                  <a:gd name="T14" fmla="*/ 223 w 44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4"/>
                  <a:gd name="T26" fmla="*/ 44 w 44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4">
                    <a:moveTo>
                      <a:pt x="1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4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68" name="Freeform 944"/>
              <p:cNvSpPr>
                <a:spLocks/>
              </p:cNvSpPr>
              <p:nvPr/>
            </p:nvSpPr>
            <p:spPr bwMode="auto">
              <a:xfrm>
                <a:off x="3369" y="12323"/>
                <a:ext cx="126" cy="29"/>
              </a:xfrm>
              <a:custGeom>
                <a:avLst/>
                <a:gdLst>
                  <a:gd name="T0" fmla="*/ 5383 w 43"/>
                  <a:gd name="T1" fmla="*/ 1633 h 10"/>
                  <a:gd name="T2" fmla="*/ 9283 w 43"/>
                  <a:gd name="T3" fmla="*/ 0 h 10"/>
                  <a:gd name="T4" fmla="*/ 9057 w 43"/>
                  <a:gd name="T5" fmla="*/ 412 h 10"/>
                  <a:gd name="T6" fmla="*/ 5814 w 43"/>
                  <a:gd name="T7" fmla="*/ 1833 h 10"/>
                  <a:gd name="T8" fmla="*/ 5383 w 43"/>
                  <a:gd name="T9" fmla="*/ 2053 h 10"/>
                  <a:gd name="T10" fmla="*/ 4929 w 43"/>
                  <a:gd name="T11" fmla="*/ 1833 h 10"/>
                  <a:gd name="T12" fmla="*/ 0 w 43"/>
                  <a:gd name="T13" fmla="*/ 1050 h 10"/>
                  <a:gd name="T14" fmla="*/ 0 w 43"/>
                  <a:gd name="T15" fmla="*/ 632 h 10"/>
                  <a:gd name="T16" fmla="*/ 5383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69" name="Freeform 943"/>
              <p:cNvSpPr>
                <a:spLocks/>
              </p:cNvSpPr>
              <p:nvPr/>
            </p:nvSpPr>
            <p:spPr bwMode="auto">
              <a:xfrm>
                <a:off x="3657" y="12408"/>
                <a:ext cx="129" cy="38"/>
              </a:xfrm>
              <a:custGeom>
                <a:avLst/>
                <a:gdLst>
                  <a:gd name="T0" fmla="*/ 223 w 44"/>
                  <a:gd name="T1" fmla="*/ 1453 h 13"/>
                  <a:gd name="T2" fmla="*/ 0 w 44"/>
                  <a:gd name="T3" fmla="*/ 1897 h 13"/>
                  <a:gd name="T4" fmla="*/ 5620 w 44"/>
                  <a:gd name="T5" fmla="*/ 2768 h 13"/>
                  <a:gd name="T6" fmla="*/ 6274 w 44"/>
                  <a:gd name="T7" fmla="*/ 2546 h 13"/>
                  <a:gd name="T8" fmla="*/ 9523 w 44"/>
                  <a:gd name="T9" fmla="*/ 1102 h 13"/>
                  <a:gd name="T10" fmla="*/ 9300 w 44"/>
                  <a:gd name="T11" fmla="*/ 649 h 13"/>
                  <a:gd name="T12" fmla="*/ 3902 w 44"/>
                  <a:gd name="T13" fmla="*/ 0 h 13"/>
                  <a:gd name="T14" fmla="*/ 223 w 44"/>
                  <a:gd name="T15" fmla="*/ 1453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3"/>
                  <a:gd name="T26" fmla="*/ 44 w 44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3">
                    <a:moveTo>
                      <a:pt x="1" y="7"/>
                    </a:moveTo>
                    <a:lnTo>
                      <a:pt x="0" y="9"/>
                    </a:lnTo>
                    <a:lnTo>
                      <a:pt x="26" y="13"/>
                    </a:lnTo>
                    <a:lnTo>
                      <a:pt x="29" y="12"/>
                    </a:lnTo>
                    <a:lnTo>
                      <a:pt x="44" y="5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70" name="Freeform 942"/>
              <p:cNvSpPr>
                <a:spLocks/>
              </p:cNvSpPr>
              <p:nvPr/>
            </p:nvSpPr>
            <p:spPr bwMode="auto">
              <a:xfrm>
                <a:off x="3660" y="12417"/>
                <a:ext cx="126" cy="29"/>
              </a:xfrm>
              <a:custGeom>
                <a:avLst/>
                <a:gdLst>
                  <a:gd name="T0" fmla="*/ 5383 w 43"/>
                  <a:gd name="T1" fmla="*/ 1633 h 10"/>
                  <a:gd name="T2" fmla="*/ 9283 w 43"/>
                  <a:gd name="T3" fmla="*/ 0 h 10"/>
                  <a:gd name="T4" fmla="*/ 9057 w 43"/>
                  <a:gd name="T5" fmla="*/ 412 h 10"/>
                  <a:gd name="T6" fmla="*/ 6036 w 43"/>
                  <a:gd name="T7" fmla="*/ 1833 h 10"/>
                  <a:gd name="T8" fmla="*/ 5383 w 43"/>
                  <a:gd name="T9" fmla="*/ 2053 h 10"/>
                  <a:gd name="T10" fmla="*/ 4929 w 43"/>
                  <a:gd name="T11" fmla="*/ 1833 h 10"/>
                  <a:gd name="T12" fmla="*/ 0 w 43"/>
                  <a:gd name="T13" fmla="*/ 1050 h 10"/>
                  <a:gd name="T14" fmla="*/ 0 w 43"/>
                  <a:gd name="T15" fmla="*/ 632 h 10"/>
                  <a:gd name="T16" fmla="*/ 5383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71" name="Freeform 941"/>
              <p:cNvSpPr>
                <a:spLocks/>
              </p:cNvSpPr>
              <p:nvPr/>
            </p:nvSpPr>
            <p:spPr bwMode="auto">
              <a:xfrm>
                <a:off x="3572" y="12391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107 h 14"/>
                  <a:gd name="T10" fmla="*/ 9283 w 43"/>
                  <a:gd name="T11" fmla="*/ 653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5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72" name="Freeform 940"/>
              <p:cNvSpPr>
                <a:spLocks/>
              </p:cNvSpPr>
              <p:nvPr/>
            </p:nvSpPr>
            <p:spPr bwMode="auto">
              <a:xfrm>
                <a:off x="3572" y="12402"/>
                <a:ext cx="126" cy="27"/>
              </a:xfrm>
              <a:custGeom>
                <a:avLst/>
                <a:gdLst>
                  <a:gd name="T0" fmla="*/ 5606 w 43"/>
                  <a:gd name="T1" fmla="*/ 1701 h 9"/>
                  <a:gd name="T2" fmla="*/ 9283 w 43"/>
                  <a:gd name="T3" fmla="*/ 0 h 9"/>
                  <a:gd name="T4" fmla="*/ 9283 w 43"/>
                  <a:gd name="T5" fmla="*/ 243 h 9"/>
                  <a:gd name="T6" fmla="*/ 6036 w 43"/>
                  <a:gd name="T7" fmla="*/ 1944 h 9"/>
                  <a:gd name="T8" fmla="*/ 5606 w 43"/>
                  <a:gd name="T9" fmla="*/ 2187 h 9"/>
                  <a:gd name="T10" fmla="*/ 5160 w 43"/>
                  <a:gd name="T11" fmla="*/ 1944 h 9"/>
                  <a:gd name="T12" fmla="*/ 0 w 43"/>
                  <a:gd name="T13" fmla="*/ 972 h 9"/>
                  <a:gd name="T14" fmla="*/ 223 w 43"/>
                  <a:gd name="T15" fmla="*/ 729 h 9"/>
                  <a:gd name="T16" fmla="*/ 5606 w 43"/>
                  <a:gd name="T17" fmla="*/ 17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7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8"/>
                    </a:lnTo>
                    <a:lnTo>
                      <a:pt x="26" y="9"/>
                    </a:lnTo>
                    <a:lnTo>
                      <a:pt x="24" y="8"/>
                    </a:lnTo>
                    <a:lnTo>
                      <a:pt x="0" y="4"/>
                    </a:lnTo>
                    <a:lnTo>
                      <a:pt x="1" y="3"/>
                    </a:lnTo>
                    <a:lnTo>
                      <a:pt x="2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73" name="Freeform 939"/>
              <p:cNvSpPr>
                <a:spLocks/>
              </p:cNvSpPr>
              <p:nvPr/>
            </p:nvSpPr>
            <p:spPr bwMode="auto">
              <a:xfrm>
                <a:off x="3481" y="12376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107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5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74" name="Freeform 938"/>
              <p:cNvSpPr>
                <a:spLocks/>
              </p:cNvSpPr>
              <p:nvPr/>
            </p:nvSpPr>
            <p:spPr bwMode="auto">
              <a:xfrm>
                <a:off x="3484" y="12388"/>
                <a:ext cx="123" cy="26"/>
              </a:xfrm>
              <a:custGeom>
                <a:avLst/>
                <a:gdLst>
                  <a:gd name="T0" fmla="*/ 5377 w 42"/>
                  <a:gd name="T1" fmla="*/ 1401 h 9"/>
                  <a:gd name="T2" fmla="*/ 9040 w 42"/>
                  <a:gd name="T3" fmla="*/ 0 h 9"/>
                  <a:gd name="T4" fmla="*/ 9040 w 42"/>
                  <a:gd name="T5" fmla="*/ 217 h 9"/>
                  <a:gd name="T6" fmla="*/ 5799 w 42"/>
                  <a:gd name="T7" fmla="*/ 1595 h 9"/>
                  <a:gd name="T8" fmla="*/ 5377 w 42"/>
                  <a:gd name="T9" fmla="*/ 1811 h 9"/>
                  <a:gd name="T10" fmla="*/ 4923 w 42"/>
                  <a:gd name="T11" fmla="*/ 1595 h 9"/>
                  <a:gd name="T12" fmla="*/ 0 w 42"/>
                  <a:gd name="T13" fmla="*/ 844 h 9"/>
                  <a:gd name="T14" fmla="*/ 0 w 42"/>
                  <a:gd name="T15" fmla="*/ 627 h 9"/>
                  <a:gd name="T16" fmla="*/ 5377 w 42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9"/>
                  <a:gd name="T29" fmla="*/ 42 w 42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9">
                    <a:moveTo>
                      <a:pt x="25" y="7"/>
                    </a:moveTo>
                    <a:lnTo>
                      <a:pt x="42" y="0"/>
                    </a:lnTo>
                    <a:lnTo>
                      <a:pt x="42" y="1"/>
                    </a:lnTo>
                    <a:lnTo>
                      <a:pt x="27" y="8"/>
                    </a:lnTo>
                    <a:lnTo>
                      <a:pt x="25" y="9"/>
                    </a:lnTo>
                    <a:lnTo>
                      <a:pt x="23" y="8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5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75" name="Freeform 937"/>
              <p:cNvSpPr>
                <a:spLocks/>
              </p:cNvSpPr>
              <p:nvPr/>
            </p:nvSpPr>
            <p:spPr bwMode="auto">
              <a:xfrm>
                <a:off x="3393" y="12361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036 w 43"/>
                  <a:gd name="T7" fmla="*/ 2788 h 14"/>
                  <a:gd name="T8" fmla="*/ 9283 w 43"/>
                  <a:gd name="T9" fmla="*/ 1107 h 14"/>
                  <a:gd name="T10" fmla="*/ 9283 w 43"/>
                  <a:gd name="T11" fmla="*/ 653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8" y="13"/>
                    </a:lnTo>
                    <a:lnTo>
                      <a:pt x="43" y="5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76" name="Freeform 936"/>
              <p:cNvSpPr>
                <a:spLocks/>
              </p:cNvSpPr>
              <p:nvPr/>
            </p:nvSpPr>
            <p:spPr bwMode="auto">
              <a:xfrm>
                <a:off x="3393" y="12373"/>
                <a:ext cx="126" cy="26"/>
              </a:xfrm>
              <a:custGeom>
                <a:avLst/>
                <a:gdLst>
                  <a:gd name="T0" fmla="*/ 5606 w 43"/>
                  <a:gd name="T1" fmla="*/ 1401 h 9"/>
                  <a:gd name="T2" fmla="*/ 9283 w 43"/>
                  <a:gd name="T3" fmla="*/ 0 h 9"/>
                  <a:gd name="T4" fmla="*/ 9283 w 43"/>
                  <a:gd name="T5" fmla="*/ 217 h 9"/>
                  <a:gd name="T6" fmla="*/ 6036 w 43"/>
                  <a:gd name="T7" fmla="*/ 1595 h 9"/>
                  <a:gd name="T8" fmla="*/ 5606 w 43"/>
                  <a:gd name="T9" fmla="*/ 1811 h 9"/>
                  <a:gd name="T10" fmla="*/ 4929 w 43"/>
                  <a:gd name="T11" fmla="*/ 1595 h 9"/>
                  <a:gd name="T12" fmla="*/ 0 w 43"/>
                  <a:gd name="T13" fmla="*/ 844 h 9"/>
                  <a:gd name="T14" fmla="*/ 0 w 43"/>
                  <a:gd name="T15" fmla="*/ 627 h 9"/>
                  <a:gd name="T16" fmla="*/ 5606 w 43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7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8"/>
                    </a:lnTo>
                    <a:lnTo>
                      <a:pt x="26" y="9"/>
                    </a:lnTo>
                    <a:lnTo>
                      <a:pt x="23" y="8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77" name="Freeform 935"/>
              <p:cNvSpPr>
                <a:spLocks/>
              </p:cNvSpPr>
              <p:nvPr/>
            </p:nvSpPr>
            <p:spPr bwMode="auto">
              <a:xfrm>
                <a:off x="3308" y="12344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78" name="Freeform 934"/>
              <p:cNvSpPr>
                <a:spLocks/>
              </p:cNvSpPr>
              <p:nvPr/>
            </p:nvSpPr>
            <p:spPr bwMode="auto">
              <a:xfrm>
                <a:off x="3278" y="12355"/>
                <a:ext cx="156" cy="27"/>
              </a:xfrm>
              <a:custGeom>
                <a:avLst/>
                <a:gdLst>
                  <a:gd name="T0" fmla="*/ 7953 w 53"/>
                  <a:gd name="T1" fmla="*/ 1701 h 9"/>
                  <a:gd name="T2" fmla="*/ 11706 w 53"/>
                  <a:gd name="T3" fmla="*/ 0 h 9"/>
                  <a:gd name="T4" fmla="*/ 11706 w 53"/>
                  <a:gd name="T5" fmla="*/ 243 h 9"/>
                  <a:gd name="T6" fmla="*/ 8412 w 53"/>
                  <a:gd name="T7" fmla="*/ 2187 h 9"/>
                  <a:gd name="T8" fmla="*/ 7953 w 53"/>
                  <a:gd name="T9" fmla="*/ 2187 h 9"/>
                  <a:gd name="T10" fmla="*/ 7494 w 53"/>
                  <a:gd name="T11" fmla="*/ 2187 h 9"/>
                  <a:gd name="T12" fmla="*/ 2166 w 53"/>
                  <a:gd name="T13" fmla="*/ 972 h 9"/>
                  <a:gd name="T14" fmla="*/ 0 w 53"/>
                  <a:gd name="T15" fmla="*/ 243 h 9"/>
                  <a:gd name="T16" fmla="*/ 7953 w 53"/>
                  <a:gd name="T17" fmla="*/ 17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53"/>
                  <a:gd name="T28" fmla="*/ 0 h 9"/>
                  <a:gd name="T29" fmla="*/ 53 w 5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53" h="9">
                    <a:moveTo>
                      <a:pt x="36" y="7"/>
                    </a:moveTo>
                    <a:lnTo>
                      <a:pt x="53" y="0"/>
                    </a:lnTo>
                    <a:lnTo>
                      <a:pt x="53" y="1"/>
                    </a:lnTo>
                    <a:lnTo>
                      <a:pt x="38" y="9"/>
                    </a:lnTo>
                    <a:lnTo>
                      <a:pt x="36" y="9"/>
                    </a:lnTo>
                    <a:lnTo>
                      <a:pt x="34" y="9"/>
                    </a:lnTo>
                    <a:lnTo>
                      <a:pt x="10" y="4"/>
                    </a:lnTo>
                    <a:lnTo>
                      <a:pt x="0" y="1"/>
                    </a:lnTo>
                    <a:lnTo>
                      <a:pt x="3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79" name="Freeform 933"/>
              <p:cNvSpPr>
                <a:spLocks/>
              </p:cNvSpPr>
              <p:nvPr/>
            </p:nvSpPr>
            <p:spPr bwMode="auto">
              <a:xfrm>
                <a:off x="4205" y="12432"/>
                <a:ext cx="129" cy="41"/>
              </a:xfrm>
              <a:custGeom>
                <a:avLst/>
                <a:gdLst>
                  <a:gd name="T0" fmla="*/ 223 w 44"/>
                  <a:gd name="T1" fmla="*/ 1561 h 14"/>
                  <a:gd name="T2" fmla="*/ 0 w 44"/>
                  <a:gd name="T3" fmla="*/ 1912 h 14"/>
                  <a:gd name="T4" fmla="*/ 5620 w 44"/>
                  <a:gd name="T5" fmla="*/ 3011 h 14"/>
                  <a:gd name="T6" fmla="*/ 6274 w 44"/>
                  <a:gd name="T7" fmla="*/ 2788 h 14"/>
                  <a:gd name="T8" fmla="*/ 9523 w 44"/>
                  <a:gd name="T9" fmla="*/ 1107 h 14"/>
                  <a:gd name="T10" fmla="*/ 9300 w 44"/>
                  <a:gd name="T11" fmla="*/ 653 h 14"/>
                  <a:gd name="T12" fmla="*/ 3902 w 44"/>
                  <a:gd name="T13" fmla="*/ 0 h 14"/>
                  <a:gd name="T14" fmla="*/ 223 w 44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4"/>
                  <a:gd name="T26" fmla="*/ 44 w 44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4">
                    <a:moveTo>
                      <a:pt x="1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4" y="5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80" name="Freeform 932"/>
              <p:cNvSpPr>
                <a:spLocks/>
              </p:cNvSpPr>
              <p:nvPr/>
            </p:nvSpPr>
            <p:spPr bwMode="auto">
              <a:xfrm>
                <a:off x="4208" y="12443"/>
                <a:ext cx="126" cy="27"/>
              </a:xfrm>
              <a:custGeom>
                <a:avLst/>
                <a:gdLst>
                  <a:gd name="T0" fmla="*/ 5383 w 43"/>
                  <a:gd name="T1" fmla="*/ 1701 h 9"/>
                  <a:gd name="T2" fmla="*/ 9283 w 43"/>
                  <a:gd name="T3" fmla="*/ 0 h 9"/>
                  <a:gd name="T4" fmla="*/ 9057 w 43"/>
                  <a:gd name="T5" fmla="*/ 243 h 9"/>
                  <a:gd name="T6" fmla="*/ 6036 w 43"/>
                  <a:gd name="T7" fmla="*/ 1944 h 9"/>
                  <a:gd name="T8" fmla="*/ 5383 w 43"/>
                  <a:gd name="T9" fmla="*/ 2187 h 9"/>
                  <a:gd name="T10" fmla="*/ 4929 w 43"/>
                  <a:gd name="T11" fmla="*/ 1944 h 9"/>
                  <a:gd name="T12" fmla="*/ 0 w 43"/>
                  <a:gd name="T13" fmla="*/ 972 h 9"/>
                  <a:gd name="T14" fmla="*/ 0 w 43"/>
                  <a:gd name="T15" fmla="*/ 729 h 9"/>
                  <a:gd name="T16" fmla="*/ 5383 w 43"/>
                  <a:gd name="T17" fmla="*/ 17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5" y="7"/>
                    </a:moveTo>
                    <a:lnTo>
                      <a:pt x="43" y="0"/>
                    </a:lnTo>
                    <a:lnTo>
                      <a:pt x="42" y="1"/>
                    </a:lnTo>
                    <a:lnTo>
                      <a:pt x="28" y="8"/>
                    </a:lnTo>
                    <a:lnTo>
                      <a:pt x="25" y="9"/>
                    </a:lnTo>
                    <a:lnTo>
                      <a:pt x="23" y="8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5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81" name="Freeform 931"/>
              <p:cNvSpPr>
                <a:spLocks/>
              </p:cNvSpPr>
              <p:nvPr/>
            </p:nvSpPr>
            <p:spPr bwMode="auto">
              <a:xfrm>
                <a:off x="4120" y="12414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82" name="Freeform 930"/>
              <p:cNvSpPr>
                <a:spLocks/>
              </p:cNvSpPr>
              <p:nvPr/>
            </p:nvSpPr>
            <p:spPr bwMode="auto">
              <a:xfrm>
                <a:off x="4120" y="12426"/>
                <a:ext cx="126" cy="26"/>
              </a:xfrm>
              <a:custGeom>
                <a:avLst/>
                <a:gdLst>
                  <a:gd name="T0" fmla="*/ 5606 w 43"/>
                  <a:gd name="T1" fmla="*/ 1401 h 9"/>
                  <a:gd name="T2" fmla="*/ 9283 w 43"/>
                  <a:gd name="T3" fmla="*/ 0 h 9"/>
                  <a:gd name="T4" fmla="*/ 9283 w 43"/>
                  <a:gd name="T5" fmla="*/ 217 h 9"/>
                  <a:gd name="T6" fmla="*/ 6036 w 43"/>
                  <a:gd name="T7" fmla="*/ 1811 h 9"/>
                  <a:gd name="T8" fmla="*/ 5606 w 43"/>
                  <a:gd name="T9" fmla="*/ 1811 h 9"/>
                  <a:gd name="T10" fmla="*/ 4929 w 43"/>
                  <a:gd name="T11" fmla="*/ 1811 h 9"/>
                  <a:gd name="T12" fmla="*/ 0 w 43"/>
                  <a:gd name="T13" fmla="*/ 844 h 9"/>
                  <a:gd name="T14" fmla="*/ 0 w 43"/>
                  <a:gd name="T15" fmla="*/ 627 h 9"/>
                  <a:gd name="T16" fmla="*/ 5606 w 43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7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23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83" name="Freeform 929"/>
              <p:cNvSpPr>
                <a:spLocks/>
              </p:cNvSpPr>
              <p:nvPr/>
            </p:nvSpPr>
            <p:spPr bwMode="auto">
              <a:xfrm>
                <a:off x="4029" y="12399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84" name="Freeform 928"/>
              <p:cNvSpPr>
                <a:spLocks/>
              </p:cNvSpPr>
              <p:nvPr/>
            </p:nvSpPr>
            <p:spPr bwMode="auto">
              <a:xfrm>
                <a:off x="4032" y="12411"/>
                <a:ext cx="123" cy="26"/>
              </a:xfrm>
              <a:custGeom>
                <a:avLst/>
                <a:gdLst>
                  <a:gd name="T0" fmla="*/ 5377 w 42"/>
                  <a:gd name="T1" fmla="*/ 1401 h 9"/>
                  <a:gd name="T2" fmla="*/ 9040 w 42"/>
                  <a:gd name="T3" fmla="*/ 0 h 9"/>
                  <a:gd name="T4" fmla="*/ 9040 w 42"/>
                  <a:gd name="T5" fmla="*/ 217 h 9"/>
                  <a:gd name="T6" fmla="*/ 5799 w 42"/>
                  <a:gd name="T7" fmla="*/ 1811 h 9"/>
                  <a:gd name="T8" fmla="*/ 5377 w 42"/>
                  <a:gd name="T9" fmla="*/ 1811 h 9"/>
                  <a:gd name="T10" fmla="*/ 4923 w 42"/>
                  <a:gd name="T11" fmla="*/ 1811 h 9"/>
                  <a:gd name="T12" fmla="*/ 0 w 42"/>
                  <a:gd name="T13" fmla="*/ 844 h 9"/>
                  <a:gd name="T14" fmla="*/ 0 w 42"/>
                  <a:gd name="T15" fmla="*/ 627 h 9"/>
                  <a:gd name="T16" fmla="*/ 5377 w 42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9"/>
                  <a:gd name="T29" fmla="*/ 42 w 42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9">
                    <a:moveTo>
                      <a:pt x="25" y="7"/>
                    </a:moveTo>
                    <a:lnTo>
                      <a:pt x="42" y="0"/>
                    </a:lnTo>
                    <a:lnTo>
                      <a:pt x="42" y="1"/>
                    </a:lnTo>
                    <a:lnTo>
                      <a:pt x="27" y="9"/>
                    </a:lnTo>
                    <a:lnTo>
                      <a:pt x="25" y="9"/>
                    </a:lnTo>
                    <a:lnTo>
                      <a:pt x="23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5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85" name="Freeform 927"/>
              <p:cNvSpPr>
                <a:spLocks/>
              </p:cNvSpPr>
              <p:nvPr/>
            </p:nvSpPr>
            <p:spPr bwMode="auto">
              <a:xfrm>
                <a:off x="3941" y="12385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383 w 43"/>
                  <a:gd name="T5" fmla="*/ 3011 h 14"/>
                  <a:gd name="T6" fmla="*/ 6036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5" y="14"/>
                    </a:lnTo>
                    <a:lnTo>
                      <a:pt x="28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86" name="Freeform 926"/>
              <p:cNvSpPr>
                <a:spLocks/>
              </p:cNvSpPr>
              <p:nvPr/>
            </p:nvSpPr>
            <p:spPr bwMode="auto">
              <a:xfrm>
                <a:off x="3941" y="12396"/>
                <a:ext cx="126" cy="27"/>
              </a:xfrm>
              <a:custGeom>
                <a:avLst/>
                <a:gdLst>
                  <a:gd name="T0" fmla="*/ 5383 w 43"/>
                  <a:gd name="T1" fmla="*/ 1701 h 9"/>
                  <a:gd name="T2" fmla="*/ 9283 w 43"/>
                  <a:gd name="T3" fmla="*/ 0 h 9"/>
                  <a:gd name="T4" fmla="*/ 9057 w 43"/>
                  <a:gd name="T5" fmla="*/ 243 h 9"/>
                  <a:gd name="T6" fmla="*/ 6036 w 43"/>
                  <a:gd name="T7" fmla="*/ 2187 h 9"/>
                  <a:gd name="T8" fmla="*/ 5606 w 43"/>
                  <a:gd name="T9" fmla="*/ 2187 h 9"/>
                  <a:gd name="T10" fmla="*/ 4929 w 43"/>
                  <a:gd name="T11" fmla="*/ 2187 h 9"/>
                  <a:gd name="T12" fmla="*/ 0 w 43"/>
                  <a:gd name="T13" fmla="*/ 972 h 9"/>
                  <a:gd name="T14" fmla="*/ 0 w 43"/>
                  <a:gd name="T15" fmla="*/ 729 h 9"/>
                  <a:gd name="T16" fmla="*/ 5383 w 43"/>
                  <a:gd name="T17" fmla="*/ 17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5" y="7"/>
                    </a:moveTo>
                    <a:lnTo>
                      <a:pt x="43" y="0"/>
                    </a:lnTo>
                    <a:lnTo>
                      <a:pt x="42" y="1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23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5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87" name="Freeform 925"/>
              <p:cNvSpPr>
                <a:spLocks/>
              </p:cNvSpPr>
              <p:nvPr/>
            </p:nvSpPr>
            <p:spPr bwMode="auto">
              <a:xfrm>
                <a:off x="3856" y="12367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884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88" name="Freeform 924"/>
              <p:cNvSpPr>
                <a:spLocks/>
              </p:cNvSpPr>
              <p:nvPr/>
            </p:nvSpPr>
            <p:spPr bwMode="auto">
              <a:xfrm>
                <a:off x="3856" y="12379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412 h 10"/>
                  <a:gd name="T6" fmla="*/ 6036 w 43"/>
                  <a:gd name="T7" fmla="*/ 1833 h 10"/>
                  <a:gd name="T8" fmla="*/ 5606 w 43"/>
                  <a:gd name="T9" fmla="*/ 2053 h 10"/>
                  <a:gd name="T10" fmla="*/ 5160 w 43"/>
                  <a:gd name="T11" fmla="*/ 1833 h 10"/>
                  <a:gd name="T12" fmla="*/ 0 w 43"/>
                  <a:gd name="T13" fmla="*/ 1050 h 10"/>
                  <a:gd name="T14" fmla="*/ 0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89" name="Freeform 923"/>
              <p:cNvSpPr>
                <a:spLocks/>
              </p:cNvSpPr>
              <p:nvPr/>
            </p:nvSpPr>
            <p:spPr bwMode="auto">
              <a:xfrm>
                <a:off x="4146" y="12458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90" name="Freeform 922"/>
              <p:cNvSpPr>
                <a:spLocks/>
              </p:cNvSpPr>
              <p:nvPr/>
            </p:nvSpPr>
            <p:spPr bwMode="auto">
              <a:xfrm>
                <a:off x="4146" y="12470"/>
                <a:ext cx="126" cy="26"/>
              </a:xfrm>
              <a:custGeom>
                <a:avLst/>
                <a:gdLst>
                  <a:gd name="T0" fmla="*/ 5606 w 43"/>
                  <a:gd name="T1" fmla="*/ 1595 h 9"/>
                  <a:gd name="T2" fmla="*/ 9283 w 43"/>
                  <a:gd name="T3" fmla="*/ 0 h 9"/>
                  <a:gd name="T4" fmla="*/ 9283 w 43"/>
                  <a:gd name="T5" fmla="*/ 410 h 9"/>
                  <a:gd name="T6" fmla="*/ 6036 w 43"/>
                  <a:gd name="T7" fmla="*/ 1811 h 9"/>
                  <a:gd name="T8" fmla="*/ 5606 w 43"/>
                  <a:gd name="T9" fmla="*/ 1811 h 9"/>
                  <a:gd name="T10" fmla="*/ 5160 w 43"/>
                  <a:gd name="T11" fmla="*/ 1811 h 9"/>
                  <a:gd name="T12" fmla="*/ 0 w 43"/>
                  <a:gd name="T13" fmla="*/ 968 h 9"/>
                  <a:gd name="T14" fmla="*/ 223 w 43"/>
                  <a:gd name="T15" fmla="*/ 627 h 9"/>
                  <a:gd name="T16" fmla="*/ 5606 w 43"/>
                  <a:gd name="T17" fmla="*/ 1595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91" name="Freeform 921"/>
              <p:cNvSpPr>
                <a:spLocks/>
              </p:cNvSpPr>
              <p:nvPr/>
            </p:nvSpPr>
            <p:spPr bwMode="auto">
              <a:xfrm>
                <a:off x="4058" y="12440"/>
                <a:ext cx="129" cy="41"/>
              </a:xfrm>
              <a:custGeom>
                <a:avLst/>
                <a:gdLst>
                  <a:gd name="T0" fmla="*/ 0 w 44"/>
                  <a:gd name="T1" fmla="*/ 1561 h 14"/>
                  <a:gd name="T2" fmla="*/ 0 w 44"/>
                  <a:gd name="T3" fmla="*/ 1912 h 14"/>
                  <a:gd name="T4" fmla="*/ 5620 w 44"/>
                  <a:gd name="T5" fmla="*/ 3011 h 14"/>
                  <a:gd name="T6" fmla="*/ 6274 w 44"/>
                  <a:gd name="T7" fmla="*/ 2788 h 14"/>
                  <a:gd name="T8" fmla="*/ 9523 w 44"/>
                  <a:gd name="T9" fmla="*/ 1330 h 14"/>
                  <a:gd name="T10" fmla="*/ 9300 w 44"/>
                  <a:gd name="T11" fmla="*/ 884 h 14"/>
                  <a:gd name="T12" fmla="*/ 3902 w 44"/>
                  <a:gd name="T13" fmla="*/ 0 h 14"/>
                  <a:gd name="T14" fmla="*/ 0 w 44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4"/>
                  <a:gd name="T26" fmla="*/ 44 w 44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4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92" name="Freeform 920"/>
              <p:cNvSpPr>
                <a:spLocks/>
              </p:cNvSpPr>
              <p:nvPr/>
            </p:nvSpPr>
            <p:spPr bwMode="auto">
              <a:xfrm>
                <a:off x="4061" y="12452"/>
                <a:ext cx="123" cy="29"/>
              </a:xfrm>
              <a:custGeom>
                <a:avLst/>
                <a:gdLst>
                  <a:gd name="T0" fmla="*/ 5377 w 42"/>
                  <a:gd name="T1" fmla="*/ 1633 h 10"/>
                  <a:gd name="T2" fmla="*/ 9040 w 42"/>
                  <a:gd name="T3" fmla="*/ 0 h 10"/>
                  <a:gd name="T4" fmla="*/ 9040 w 42"/>
                  <a:gd name="T5" fmla="*/ 412 h 10"/>
                  <a:gd name="T6" fmla="*/ 6030 w 42"/>
                  <a:gd name="T7" fmla="*/ 1833 h 10"/>
                  <a:gd name="T8" fmla="*/ 5377 w 42"/>
                  <a:gd name="T9" fmla="*/ 2053 h 10"/>
                  <a:gd name="T10" fmla="*/ 4923 w 42"/>
                  <a:gd name="T11" fmla="*/ 1833 h 10"/>
                  <a:gd name="T12" fmla="*/ 0 w 42"/>
                  <a:gd name="T13" fmla="*/ 1050 h 10"/>
                  <a:gd name="T14" fmla="*/ 0 w 42"/>
                  <a:gd name="T15" fmla="*/ 632 h 10"/>
                  <a:gd name="T16" fmla="*/ 5377 w 42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93" name="Freeform 919"/>
              <p:cNvSpPr>
                <a:spLocks/>
              </p:cNvSpPr>
              <p:nvPr/>
            </p:nvSpPr>
            <p:spPr bwMode="auto">
              <a:xfrm>
                <a:off x="3970" y="12426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884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94" name="Freeform 918"/>
              <p:cNvSpPr>
                <a:spLocks/>
              </p:cNvSpPr>
              <p:nvPr/>
            </p:nvSpPr>
            <p:spPr bwMode="auto">
              <a:xfrm>
                <a:off x="3970" y="12437"/>
                <a:ext cx="126" cy="30"/>
              </a:xfrm>
              <a:custGeom>
                <a:avLst/>
                <a:gdLst>
                  <a:gd name="T0" fmla="*/ 5606 w 43"/>
                  <a:gd name="T1" fmla="*/ 1944 h 10"/>
                  <a:gd name="T2" fmla="*/ 9283 w 43"/>
                  <a:gd name="T3" fmla="*/ 0 h 10"/>
                  <a:gd name="T4" fmla="*/ 9283 w 43"/>
                  <a:gd name="T5" fmla="*/ 486 h 10"/>
                  <a:gd name="T6" fmla="*/ 6036 w 43"/>
                  <a:gd name="T7" fmla="*/ 2187 h 10"/>
                  <a:gd name="T8" fmla="*/ 5606 w 43"/>
                  <a:gd name="T9" fmla="*/ 2430 h 10"/>
                  <a:gd name="T10" fmla="*/ 5160 w 43"/>
                  <a:gd name="T11" fmla="*/ 2187 h 10"/>
                  <a:gd name="T12" fmla="*/ 0 w 43"/>
                  <a:gd name="T13" fmla="*/ 1215 h 10"/>
                  <a:gd name="T14" fmla="*/ 0 w 43"/>
                  <a:gd name="T15" fmla="*/ 729 h 10"/>
                  <a:gd name="T16" fmla="*/ 5606 w 43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95" name="Freeform 917"/>
              <p:cNvSpPr>
                <a:spLocks/>
              </p:cNvSpPr>
              <p:nvPr/>
            </p:nvSpPr>
            <p:spPr bwMode="auto">
              <a:xfrm>
                <a:off x="3879" y="12411"/>
                <a:ext cx="127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845 w 43"/>
                  <a:gd name="T5" fmla="*/ 3011 h 14"/>
                  <a:gd name="T6" fmla="*/ 6542 w 43"/>
                  <a:gd name="T7" fmla="*/ 2788 h 14"/>
                  <a:gd name="T8" fmla="*/ 9664 w 43"/>
                  <a:gd name="T9" fmla="*/ 1330 h 14"/>
                  <a:gd name="T10" fmla="*/ 9664 w 43"/>
                  <a:gd name="T11" fmla="*/ 884 h 14"/>
                  <a:gd name="T12" fmla="*/ 4046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96" name="Freeform 916"/>
              <p:cNvSpPr>
                <a:spLocks/>
              </p:cNvSpPr>
              <p:nvPr/>
            </p:nvSpPr>
            <p:spPr bwMode="auto">
              <a:xfrm>
                <a:off x="3882" y="12423"/>
                <a:ext cx="124" cy="29"/>
              </a:xfrm>
              <a:custGeom>
                <a:avLst/>
                <a:gdLst>
                  <a:gd name="T0" fmla="*/ 5612 w 42"/>
                  <a:gd name="T1" fmla="*/ 1633 h 10"/>
                  <a:gd name="T2" fmla="*/ 9424 w 42"/>
                  <a:gd name="T3" fmla="*/ 0 h 10"/>
                  <a:gd name="T4" fmla="*/ 9424 w 42"/>
                  <a:gd name="T5" fmla="*/ 412 h 10"/>
                  <a:gd name="T6" fmla="*/ 6076 w 42"/>
                  <a:gd name="T7" fmla="*/ 1833 h 10"/>
                  <a:gd name="T8" fmla="*/ 5612 w 42"/>
                  <a:gd name="T9" fmla="*/ 2053 h 10"/>
                  <a:gd name="T10" fmla="*/ 5170 w 42"/>
                  <a:gd name="T11" fmla="*/ 1833 h 10"/>
                  <a:gd name="T12" fmla="*/ 0 w 42"/>
                  <a:gd name="T13" fmla="*/ 1050 h 10"/>
                  <a:gd name="T14" fmla="*/ 0 w 42"/>
                  <a:gd name="T15" fmla="*/ 632 h 10"/>
                  <a:gd name="T16" fmla="*/ 5612 w 42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97" name="Freeform 915"/>
              <p:cNvSpPr>
                <a:spLocks/>
              </p:cNvSpPr>
              <p:nvPr/>
            </p:nvSpPr>
            <p:spPr bwMode="auto">
              <a:xfrm>
                <a:off x="3794" y="12396"/>
                <a:ext cx="129" cy="39"/>
              </a:xfrm>
              <a:custGeom>
                <a:avLst/>
                <a:gdLst>
                  <a:gd name="T0" fmla="*/ 223 w 44"/>
                  <a:gd name="T1" fmla="*/ 1701 h 13"/>
                  <a:gd name="T2" fmla="*/ 0 w 44"/>
                  <a:gd name="T3" fmla="*/ 2187 h 13"/>
                  <a:gd name="T4" fmla="*/ 5620 w 44"/>
                  <a:gd name="T5" fmla="*/ 3159 h 13"/>
                  <a:gd name="T6" fmla="*/ 6274 w 44"/>
                  <a:gd name="T7" fmla="*/ 3159 h 13"/>
                  <a:gd name="T8" fmla="*/ 9523 w 44"/>
                  <a:gd name="T9" fmla="*/ 1215 h 13"/>
                  <a:gd name="T10" fmla="*/ 9300 w 44"/>
                  <a:gd name="T11" fmla="*/ 729 h 13"/>
                  <a:gd name="T12" fmla="*/ 3902 w 44"/>
                  <a:gd name="T13" fmla="*/ 0 h 13"/>
                  <a:gd name="T14" fmla="*/ 223 w 44"/>
                  <a:gd name="T15" fmla="*/ 1701 h 1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3"/>
                  <a:gd name="T26" fmla="*/ 44 w 44"/>
                  <a:gd name="T27" fmla="*/ 13 h 1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3">
                    <a:moveTo>
                      <a:pt x="1" y="7"/>
                    </a:moveTo>
                    <a:lnTo>
                      <a:pt x="0" y="9"/>
                    </a:lnTo>
                    <a:lnTo>
                      <a:pt x="26" y="13"/>
                    </a:lnTo>
                    <a:lnTo>
                      <a:pt x="29" y="13"/>
                    </a:lnTo>
                    <a:lnTo>
                      <a:pt x="44" y="5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98" name="Freeform 914"/>
              <p:cNvSpPr>
                <a:spLocks/>
              </p:cNvSpPr>
              <p:nvPr/>
            </p:nvSpPr>
            <p:spPr bwMode="auto">
              <a:xfrm>
                <a:off x="3797" y="12405"/>
                <a:ext cx="126" cy="30"/>
              </a:xfrm>
              <a:custGeom>
                <a:avLst/>
                <a:gdLst>
                  <a:gd name="T0" fmla="*/ 5383 w 43"/>
                  <a:gd name="T1" fmla="*/ 1944 h 10"/>
                  <a:gd name="T2" fmla="*/ 9283 w 43"/>
                  <a:gd name="T3" fmla="*/ 0 h 10"/>
                  <a:gd name="T4" fmla="*/ 9057 w 43"/>
                  <a:gd name="T5" fmla="*/ 486 h 10"/>
                  <a:gd name="T6" fmla="*/ 6036 w 43"/>
                  <a:gd name="T7" fmla="*/ 2187 h 10"/>
                  <a:gd name="T8" fmla="*/ 5383 w 43"/>
                  <a:gd name="T9" fmla="*/ 2430 h 10"/>
                  <a:gd name="T10" fmla="*/ 4929 w 43"/>
                  <a:gd name="T11" fmla="*/ 2187 h 10"/>
                  <a:gd name="T12" fmla="*/ 0 w 43"/>
                  <a:gd name="T13" fmla="*/ 1215 h 10"/>
                  <a:gd name="T14" fmla="*/ 0 w 43"/>
                  <a:gd name="T15" fmla="*/ 729 h 10"/>
                  <a:gd name="T16" fmla="*/ 5383 w 43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799" name="Freeform 913"/>
              <p:cNvSpPr>
                <a:spLocks/>
              </p:cNvSpPr>
              <p:nvPr/>
            </p:nvSpPr>
            <p:spPr bwMode="auto">
              <a:xfrm>
                <a:off x="4088" y="12490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036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8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00" name="Freeform 912"/>
              <p:cNvSpPr>
                <a:spLocks/>
              </p:cNvSpPr>
              <p:nvPr/>
            </p:nvSpPr>
            <p:spPr bwMode="auto">
              <a:xfrm>
                <a:off x="4088" y="12502"/>
                <a:ext cx="126" cy="26"/>
              </a:xfrm>
              <a:custGeom>
                <a:avLst/>
                <a:gdLst>
                  <a:gd name="T0" fmla="*/ 5606 w 43"/>
                  <a:gd name="T1" fmla="*/ 1401 h 9"/>
                  <a:gd name="T2" fmla="*/ 9283 w 43"/>
                  <a:gd name="T3" fmla="*/ 0 h 9"/>
                  <a:gd name="T4" fmla="*/ 9283 w 43"/>
                  <a:gd name="T5" fmla="*/ 217 h 9"/>
                  <a:gd name="T6" fmla="*/ 6036 w 43"/>
                  <a:gd name="T7" fmla="*/ 1811 h 9"/>
                  <a:gd name="T8" fmla="*/ 5606 w 43"/>
                  <a:gd name="T9" fmla="*/ 1811 h 9"/>
                  <a:gd name="T10" fmla="*/ 4929 w 43"/>
                  <a:gd name="T11" fmla="*/ 1811 h 9"/>
                  <a:gd name="T12" fmla="*/ 0 w 43"/>
                  <a:gd name="T13" fmla="*/ 844 h 9"/>
                  <a:gd name="T14" fmla="*/ 0 w 43"/>
                  <a:gd name="T15" fmla="*/ 627 h 9"/>
                  <a:gd name="T16" fmla="*/ 5606 w 43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7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23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01" name="Freeform 911"/>
              <p:cNvSpPr>
                <a:spLocks/>
              </p:cNvSpPr>
              <p:nvPr/>
            </p:nvSpPr>
            <p:spPr bwMode="auto">
              <a:xfrm>
                <a:off x="4000" y="12473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02" name="Freeform 910"/>
              <p:cNvSpPr>
                <a:spLocks/>
              </p:cNvSpPr>
              <p:nvPr/>
            </p:nvSpPr>
            <p:spPr bwMode="auto">
              <a:xfrm>
                <a:off x="4000" y="12484"/>
                <a:ext cx="126" cy="30"/>
              </a:xfrm>
              <a:custGeom>
                <a:avLst/>
                <a:gdLst>
                  <a:gd name="T0" fmla="*/ 5606 w 43"/>
                  <a:gd name="T1" fmla="*/ 1944 h 10"/>
                  <a:gd name="T2" fmla="*/ 9283 w 43"/>
                  <a:gd name="T3" fmla="*/ 0 h 10"/>
                  <a:gd name="T4" fmla="*/ 9283 w 43"/>
                  <a:gd name="T5" fmla="*/ 486 h 10"/>
                  <a:gd name="T6" fmla="*/ 6036 w 43"/>
                  <a:gd name="T7" fmla="*/ 2187 h 10"/>
                  <a:gd name="T8" fmla="*/ 5606 w 43"/>
                  <a:gd name="T9" fmla="*/ 2430 h 10"/>
                  <a:gd name="T10" fmla="*/ 5160 w 43"/>
                  <a:gd name="T11" fmla="*/ 2187 h 10"/>
                  <a:gd name="T12" fmla="*/ 0 w 43"/>
                  <a:gd name="T13" fmla="*/ 1215 h 10"/>
                  <a:gd name="T14" fmla="*/ 223 w 43"/>
                  <a:gd name="T15" fmla="*/ 729 h 10"/>
                  <a:gd name="T16" fmla="*/ 5606 w 43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03" name="Freeform 909"/>
              <p:cNvSpPr>
                <a:spLocks/>
              </p:cNvSpPr>
              <p:nvPr/>
            </p:nvSpPr>
            <p:spPr bwMode="auto">
              <a:xfrm>
                <a:off x="3909" y="12458"/>
                <a:ext cx="129" cy="41"/>
              </a:xfrm>
              <a:custGeom>
                <a:avLst/>
                <a:gdLst>
                  <a:gd name="T0" fmla="*/ 223 w 44"/>
                  <a:gd name="T1" fmla="*/ 1561 h 14"/>
                  <a:gd name="T2" fmla="*/ 0 w 44"/>
                  <a:gd name="T3" fmla="*/ 1912 h 14"/>
                  <a:gd name="T4" fmla="*/ 5620 w 44"/>
                  <a:gd name="T5" fmla="*/ 3011 h 14"/>
                  <a:gd name="T6" fmla="*/ 6274 w 44"/>
                  <a:gd name="T7" fmla="*/ 2788 h 14"/>
                  <a:gd name="T8" fmla="*/ 9523 w 44"/>
                  <a:gd name="T9" fmla="*/ 1330 h 14"/>
                  <a:gd name="T10" fmla="*/ 9300 w 44"/>
                  <a:gd name="T11" fmla="*/ 653 h 14"/>
                  <a:gd name="T12" fmla="*/ 3902 w 44"/>
                  <a:gd name="T13" fmla="*/ 0 h 14"/>
                  <a:gd name="T14" fmla="*/ 223 w 44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4"/>
                  <a:gd name="T26" fmla="*/ 44 w 44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4">
                    <a:moveTo>
                      <a:pt x="1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4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04" name="Freeform 908"/>
              <p:cNvSpPr>
                <a:spLocks/>
              </p:cNvSpPr>
              <p:nvPr/>
            </p:nvSpPr>
            <p:spPr bwMode="auto">
              <a:xfrm>
                <a:off x="3912" y="12470"/>
                <a:ext cx="126" cy="26"/>
              </a:xfrm>
              <a:custGeom>
                <a:avLst/>
                <a:gdLst>
                  <a:gd name="T0" fmla="*/ 5383 w 43"/>
                  <a:gd name="T1" fmla="*/ 1595 h 9"/>
                  <a:gd name="T2" fmla="*/ 9283 w 43"/>
                  <a:gd name="T3" fmla="*/ 0 h 9"/>
                  <a:gd name="T4" fmla="*/ 9057 w 43"/>
                  <a:gd name="T5" fmla="*/ 410 h 9"/>
                  <a:gd name="T6" fmla="*/ 6036 w 43"/>
                  <a:gd name="T7" fmla="*/ 1811 h 9"/>
                  <a:gd name="T8" fmla="*/ 5383 w 43"/>
                  <a:gd name="T9" fmla="*/ 1811 h 9"/>
                  <a:gd name="T10" fmla="*/ 4929 w 43"/>
                  <a:gd name="T11" fmla="*/ 1811 h 9"/>
                  <a:gd name="T12" fmla="*/ 0 w 43"/>
                  <a:gd name="T13" fmla="*/ 968 h 9"/>
                  <a:gd name="T14" fmla="*/ 0 w 43"/>
                  <a:gd name="T15" fmla="*/ 627 h 9"/>
                  <a:gd name="T16" fmla="*/ 5383 w 43"/>
                  <a:gd name="T17" fmla="*/ 1595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5" y="9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05" name="Freeform 907"/>
              <p:cNvSpPr>
                <a:spLocks/>
              </p:cNvSpPr>
              <p:nvPr/>
            </p:nvSpPr>
            <p:spPr bwMode="auto">
              <a:xfrm>
                <a:off x="3821" y="12443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701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06" name="Freeform 906"/>
              <p:cNvSpPr>
                <a:spLocks/>
              </p:cNvSpPr>
              <p:nvPr/>
            </p:nvSpPr>
            <p:spPr bwMode="auto">
              <a:xfrm>
                <a:off x="3821" y="12455"/>
                <a:ext cx="126" cy="26"/>
              </a:xfrm>
              <a:custGeom>
                <a:avLst/>
                <a:gdLst>
                  <a:gd name="T0" fmla="*/ 5606 w 43"/>
                  <a:gd name="T1" fmla="*/ 1401 h 9"/>
                  <a:gd name="T2" fmla="*/ 9283 w 43"/>
                  <a:gd name="T3" fmla="*/ 0 h 9"/>
                  <a:gd name="T4" fmla="*/ 9283 w 43"/>
                  <a:gd name="T5" fmla="*/ 410 h 9"/>
                  <a:gd name="T6" fmla="*/ 6036 w 43"/>
                  <a:gd name="T7" fmla="*/ 1811 h 9"/>
                  <a:gd name="T8" fmla="*/ 5606 w 43"/>
                  <a:gd name="T9" fmla="*/ 1811 h 9"/>
                  <a:gd name="T10" fmla="*/ 5160 w 43"/>
                  <a:gd name="T11" fmla="*/ 1811 h 9"/>
                  <a:gd name="T12" fmla="*/ 0 w 43"/>
                  <a:gd name="T13" fmla="*/ 968 h 9"/>
                  <a:gd name="T14" fmla="*/ 0 w 43"/>
                  <a:gd name="T15" fmla="*/ 627 h 9"/>
                  <a:gd name="T16" fmla="*/ 5606 w 43"/>
                  <a:gd name="T17" fmla="*/ 1401 h 9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9"/>
                  <a:gd name="T29" fmla="*/ 43 w 43"/>
                  <a:gd name="T30" fmla="*/ 9 h 9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9">
                    <a:moveTo>
                      <a:pt x="26" y="7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6" y="7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07" name="Freeform 905"/>
              <p:cNvSpPr>
                <a:spLocks/>
              </p:cNvSpPr>
              <p:nvPr/>
            </p:nvSpPr>
            <p:spPr bwMode="auto">
              <a:xfrm>
                <a:off x="3736" y="12426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884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08" name="Freeform 904"/>
              <p:cNvSpPr>
                <a:spLocks/>
              </p:cNvSpPr>
              <p:nvPr/>
            </p:nvSpPr>
            <p:spPr bwMode="auto">
              <a:xfrm>
                <a:off x="3739" y="12437"/>
                <a:ext cx="123" cy="30"/>
              </a:xfrm>
              <a:custGeom>
                <a:avLst/>
                <a:gdLst>
                  <a:gd name="T0" fmla="*/ 5377 w 42"/>
                  <a:gd name="T1" fmla="*/ 1944 h 10"/>
                  <a:gd name="T2" fmla="*/ 9040 w 42"/>
                  <a:gd name="T3" fmla="*/ 0 h 10"/>
                  <a:gd name="T4" fmla="*/ 9040 w 42"/>
                  <a:gd name="T5" fmla="*/ 486 h 10"/>
                  <a:gd name="T6" fmla="*/ 5799 w 42"/>
                  <a:gd name="T7" fmla="*/ 2187 h 10"/>
                  <a:gd name="T8" fmla="*/ 5377 w 42"/>
                  <a:gd name="T9" fmla="*/ 2430 h 10"/>
                  <a:gd name="T10" fmla="*/ 4923 w 42"/>
                  <a:gd name="T11" fmla="*/ 2187 h 10"/>
                  <a:gd name="T12" fmla="*/ 0 w 42"/>
                  <a:gd name="T13" fmla="*/ 1215 h 10"/>
                  <a:gd name="T14" fmla="*/ 0 w 42"/>
                  <a:gd name="T15" fmla="*/ 729 h 10"/>
                  <a:gd name="T16" fmla="*/ 5377 w 42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09" name="Freeform 903"/>
              <p:cNvSpPr>
                <a:spLocks/>
              </p:cNvSpPr>
              <p:nvPr/>
            </p:nvSpPr>
            <p:spPr bwMode="auto">
              <a:xfrm>
                <a:off x="4815" y="12423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036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701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8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10" name="Freeform 902"/>
              <p:cNvSpPr>
                <a:spLocks/>
              </p:cNvSpPr>
              <p:nvPr/>
            </p:nvSpPr>
            <p:spPr bwMode="auto">
              <a:xfrm>
                <a:off x="4815" y="12435"/>
                <a:ext cx="126" cy="32"/>
              </a:xfrm>
              <a:custGeom>
                <a:avLst/>
                <a:gdLst>
                  <a:gd name="T0" fmla="*/ 5606 w 43"/>
                  <a:gd name="T1" fmla="*/ 1871 h 11"/>
                  <a:gd name="T2" fmla="*/ 9283 w 43"/>
                  <a:gd name="T3" fmla="*/ 0 h 11"/>
                  <a:gd name="T4" fmla="*/ 9283 w 43"/>
                  <a:gd name="T5" fmla="*/ 416 h 11"/>
                  <a:gd name="T6" fmla="*/ 6036 w 43"/>
                  <a:gd name="T7" fmla="*/ 2065 h 11"/>
                  <a:gd name="T8" fmla="*/ 5606 w 43"/>
                  <a:gd name="T9" fmla="*/ 2292 h 11"/>
                  <a:gd name="T10" fmla="*/ 4929 w 43"/>
                  <a:gd name="T11" fmla="*/ 2065 h 11"/>
                  <a:gd name="T12" fmla="*/ 0 w 43"/>
                  <a:gd name="T13" fmla="*/ 1082 h 11"/>
                  <a:gd name="T14" fmla="*/ 0 w 43"/>
                  <a:gd name="T15" fmla="*/ 864 h 11"/>
                  <a:gd name="T16" fmla="*/ 5606 w 43"/>
                  <a:gd name="T17" fmla="*/ 1871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1"/>
                  <a:gd name="T29" fmla="*/ 43 w 43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1">
                    <a:moveTo>
                      <a:pt x="26" y="9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10"/>
                    </a:lnTo>
                    <a:lnTo>
                      <a:pt x="26" y="11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6" y="9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11" name="Freeform 901"/>
              <p:cNvSpPr>
                <a:spLocks/>
              </p:cNvSpPr>
              <p:nvPr/>
            </p:nvSpPr>
            <p:spPr bwMode="auto">
              <a:xfrm>
                <a:off x="4727" y="12405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897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12" name="Freeform 900"/>
              <p:cNvSpPr>
                <a:spLocks/>
              </p:cNvSpPr>
              <p:nvPr/>
            </p:nvSpPr>
            <p:spPr bwMode="auto">
              <a:xfrm>
                <a:off x="4727" y="12417"/>
                <a:ext cx="126" cy="32"/>
              </a:xfrm>
              <a:custGeom>
                <a:avLst/>
                <a:gdLst>
                  <a:gd name="T0" fmla="*/ 5606 w 43"/>
                  <a:gd name="T1" fmla="*/ 1649 h 11"/>
                  <a:gd name="T2" fmla="*/ 9283 w 43"/>
                  <a:gd name="T3" fmla="*/ 0 h 11"/>
                  <a:gd name="T4" fmla="*/ 9283 w 43"/>
                  <a:gd name="T5" fmla="*/ 416 h 11"/>
                  <a:gd name="T6" fmla="*/ 6036 w 43"/>
                  <a:gd name="T7" fmla="*/ 2065 h 11"/>
                  <a:gd name="T8" fmla="*/ 5606 w 43"/>
                  <a:gd name="T9" fmla="*/ 2292 h 11"/>
                  <a:gd name="T10" fmla="*/ 5160 w 43"/>
                  <a:gd name="T11" fmla="*/ 2065 h 11"/>
                  <a:gd name="T12" fmla="*/ 0 w 43"/>
                  <a:gd name="T13" fmla="*/ 1082 h 11"/>
                  <a:gd name="T14" fmla="*/ 223 w 43"/>
                  <a:gd name="T15" fmla="*/ 864 h 11"/>
                  <a:gd name="T16" fmla="*/ 5606 w 43"/>
                  <a:gd name="T17" fmla="*/ 1649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1"/>
                  <a:gd name="T29" fmla="*/ 43 w 43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1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10"/>
                    </a:lnTo>
                    <a:lnTo>
                      <a:pt x="26" y="11"/>
                    </a:lnTo>
                    <a:lnTo>
                      <a:pt x="24" y="10"/>
                    </a:lnTo>
                    <a:lnTo>
                      <a:pt x="0" y="5"/>
                    </a:lnTo>
                    <a:lnTo>
                      <a:pt x="1" y="4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13" name="Freeform 899"/>
              <p:cNvSpPr>
                <a:spLocks/>
              </p:cNvSpPr>
              <p:nvPr/>
            </p:nvSpPr>
            <p:spPr bwMode="auto">
              <a:xfrm>
                <a:off x="4636" y="12391"/>
                <a:ext cx="129" cy="44"/>
              </a:xfrm>
              <a:custGeom>
                <a:avLst/>
                <a:gdLst>
                  <a:gd name="T0" fmla="*/ 223 w 44"/>
                  <a:gd name="T1" fmla="*/ 1566 h 15"/>
                  <a:gd name="T2" fmla="*/ 0 w 44"/>
                  <a:gd name="T3" fmla="*/ 1918 h 15"/>
                  <a:gd name="T4" fmla="*/ 5620 w 44"/>
                  <a:gd name="T5" fmla="*/ 3253 h 15"/>
                  <a:gd name="T6" fmla="*/ 6274 w 44"/>
                  <a:gd name="T7" fmla="*/ 3030 h 15"/>
                  <a:gd name="T8" fmla="*/ 9523 w 44"/>
                  <a:gd name="T9" fmla="*/ 1335 h 15"/>
                  <a:gd name="T10" fmla="*/ 9300 w 44"/>
                  <a:gd name="T11" fmla="*/ 654 h 15"/>
                  <a:gd name="T12" fmla="*/ 3902 w 44"/>
                  <a:gd name="T13" fmla="*/ 0 h 15"/>
                  <a:gd name="T14" fmla="*/ 223 w 44"/>
                  <a:gd name="T15" fmla="*/ 1566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5"/>
                  <a:gd name="T26" fmla="*/ 44 w 44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5">
                    <a:moveTo>
                      <a:pt x="1" y="7"/>
                    </a:moveTo>
                    <a:lnTo>
                      <a:pt x="0" y="9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4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14" name="Freeform 898"/>
              <p:cNvSpPr>
                <a:spLocks/>
              </p:cNvSpPr>
              <p:nvPr/>
            </p:nvSpPr>
            <p:spPr bwMode="auto">
              <a:xfrm>
                <a:off x="4639" y="12402"/>
                <a:ext cx="126" cy="30"/>
              </a:xfrm>
              <a:custGeom>
                <a:avLst/>
                <a:gdLst>
                  <a:gd name="T0" fmla="*/ 5383 w 43"/>
                  <a:gd name="T1" fmla="*/ 1944 h 10"/>
                  <a:gd name="T2" fmla="*/ 9283 w 43"/>
                  <a:gd name="T3" fmla="*/ 0 h 10"/>
                  <a:gd name="T4" fmla="*/ 9057 w 43"/>
                  <a:gd name="T5" fmla="*/ 486 h 10"/>
                  <a:gd name="T6" fmla="*/ 6036 w 43"/>
                  <a:gd name="T7" fmla="*/ 2187 h 10"/>
                  <a:gd name="T8" fmla="*/ 5383 w 43"/>
                  <a:gd name="T9" fmla="*/ 2430 h 10"/>
                  <a:gd name="T10" fmla="*/ 4929 w 43"/>
                  <a:gd name="T11" fmla="*/ 2187 h 10"/>
                  <a:gd name="T12" fmla="*/ 0 w 43"/>
                  <a:gd name="T13" fmla="*/ 1215 h 10"/>
                  <a:gd name="T14" fmla="*/ 0 w 43"/>
                  <a:gd name="T15" fmla="*/ 729 h 10"/>
                  <a:gd name="T16" fmla="*/ 5383 w 43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15" name="Freeform 897"/>
              <p:cNvSpPr>
                <a:spLocks/>
              </p:cNvSpPr>
              <p:nvPr/>
            </p:nvSpPr>
            <p:spPr bwMode="auto">
              <a:xfrm>
                <a:off x="4548" y="12373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701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16" name="Freeform 896"/>
              <p:cNvSpPr>
                <a:spLocks/>
              </p:cNvSpPr>
              <p:nvPr/>
            </p:nvSpPr>
            <p:spPr bwMode="auto">
              <a:xfrm>
                <a:off x="4548" y="12385"/>
                <a:ext cx="126" cy="32"/>
              </a:xfrm>
              <a:custGeom>
                <a:avLst/>
                <a:gdLst>
                  <a:gd name="T0" fmla="*/ 5606 w 43"/>
                  <a:gd name="T1" fmla="*/ 1871 h 11"/>
                  <a:gd name="T2" fmla="*/ 9283 w 43"/>
                  <a:gd name="T3" fmla="*/ 0 h 11"/>
                  <a:gd name="T4" fmla="*/ 9283 w 43"/>
                  <a:gd name="T5" fmla="*/ 416 h 11"/>
                  <a:gd name="T6" fmla="*/ 6036 w 43"/>
                  <a:gd name="T7" fmla="*/ 2065 h 11"/>
                  <a:gd name="T8" fmla="*/ 5606 w 43"/>
                  <a:gd name="T9" fmla="*/ 2292 h 11"/>
                  <a:gd name="T10" fmla="*/ 5160 w 43"/>
                  <a:gd name="T11" fmla="*/ 2065 h 11"/>
                  <a:gd name="T12" fmla="*/ 0 w 43"/>
                  <a:gd name="T13" fmla="*/ 1082 h 11"/>
                  <a:gd name="T14" fmla="*/ 0 w 43"/>
                  <a:gd name="T15" fmla="*/ 864 h 11"/>
                  <a:gd name="T16" fmla="*/ 5606 w 43"/>
                  <a:gd name="T17" fmla="*/ 1871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1"/>
                  <a:gd name="T29" fmla="*/ 43 w 43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1">
                    <a:moveTo>
                      <a:pt x="26" y="9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10"/>
                    </a:lnTo>
                    <a:lnTo>
                      <a:pt x="26" y="11"/>
                    </a:lnTo>
                    <a:lnTo>
                      <a:pt x="24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6" y="9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17" name="Freeform 895"/>
              <p:cNvSpPr>
                <a:spLocks/>
              </p:cNvSpPr>
              <p:nvPr/>
            </p:nvSpPr>
            <p:spPr bwMode="auto">
              <a:xfrm>
                <a:off x="4463" y="12355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897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18" name="Freeform 894"/>
              <p:cNvSpPr>
                <a:spLocks/>
              </p:cNvSpPr>
              <p:nvPr/>
            </p:nvSpPr>
            <p:spPr bwMode="auto">
              <a:xfrm>
                <a:off x="4466" y="12367"/>
                <a:ext cx="123" cy="32"/>
              </a:xfrm>
              <a:custGeom>
                <a:avLst/>
                <a:gdLst>
                  <a:gd name="T0" fmla="*/ 5377 w 42"/>
                  <a:gd name="T1" fmla="*/ 1649 h 11"/>
                  <a:gd name="T2" fmla="*/ 9040 w 42"/>
                  <a:gd name="T3" fmla="*/ 0 h 11"/>
                  <a:gd name="T4" fmla="*/ 9040 w 42"/>
                  <a:gd name="T5" fmla="*/ 416 h 11"/>
                  <a:gd name="T6" fmla="*/ 5799 w 42"/>
                  <a:gd name="T7" fmla="*/ 2065 h 11"/>
                  <a:gd name="T8" fmla="*/ 5377 w 42"/>
                  <a:gd name="T9" fmla="*/ 2292 h 11"/>
                  <a:gd name="T10" fmla="*/ 4923 w 42"/>
                  <a:gd name="T11" fmla="*/ 2065 h 11"/>
                  <a:gd name="T12" fmla="*/ 0 w 42"/>
                  <a:gd name="T13" fmla="*/ 1082 h 11"/>
                  <a:gd name="T14" fmla="*/ 0 w 42"/>
                  <a:gd name="T15" fmla="*/ 864 h 11"/>
                  <a:gd name="T16" fmla="*/ 5377 w 42"/>
                  <a:gd name="T17" fmla="*/ 1649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1"/>
                  <a:gd name="T29" fmla="*/ 42 w 42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1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10"/>
                    </a:lnTo>
                    <a:lnTo>
                      <a:pt x="25" y="11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19" name="Freeform 893"/>
              <p:cNvSpPr>
                <a:spLocks/>
              </p:cNvSpPr>
              <p:nvPr/>
            </p:nvSpPr>
            <p:spPr bwMode="auto">
              <a:xfrm>
                <a:off x="4753" y="12455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20" name="Freeform 892"/>
              <p:cNvSpPr>
                <a:spLocks/>
              </p:cNvSpPr>
              <p:nvPr/>
            </p:nvSpPr>
            <p:spPr bwMode="auto">
              <a:xfrm>
                <a:off x="4756" y="12467"/>
                <a:ext cx="123" cy="29"/>
              </a:xfrm>
              <a:custGeom>
                <a:avLst/>
                <a:gdLst>
                  <a:gd name="T0" fmla="*/ 5377 w 42"/>
                  <a:gd name="T1" fmla="*/ 1633 h 10"/>
                  <a:gd name="T2" fmla="*/ 9040 w 42"/>
                  <a:gd name="T3" fmla="*/ 0 h 10"/>
                  <a:gd name="T4" fmla="*/ 9040 w 42"/>
                  <a:gd name="T5" fmla="*/ 218 h 10"/>
                  <a:gd name="T6" fmla="*/ 5799 w 42"/>
                  <a:gd name="T7" fmla="*/ 1833 h 10"/>
                  <a:gd name="T8" fmla="*/ 5377 w 42"/>
                  <a:gd name="T9" fmla="*/ 2053 h 10"/>
                  <a:gd name="T10" fmla="*/ 4923 w 42"/>
                  <a:gd name="T11" fmla="*/ 1833 h 10"/>
                  <a:gd name="T12" fmla="*/ 0 w 42"/>
                  <a:gd name="T13" fmla="*/ 858 h 10"/>
                  <a:gd name="T14" fmla="*/ 0 w 42"/>
                  <a:gd name="T15" fmla="*/ 632 h 10"/>
                  <a:gd name="T16" fmla="*/ 5377 w 42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1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21" name="Freeform 891"/>
              <p:cNvSpPr>
                <a:spLocks/>
              </p:cNvSpPr>
              <p:nvPr/>
            </p:nvSpPr>
            <p:spPr bwMode="auto">
              <a:xfrm>
                <a:off x="4668" y="12435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036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701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8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22" name="Freeform 890"/>
              <p:cNvSpPr>
                <a:spLocks/>
              </p:cNvSpPr>
              <p:nvPr/>
            </p:nvSpPr>
            <p:spPr bwMode="auto">
              <a:xfrm>
                <a:off x="4668" y="12446"/>
                <a:ext cx="126" cy="33"/>
              </a:xfrm>
              <a:custGeom>
                <a:avLst/>
                <a:gdLst>
                  <a:gd name="T0" fmla="*/ 5606 w 43"/>
                  <a:gd name="T1" fmla="*/ 2187 h 11"/>
                  <a:gd name="T2" fmla="*/ 9283 w 43"/>
                  <a:gd name="T3" fmla="*/ 0 h 11"/>
                  <a:gd name="T4" fmla="*/ 9283 w 43"/>
                  <a:gd name="T5" fmla="*/ 486 h 11"/>
                  <a:gd name="T6" fmla="*/ 6036 w 43"/>
                  <a:gd name="T7" fmla="*/ 2430 h 11"/>
                  <a:gd name="T8" fmla="*/ 5606 w 43"/>
                  <a:gd name="T9" fmla="*/ 2673 h 11"/>
                  <a:gd name="T10" fmla="*/ 4929 w 43"/>
                  <a:gd name="T11" fmla="*/ 2430 h 11"/>
                  <a:gd name="T12" fmla="*/ 0 w 43"/>
                  <a:gd name="T13" fmla="*/ 1215 h 11"/>
                  <a:gd name="T14" fmla="*/ 0 w 43"/>
                  <a:gd name="T15" fmla="*/ 972 h 11"/>
                  <a:gd name="T16" fmla="*/ 5606 w 43"/>
                  <a:gd name="T17" fmla="*/ 2187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1"/>
                  <a:gd name="T29" fmla="*/ 43 w 43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1">
                    <a:moveTo>
                      <a:pt x="26" y="9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10"/>
                    </a:lnTo>
                    <a:lnTo>
                      <a:pt x="26" y="11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6" y="9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23" name="Freeform 889"/>
              <p:cNvSpPr>
                <a:spLocks/>
              </p:cNvSpPr>
              <p:nvPr/>
            </p:nvSpPr>
            <p:spPr bwMode="auto">
              <a:xfrm>
                <a:off x="4577" y="12420"/>
                <a:ext cx="126" cy="44"/>
              </a:xfrm>
              <a:custGeom>
                <a:avLst/>
                <a:gdLst>
                  <a:gd name="T0" fmla="*/ 0 w 43"/>
                  <a:gd name="T1" fmla="*/ 1566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654 h 15"/>
                  <a:gd name="T12" fmla="*/ 3897 w 43"/>
                  <a:gd name="T13" fmla="*/ 0 h 15"/>
                  <a:gd name="T14" fmla="*/ 0 w 43"/>
                  <a:gd name="T15" fmla="*/ 1566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7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24" name="Freeform 888"/>
              <p:cNvSpPr>
                <a:spLocks/>
              </p:cNvSpPr>
              <p:nvPr/>
            </p:nvSpPr>
            <p:spPr bwMode="auto">
              <a:xfrm>
                <a:off x="4577" y="12432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412 h 10"/>
                  <a:gd name="T6" fmla="*/ 6036 w 43"/>
                  <a:gd name="T7" fmla="*/ 1833 h 10"/>
                  <a:gd name="T8" fmla="*/ 5606 w 43"/>
                  <a:gd name="T9" fmla="*/ 2053 h 10"/>
                  <a:gd name="T10" fmla="*/ 5160 w 43"/>
                  <a:gd name="T11" fmla="*/ 1833 h 10"/>
                  <a:gd name="T12" fmla="*/ 0 w 43"/>
                  <a:gd name="T13" fmla="*/ 1050 h 10"/>
                  <a:gd name="T14" fmla="*/ 223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25" name="Freeform 887"/>
              <p:cNvSpPr>
                <a:spLocks/>
              </p:cNvSpPr>
              <p:nvPr/>
            </p:nvSpPr>
            <p:spPr bwMode="auto">
              <a:xfrm>
                <a:off x="4486" y="12405"/>
                <a:ext cx="129" cy="41"/>
              </a:xfrm>
              <a:custGeom>
                <a:avLst/>
                <a:gdLst>
                  <a:gd name="T0" fmla="*/ 223 w 44"/>
                  <a:gd name="T1" fmla="*/ 1561 h 14"/>
                  <a:gd name="T2" fmla="*/ 0 w 44"/>
                  <a:gd name="T3" fmla="*/ 1912 h 14"/>
                  <a:gd name="T4" fmla="*/ 5620 w 44"/>
                  <a:gd name="T5" fmla="*/ 3011 h 14"/>
                  <a:gd name="T6" fmla="*/ 6274 w 44"/>
                  <a:gd name="T7" fmla="*/ 2788 h 14"/>
                  <a:gd name="T8" fmla="*/ 9523 w 44"/>
                  <a:gd name="T9" fmla="*/ 1330 h 14"/>
                  <a:gd name="T10" fmla="*/ 9300 w 44"/>
                  <a:gd name="T11" fmla="*/ 653 h 14"/>
                  <a:gd name="T12" fmla="*/ 3902 w 44"/>
                  <a:gd name="T13" fmla="*/ 0 h 14"/>
                  <a:gd name="T14" fmla="*/ 223 w 44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4"/>
                  <a:gd name="T26" fmla="*/ 44 w 44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4">
                    <a:moveTo>
                      <a:pt x="1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4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26" name="Freeform 886"/>
              <p:cNvSpPr>
                <a:spLocks/>
              </p:cNvSpPr>
              <p:nvPr/>
            </p:nvSpPr>
            <p:spPr bwMode="auto">
              <a:xfrm>
                <a:off x="4489" y="12414"/>
                <a:ext cx="126" cy="32"/>
              </a:xfrm>
              <a:custGeom>
                <a:avLst/>
                <a:gdLst>
                  <a:gd name="T0" fmla="*/ 5383 w 43"/>
                  <a:gd name="T1" fmla="*/ 1871 h 11"/>
                  <a:gd name="T2" fmla="*/ 9283 w 43"/>
                  <a:gd name="T3" fmla="*/ 0 h 11"/>
                  <a:gd name="T4" fmla="*/ 9057 w 43"/>
                  <a:gd name="T5" fmla="*/ 416 h 11"/>
                  <a:gd name="T6" fmla="*/ 6036 w 43"/>
                  <a:gd name="T7" fmla="*/ 2065 h 11"/>
                  <a:gd name="T8" fmla="*/ 5383 w 43"/>
                  <a:gd name="T9" fmla="*/ 2292 h 11"/>
                  <a:gd name="T10" fmla="*/ 4929 w 43"/>
                  <a:gd name="T11" fmla="*/ 2065 h 11"/>
                  <a:gd name="T12" fmla="*/ 0 w 43"/>
                  <a:gd name="T13" fmla="*/ 1082 h 11"/>
                  <a:gd name="T14" fmla="*/ 0 w 43"/>
                  <a:gd name="T15" fmla="*/ 864 h 11"/>
                  <a:gd name="T16" fmla="*/ 5383 w 43"/>
                  <a:gd name="T17" fmla="*/ 1871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1"/>
                  <a:gd name="T29" fmla="*/ 43 w 43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1">
                    <a:moveTo>
                      <a:pt x="25" y="9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10"/>
                    </a:lnTo>
                    <a:lnTo>
                      <a:pt x="25" y="11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5" y="9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27" name="Freeform 885"/>
              <p:cNvSpPr>
                <a:spLocks/>
              </p:cNvSpPr>
              <p:nvPr/>
            </p:nvSpPr>
            <p:spPr bwMode="auto">
              <a:xfrm>
                <a:off x="4404" y="12385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036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701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8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28" name="Freeform 884"/>
              <p:cNvSpPr>
                <a:spLocks/>
              </p:cNvSpPr>
              <p:nvPr/>
            </p:nvSpPr>
            <p:spPr bwMode="auto">
              <a:xfrm>
                <a:off x="4404" y="12396"/>
                <a:ext cx="126" cy="33"/>
              </a:xfrm>
              <a:custGeom>
                <a:avLst/>
                <a:gdLst>
                  <a:gd name="T0" fmla="*/ 5606 w 43"/>
                  <a:gd name="T1" fmla="*/ 1944 h 11"/>
                  <a:gd name="T2" fmla="*/ 9283 w 43"/>
                  <a:gd name="T3" fmla="*/ 0 h 11"/>
                  <a:gd name="T4" fmla="*/ 9283 w 43"/>
                  <a:gd name="T5" fmla="*/ 486 h 11"/>
                  <a:gd name="T6" fmla="*/ 6036 w 43"/>
                  <a:gd name="T7" fmla="*/ 2430 h 11"/>
                  <a:gd name="T8" fmla="*/ 5606 w 43"/>
                  <a:gd name="T9" fmla="*/ 2673 h 11"/>
                  <a:gd name="T10" fmla="*/ 5160 w 43"/>
                  <a:gd name="T11" fmla="*/ 2430 h 11"/>
                  <a:gd name="T12" fmla="*/ 0 w 43"/>
                  <a:gd name="T13" fmla="*/ 1215 h 11"/>
                  <a:gd name="T14" fmla="*/ 0 w 43"/>
                  <a:gd name="T15" fmla="*/ 972 h 11"/>
                  <a:gd name="T16" fmla="*/ 5606 w 43"/>
                  <a:gd name="T17" fmla="*/ 1944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1"/>
                  <a:gd name="T29" fmla="*/ 43 w 43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1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10"/>
                    </a:lnTo>
                    <a:lnTo>
                      <a:pt x="26" y="11"/>
                    </a:lnTo>
                    <a:lnTo>
                      <a:pt x="24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29" name="Freeform 883"/>
              <p:cNvSpPr>
                <a:spLocks/>
              </p:cNvSpPr>
              <p:nvPr/>
            </p:nvSpPr>
            <p:spPr bwMode="auto">
              <a:xfrm>
                <a:off x="4695" y="12487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701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30" name="Freeform 882"/>
              <p:cNvSpPr>
                <a:spLocks/>
              </p:cNvSpPr>
              <p:nvPr/>
            </p:nvSpPr>
            <p:spPr bwMode="auto">
              <a:xfrm>
                <a:off x="4695" y="12499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412 h 10"/>
                  <a:gd name="T6" fmla="*/ 6036 w 43"/>
                  <a:gd name="T7" fmla="*/ 2053 h 10"/>
                  <a:gd name="T8" fmla="*/ 5606 w 43"/>
                  <a:gd name="T9" fmla="*/ 2053 h 10"/>
                  <a:gd name="T10" fmla="*/ 5160 w 43"/>
                  <a:gd name="T11" fmla="*/ 2053 h 10"/>
                  <a:gd name="T12" fmla="*/ 0 w 43"/>
                  <a:gd name="T13" fmla="*/ 1050 h 10"/>
                  <a:gd name="T14" fmla="*/ 0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10"/>
                    </a:lnTo>
                    <a:lnTo>
                      <a:pt x="26" y="10"/>
                    </a:lnTo>
                    <a:lnTo>
                      <a:pt x="24" y="10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31" name="Freeform 881"/>
              <p:cNvSpPr>
                <a:spLocks/>
              </p:cNvSpPr>
              <p:nvPr/>
            </p:nvSpPr>
            <p:spPr bwMode="auto">
              <a:xfrm>
                <a:off x="4607" y="12470"/>
                <a:ext cx="126" cy="44"/>
              </a:xfrm>
              <a:custGeom>
                <a:avLst/>
                <a:gdLst>
                  <a:gd name="T0" fmla="*/ 0 w 43"/>
                  <a:gd name="T1" fmla="*/ 1566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654 h 15"/>
                  <a:gd name="T12" fmla="*/ 3897 w 43"/>
                  <a:gd name="T13" fmla="*/ 0 h 15"/>
                  <a:gd name="T14" fmla="*/ 0 w 43"/>
                  <a:gd name="T15" fmla="*/ 1566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7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32" name="Freeform 880"/>
              <p:cNvSpPr>
                <a:spLocks/>
              </p:cNvSpPr>
              <p:nvPr/>
            </p:nvSpPr>
            <p:spPr bwMode="auto">
              <a:xfrm>
                <a:off x="4609" y="12481"/>
                <a:ext cx="124" cy="30"/>
              </a:xfrm>
              <a:custGeom>
                <a:avLst/>
                <a:gdLst>
                  <a:gd name="T0" fmla="*/ 5612 w 42"/>
                  <a:gd name="T1" fmla="*/ 1944 h 10"/>
                  <a:gd name="T2" fmla="*/ 9424 w 42"/>
                  <a:gd name="T3" fmla="*/ 0 h 10"/>
                  <a:gd name="T4" fmla="*/ 9424 w 42"/>
                  <a:gd name="T5" fmla="*/ 486 h 10"/>
                  <a:gd name="T6" fmla="*/ 6076 w 42"/>
                  <a:gd name="T7" fmla="*/ 2187 h 10"/>
                  <a:gd name="T8" fmla="*/ 5612 w 42"/>
                  <a:gd name="T9" fmla="*/ 2430 h 10"/>
                  <a:gd name="T10" fmla="*/ 5170 w 42"/>
                  <a:gd name="T11" fmla="*/ 2187 h 10"/>
                  <a:gd name="T12" fmla="*/ 0 w 42"/>
                  <a:gd name="T13" fmla="*/ 1215 h 10"/>
                  <a:gd name="T14" fmla="*/ 0 w 42"/>
                  <a:gd name="T15" fmla="*/ 729 h 10"/>
                  <a:gd name="T16" fmla="*/ 5612 w 42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33" name="Freeform 879"/>
              <p:cNvSpPr>
                <a:spLocks/>
              </p:cNvSpPr>
              <p:nvPr/>
            </p:nvSpPr>
            <p:spPr bwMode="auto">
              <a:xfrm>
                <a:off x="4519" y="12455"/>
                <a:ext cx="126" cy="41"/>
              </a:xfrm>
              <a:custGeom>
                <a:avLst/>
                <a:gdLst>
                  <a:gd name="T0" fmla="*/ 0 w 457"/>
                  <a:gd name="T1" fmla="*/ 0 h 157"/>
                  <a:gd name="T2" fmla="*/ 0 w 457"/>
                  <a:gd name="T3" fmla="*/ 0 h 157"/>
                  <a:gd name="T4" fmla="*/ 1 w 457"/>
                  <a:gd name="T5" fmla="*/ 0 h 157"/>
                  <a:gd name="T6" fmla="*/ 1 w 457"/>
                  <a:gd name="T7" fmla="*/ 0 h 157"/>
                  <a:gd name="T8" fmla="*/ 1 w 457"/>
                  <a:gd name="T9" fmla="*/ 0 h 157"/>
                  <a:gd name="T10" fmla="*/ 1 w 457"/>
                  <a:gd name="T11" fmla="*/ 0 h 157"/>
                  <a:gd name="T12" fmla="*/ 0 w 457"/>
                  <a:gd name="T13" fmla="*/ 0 h 157"/>
                  <a:gd name="T14" fmla="*/ 0 w 457"/>
                  <a:gd name="T15" fmla="*/ 0 h 157"/>
                  <a:gd name="T16" fmla="*/ 0 w 457"/>
                  <a:gd name="T17" fmla="*/ 0 h 157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57"/>
                  <a:gd name="T28" fmla="*/ 0 h 157"/>
                  <a:gd name="T29" fmla="*/ 457 w 457"/>
                  <a:gd name="T30" fmla="*/ 157 h 157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57" h="157">
                    <a:moveTo>
                      <a:pt x="1" y="80"/>
                    </a:moveTo>
                    <a:lnTo>
                      <a:pt x="0" y="102"/>
                    </a:lnTo>
                    <a:lnTo>
                      <a:pt x="274" y="157"/>
                    </a:lnTo>
                    <a:lnTo>
                      <a:pt x="304" y="147"/>
                    </a:lnTo>
                    <a:lnTo>
                      <a:pt x="457" y="64"/>
                    </a:lnTo>
                    <a:lnTo>
                      <a:pt x="455" y="37"/>
                    </a:lnTo>
                    <a:lnTo>
                      <a:pt x="186" y="0"/>
                    </a:lnTo>
                    <a:lnTo>
                      <a:pt x="2" y="80"/>
                    </a:lnTo>
                    <a:lnTo>
                      <a:pt x="1" y="80"/>
                    </a:lnTo>
                    <a:close/>
                  </a:path>
                </a:pathLst>
              </a:custGeom>
              <a:solidFill>
                <a:srgbClr val="5C575B"/>
              </a:solidFill>
              <a:ln w="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34" name="Freeform 878"/>
              <p:cNvSpPr>
                <a:spLocks/>
              </p:cNvSpPr>
              <p:nvPr/>
            </p:nvSpPr>
            <p:spPr bwMode="auto">
              <a:xfrm>
                <a:off x="4519" y="12467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218 h 10"/>
                  <a:gd name="T6" fmla="*/ 6036 w 43"/>
                  <a:gd name="T7" fmla="*/ 1833 h 10"/>
                  <a:gd name="T8" fmla="*/ 5606 w 43"/>
                  <a:gd name="T9" fmla="*/ 2053 h 10"/>
                  <a:gd name="T10" fmla="*/ 4929 w 43"/>
                  <a:gd name="T11" fmla="*/ 1833 h 10"/>
                  <a:gd name="T12" fmla="*/ 0 w 43"/>
                  <a:gd name="T13" fmla="*/ 858 h 10"/>
                  <a:gd name="T14" fmla="*/ 0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3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35" name="Freeform 877"/>
              <p:cNvSpPr>
                <a:spLocks/>
              </p:cNvSpPr>
              <p:nvPr/>
            </p:nvSpPr>
            <p:spPr bwMode="auto">
              <a:xfrm>
                <a:off x="4428" y="12437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897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36" name="Freeform 876"/>
              <p:cNvSpPr>
                <a:spLocks/>
              </p:cNvSpPr>
              <p:nvPr/>
            </p:nvSpPr>
            <p:spPr bwMode="auto">
              <a:xfrm>
                <a:off x="4428" y="12449"/>
                <a:ext cx="126" cy="30"/>
              </a:xfrm>
              <a:custGeom>
                <a:avLst/>
                <a:gdLst>
                  <a:gd name="T0" fmla="*/ 5606 w 43"/>
                  <a:gd name="T1" fmla="*/ 1944 h 10"/>
                  <a:gd name="T2" fmla="*/ 9283 w 43"/>
                  <a:gd name="T3" fmla="*/ 0 h 10"/>
                  <a:gd name="T4" fmla="*/ 9283 w 43"/>
                  <a:gd name="T5" fmla="*/ 486 h 10"/>
                  <a:gd name="T6" fmla="*/ 6036 w 43"/>
                  <a:gd name="T7" fmla="*/ 2430 h 10"/>
                  <a:gd name="T8" fmla="*/ 5606 w 43"/>
                  <a:gd name="T9" fmla="*/ 2430 h 10"/>
                  <a:gd name="T10" fmla="*/ 5160 w 43"/>
                  <a:gd name="T11" fmla="*/ 2430 h 10"/>
                  <a:gd name="T12" fmla="*/ 0 w 43"/>
                  <a:gd name="T13" fmla="*/ 1215 h 10"/>
                  <a:gd name="T14" fmla="*/ 223 w 43"/>
                  <a:gd name="T15" fmla="*/ 729 h 10"/>
                  <a:gd name="T16" fmla="*/ 5606 w 43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10"/>
                    </a:lnTo>
                    <a:lnTo>
                      <a:pt x="26" y="10"/>
                    </a:lnTo>
                    <a:lnTo>
                      <a:pt x="24" y="10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37" name="Freeform 875"/>
              <p:cNvSpPr>
                <a:spLocks/>
              </p:cNvSpPr>
              <p:nvPr/>
            </p:nvSpPr>
            <p:spPr bwMode="auto">
              <a:xfrm>
                <a:off x="4343" y="12420"/>
                <a:ext cx="129" cy="44"/>
              </a:xfrm>
              <a:custGeom>
                <a:avLst/>
                <a:gdLst>
                  <a:gd name="T0" fmla="*/ 0 w 44"/>
                  <a:gd name="T1" fmla="*/ 1566 h 15"/>
                  <a:gd name="T2" fmla="*/ 0 w 44"/>
                  <a:gd name="T3" fmla="*/ 2141 h 15"/>
                  <a:gd name="T4" fmla="*/ 5620 w 44"/>
                  <a:gd name="T5" fmla="*/ 3253 h 15"/>
                  <a:gd name="T6" fmla="*/ 6274 w 44"/>
                  <a:gd name="T7" fmla="*/ 3030 h 15"/>
                  <a:gd name="T8" fmla="*/ 9523 w 44"/>
                  <a:gd name="T9" fmla="*/ 1335 h 15"/>
                  <a:gd name="T10" fmla="*/ 9300 w 44"/>
                  <a:gd name="T11" fmla="*/ 654 h 15"/>
                  <a:gd name="T12" fmla="*/ 3902 w 44"/>
                  <a:gd name="T13" fmla="*/ 0 h 15"/>
                  <a:gd name="T14" fmla="*/ 0 w 44"/>
                  <a:gd name="T15" fmla="*/ 1566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5"/>
                  <a:gd name="T26" fmla="*/ 44 w 44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5">
                    <a:moveTo>
                      <a:pt x="0" y="7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4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38" name="Freeform 874"/>
              <p:cNvSpPr>
                <a:spLocks/>
              </p:cNvSpPr>
              <p:nvPr/>
            </p:nvSpPr>
            <p:spPr bwMode="auto">
              <a:xfrm>
                <a:off x="4346" y="12432"/>
                <a:ext cx="126" cy="29"/>
              </a:xfrm>
              <a:custGeom>
                <a:avLst/>
                <a:gdLst>
                  <a:gd name="T0" fmla="*/ 5383 w 43"/>
                  <a:gd name="T1" fmla="*/ 1633 h 10"/>
                  <a:gd name="T2" fmla="*/ 9283 w 43"/>
                  <a:gd name="T3" fmla="*/ 0 h 10"/>
                  <a:gd name="T4" fmla="*/ 9057 w 43"/>
                  <a:gd name="T5" fmla="*/ 412 h 10"/>
                  <a:gd name="T6" fmla="*/ 6036 w 43"/>
                  <a:gd name="T7" fmla="*/ 1833 h 10"/>
                  <a:gd name="T8" fmla="*/ 5383 w 43"/>
                  <a:gd name="T9" fmla="*/ 2053 h 10"/>
                  <a:gd name="T10" fmla="*/ 4929 w 43"/>
                  <a:gd name="T11" fmla="*/ 1833 h 10"/>
                  <a:gd name="T12" fmla="*/ 0 w 43"/>
                  <a:gd name="T13" fmla="*/ 1050 h 10"/>
                  <a:gd name="T14" fmla="*/ 0 w 43"/>
                  <a:gd name="T15" fmla="*/ 632 h 10"/>
                  <a:gd name="T16" fmla="*/ 5383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39" name="Freeform 873"/>
              <p:cNvSpPr>
                <a:spLocks/>
              </p:cNvSpPr>
              <p:nvPr/>
            </p:nvSpPr>
            <p:spPr bwMode="auto">
              <a:xfrm>
                <a:off x="5067" y="12479"/>
                <a:ext cx="126" cy="43"/>
              </a:xfrm>
              <a:custGeom>
                <a:avLst/>
                <a:gdLst>
                  <a:gd name="T0" fmla="*/ 0 w 43"/>
                  <a:gd name="T1" fmla="*/ 1554 h 15"/>
                  <a:gd name="T2" fmla="*/ 0 w 43"/>
                  <a:gd name="T3" fmla="*/ 1955 h 15"/>
                  <a:gd name="T4" fmla="*/ 5383 w 43"/>
                  <a:gd name="T5" fmla="*/ 2901 h 15"/>
                  <a:gd name="T6" fmla="*/ 6036 w 43"/>
                  <a:gd name="T7" fmla="*/ 2712 h 15"/>
                  <a:gd name="T8" fmla="*/ 9283 w 43"/>
                  <a:gd name="T9" fmla="*/ 1150 h 15"/>
                  <a:gd name="T10" fmla="*/ 9057 w 43"/>
                  <a:gd name="T11" fmla="*/ 757 h 15"/>
                  <a:gd name="T12" fmla="*/ 3701 w 43"/>
                  <a:gd name="T13" fmla="*/ 0 h 15"/>
                  <a:gd name="T14" fmla="*/ 0 w 43"/>
                  <a:gd name="T15" fmla="*/ 1554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5" y="15"/>
                    </a:lnTo>
                    <a:lnTo>
                      <a:pt x="28" y="14"/>
                    </a:lnTo>
                    <a:lnTo>
                      <a:pt x="43" y="6"/>
                    </a:lnTo>
                    <a:lnTo>
                      <a:pt x="42" y="4"/>
                    </a:lnTo>
                    <a:lnTo>
                      <a:pt x="1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40" name="Freeform 872"/>
              <p:cNvSpPr>
                <a:spLocks/>
              </p:cNvSpPr>
              <p:nvPr/>
            </p:nvSpPr>
            <p:spPr bwMode="auto">
              <a:xfrm>
                <a:off x="5067" y="12490"/>
                <a:ext cx="126" cy="32"/>
              </a:xfrm>
              <a:custGeom>
                <a:avLst/>
                <a:gdLst>
                  <a:gd name="T0" fmla="*/ 5383 w 43"/>
                  <a:gd name="T1" fmla="*/ 1871 h 11"/>
                  <a:gd name="T2" fmla="*/ 9283 w 43"/>
                  <a:gd name="T3" fmla="*/ 0 h 11"/>
                  <a:gd name="T4" fmla="*/ 9057 w 43"/>
                  <a:gd name="T5" fmla="*/ 416 h 11"/>
                  <a:gd name="T6" fmla="*/ 6036 w 43"/>
                  <a:gd name="T7" fmla="*/ 2065 h 11"/>
                  <a:gd name="T8" fmla="*/ 5606 w 43"/>
                  <a:gd name="T9" fmla="*/ 2292 h 11"/>
                  <a:gd name="T10" fmla="*/ 4929 w 43"/>
                  <a:gd name="T11" fmla="*/ 2065 h 11"/>
                  <a:gd name="T12" fmla="*/ 0 w 43"/>
                  <a:gd name="T13" fmla="*/ 1082 h 11"/>
                  <a:gd name="T14" fmla="*/ 0 w 43"/>
                  <a:gd name="T15" fmla="*/ 864 h 11"/>
                  <a:gd name="T16" fmla="*/ 5383 w 43"/>
                  <a:gd name="T17" fmla="*/ 1871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1"/>
                  <a:gd name="T29" fmla="*/ 43 w 43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1">
                    <a:moveTo>
                      <a:pt x="25" y="9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10"/>
                    </a:lnTo>
                    <a:lnTo>
                      <a:pt x="26" y="11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5" y="9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41" name="Freeform 871"/>
              <p:cNvSpPr>
                <a:spLocks/>
              </p:cNvSpPr>
              <p:nvPr/>
            </p:nvSpPr>
            <p:spPr bwMode="auto">
              <a:xfrm>
                <a:off x="4976" y="12464"/>
                <a:ext cx="126" cy="44"/>
              </a:xfrm>
              <a:custGeom>
                <a:avLst/>
                <a:gdLst>
                  <a:gd name="T0" fmla="*/ 0 w 43"/>
                  <a:gd name="T1" fmla="*/ 1566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654 h 15"/>
                  <a:gd name="T12" fmla="*/ 3897 w 43"/>
                  <a:gd name="T13" fmla="*/ 0 h 15"/>
                  <a:gd name="T14" fmla="*/ 0 w 43"/>
                  <a:gd name="T15" fmla="*/ 1566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7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42" name="Freeform 870"/>
              <p:cNvSpPr>
                <a:spLocks/>
              </p:cNvSpPr>
              <p:nvPr/>
            </p:nvSpPr>
            <p:spPr bwMode="auto">
              <a:xfrm>
                <a:off x="4976" y="12476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412 h 10"/>
                  <a:gd name="T6" fmla="*/ 6036 w 43"/>
                  <a:gd name="T7" fmla="*/ 1833 h 10"/>
                  <a:gd name="T8" fmla="*/ 5606 w 43"/>
                  <a:gd name="T9" fmla="*/ 2053 h 10"/>
                  <a:gd name="T10" fmla="*/ 5160 w 43"/>
                  <a:gd name="T11" fmla="*/ 1833 h 10"/>
                  <a:gd name="T12" fmla="*/ 0 w 43"/>
                  <a:gd name="T13" fmla="*/ 1050 h 10"/>
                  <a:gd name="T14" fmla="*/ 223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43" name="Freeform 869"/>
              <p:cNvSpPr>
                <a:spLocks/>
              </p:cNvSpPr>
              <p:nvPr/>
            </p:nvSpPr>
            <p:spPr bwMode="auto">
              <a:xfrm>
                <a:off x="4891" y="12446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3011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44" name="Freeform 868"/>
              <p:cNvSpPr>
                <a:spLocks/>
              </p:cNvSpPr>
              <p:nvPr/>
            </p:nvSpPr>
            <p:spPr bwMode="auto">
              <a:xfrm>
                <a:off x="4894" y="12458"/>
                <a:ext cx="123" cy="29"/>
              </a:xfrm>
              <a:custGeom>
                <a:avLst/>
                <a:gdLst>
                  <a:gd name="T0" fmla="*/ 5377 w 42"/>
                  <a:gd name="T1" fmla="*/ 1633 h 10"/>
                  <a:gd name="T2" fmla="*/ 9040 w 42"/>
                  <a:gd name="T3" fmla="*/ 0 h 10"/>
                  <a:gd name="T4" fmla="*/ 9040 w 42"/>
                  <a:gd name="T5" fmla="*/ 412 h 10"/>
                  <a:gd name="T6" fmla="*/ 5799 w 42"/>
                  <a:gd name="T7" fmla="*/ 1833 h 10"/>
                  <a:gd name="T8" fmla="*/ 5377 w 42"/>
                  <a:gd name="T9" fmla="*/ 2053 h 10"/>
                  <a:gd name="T10" fmla="*/ 4923 w 42"/>
                  <a:gd name="T11" fmla="*/ 1833 h 10"/>
                  <a:gd name="T12" fmla="*/ 0 w 42"/>
                  <a:gd name="T13" fmla="*/ 1050 h 10"/>
                  <a:gd name="T14" fmla="*/ 0 w 42"/>
                  <a:gd name="T15" fmla="*/ 632 h 10"/>
                  <a:gd name="T16" fmla="*/ 5377 w 42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45" name="Freeform 867"/>
              <p:cNvSpPr>
                <a:spLocks/>
              </p:cNvSpPr>
              <p:nvPr/>
            </p:nvSpPr>
            <p:spPr bwMode="auto">
              <a:xfrm>
                <a:off x="5005" y="12508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897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46" name="Freeform 866"/>
              <p:cNvSpPr>
                <a:spLocks/>
              </p:cNvSpPr>
              <p:nvPr/>
            </p:nvSpPr>
            <p:spPr bwMode="auto">
              <a:xfrm>
                <a:off x="5008" y="12520"/>
                <a:ext cx="123" cy="32"/>
              </a:xfrm>
              <a:custGeom>
                <a:avLst/>
                <a:gdLst>
                  <a:gd name="T0" fmla="*/ 5377 w 42"/>
                  <a:gd name="T1" fmla="*/ 1871 h 11"/>
                  <a:gd name="T2" fmla="*/ 9040 w 42"/>
                  <a:gd name="T3" fmla="*/ 0 h 11"/>
                  <a:gd name="T4" fmla="*/ 9040 w 42"/>
                  <a:gd name="T5" fmla="*/ 416 h 11"/>
                  <a:gd name="T6" fmla="*/ 5799 w 42"/>
                  <a:gd name="T7" fmla="*/ 2065 h 11"/>
                  <a:gd name="T8" fmla="*/ 5377 w 42"/>
                  <a:gd name="T9" fmla="*/ 2292 h 11"/>
                  <a:gd name="T10" fmla="*/ 4923 w 42"/>
                  <a:gd name="T11" fmla="*/ 2065 h 11"/>
                  <a:gd name="T12" fmla="*/ 0 w 42"/>
                  <a:gd name="T13" fmla="*/ 1082 h 11"/>
                  <a:gd name="T14" fmla="*/ 0 w 42"/>
                  <a:gd name="T15" fmla="*/ 864 h 11"/>
                  <a:gd name="T16" fmla="*/ 5377 w 42"/>
                  <a:gd name="T17" fmla="*/ 1871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1"/>
                  <a:gd name="T29" fmla="*/ 42 w 42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1">
                    <a:moveTo>
                      <a:pt x="25" y="9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10"/>
                    </a:lnTo>
                    <a:lnTo>
                      <a:pt x="25" y="11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5" y="9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47" name="Freeform 865"/>
              <p:cNvSpPr>
                <a:spLocks/>
              </p:cNvSpPr>
              <p:nvPr/>
            </p:nvSpPr>
            <p:spPr bwMode="auto">
              <a:xfrm>
                <a:off x="4917" y="12493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383 w 43"/>
                  <a:gd name="T5" fmla="*/ 3253 h 15"/>
                  <a:gd name="T6" fmla="*/ 6036 w 43"/>
                  <a:gd name="T7" fmla="*/ 3030 h 15"/>
                  <a:gd name="T8" fmla="*/ 9283 w 43"/>
                  <a:gd name="T9" fmla="*/ 1335 h 15"/>
                  <a:gd name="T10" fmla="*/ 9057 w 43"/>
                  <a:gd name="T11" fmla="*/ 654 h 15"/>
                  <a:gd name="T12" fmla="*/ 3701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5" y="15"/>
                    </a:lnTo>
                    <a:lnTo>
                      <a:pt x="28" y="14"/>
                    </a:lnTo>
                    <a:lnTo>
                      <a:pt x="43" y="6"/>
                    </a:lnTo>
                    <a:lnTo>
                      <a:pt x="42" y="3"/>
                    </a:lnTo>
                    <a:lnTo>
                      <a:pt x="1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48" name="Freeform 864"/>
              <p:cNvSpPr>
                <a:spLocks/>
              </p:cNvSpPr>
              <p:nvPr/>
            </p:nvSpPr>
            <p:spPr bwMode="auto">
              <a:xfrm>
                <a:off x="4917" y="12505"/>
                <a:ext cx="126" cy="29"/>
              </a:xfrm>
              <a:custGeom>
                <a:avLst/>
                <a:gdLst>
                  <a:gd name="T0" fmla="*/ 5383 w 43"/>
                  <a:gd name="T1" fmla="*/ 1633 h 10"/>
                  <a:gd name="T2" fmla="*/ 9283 w 43"/>
                  <a:gd name="T3" fmla="*/ 0 h 10"/>
                  <a:gd name="T4" fmla="*/ 9057 w 43"/>
                  <a:gd name="T5" fmla="*/ 412 h 10"/>
                  <a:gd name="T6" fmla="*/ 6036 w 43"/>
                  <a:gd name="T7" fmla="*/ 2053 h 10"/>
                  <a:gd name="T8" fmla="*/ 5606 w 43"/>
                  <a:gd name="T9" fmla="*/ 2053 h 10"/>
                  <a:gd name="T10" fmla="*/ 4929 w 43"/>
                  <a:gd name="T11" fmla="*/ 2053 h 10"/>
                  <a:gd name="T12" fmla="*/ 0 w 43"/>
                  <a:gd name="T13" fmla="*/ 1050 h 10"/>
                  <a:gd name="T14" fmla="*/ 0 w 43"/>
                  <a:gd name="T15" fmla="*/ 632 h 10"/>
                  <a:gd name="T16" fmla="*/ 5383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10"/>
                    </a:lnTo>
                    <a:lnTo>
                      <a:pt x="26" y="10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49" name="Freeform 863"/>
              <p:cNvSpPr>
                <a:spLocks/>
              </p:cNvSpPr>
              <p:nvPr/>
            </p:nvSpPr>
            <p:spPr bwMode="auto">
              <a:xfrm>
                <a:off x="4832" y="12476"/>
                <a:ext cx="126" cy="44"/>
              </a:xfrm>
              <a:custGeom>
                <a:avLst/>
                <a:gdLst>
                  <a:gd name="T0" fmla="*/ 0 w 43"/>
                  <a:gd name="T1" fmla="*/ 1566 h 15"/>
                  <a:gd name="T2" fmla="*/ 0 w 43"/>
                  <a:gd name="T3" fmla="*/ 1918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654 h 15"/>
                  <a:gd name="T12" fmla="*/ 3701 w 43"/>
                  <a:gd name="T13" fmla="*/ 0 h 15"/>
                  <a:gd name="T14" fmla="*/ 0 w 43"/>
                  <a:gd name="T15" fmla="*/ 1566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7"/>
                    </a:moveTo>
                    <a:lnTo>
                      <a:pt x="0" y="9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50" name="Freeform 862"/>
              <p:cNvSpPr>
                <a:spLocks/>
              </p:cNvSpPr>
              <p:nvPr/>
            </p:nvSpPr>
            <p:spPr bwMode="auto">
              <a:xfrm>
                <a:off x="4832" y="12487"/>
                <a:ext cx="126" cy="30"/>
              </a:xfrm>
              <a:custGeom>
                <a:avLst/>
                <a:gdLst>
                  <a:gd name="T0" fmla="*/ 5606 w 43"/>
                  <a:gd name="T1" fmla="*/ 1944 h 10"/>
                  <a:gd name="T2" fmla="*/ 9283 w 43"/>
                  <a:gd name="T3" fmla="*/ 0 h 10"/>
                  <a:gd name="T4" fmla="*/ 9283 w 43"/>
                  <a:gd name="T5" fmla="*/ 486 h 10"/>
                  <a:gd name="T6" fmla="*/ 6036 w 43"/>
                  <a:gd name="T7" fmla="*/ 2187 h 10"/>
                  <a:gd name="T8" fmla="*/ 5606 w 43"/>
                  <a:gd name="T9" fmla="*/ 2430 h 10"/>
                  <a:gd name="T10" fmla="*/ 5160 w 43"/>
                  <a:gd name="T11" fmla="*/ 2187 h 10"/>
                  <a:gd name="T12" fmla="*/ 0 w 43"/>
                  <a:gd name="T13" fmla="*/ 1215 h 10"/>
                  <a:gd name="T14" fmla="*/ 0 w 43"/>
                  <a:gd name="T15" fmla="*/ 729 h 10"/>
                  <a:gd name="T16" fmla="*/ 5606 w 43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51" name="Freeform 861"/>
              <p:cNvSpPr>
                <a:spLocks/>
              </p:cNvSpPr>
              <p:nvPr/>
            </p:nvSpPr>
            <p:spPr bwMode="auto">
              <a:xfrm>
                <a:off x="4947" y="12543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654 h 15"/>
                  <a:gd name="T12" fmla="*/ 3701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52" name="Freeform 860"/>
              <p:cNvSpPr>
                <a:spLocks/>
              </p:cNvSpPr>
              <p:nvPr/>
            </p:nvSpPr>
            <p:spPr bwMode="auto">
              <a:xfrm>
                <a:off x="4947" y="12555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412 h 10"/>
                  <a:gd name="T6" fmla="*/ 6036 w 43"/>
                  <a:gd name="T7" fmla="*/ 2053 h 10"/>
                  <a:gd name="T8" fmla="*/ 5606 w 43"/>
                  <a:gd name="T9" fmla="*/ 2053 h 10"/>
                  <a:gd name="T10" fmla="*/ 5160 w 43"/>
                  <a:gd name="T11" fmla="*/ 2053 h 10"/>
                  <a:gd name="T12" fmla="*/ 0 w 43"/>
                  <a:gd name="T13" fmla="*/ 1050 h 10"/>
                  <a:gd name="T14" fmla="*/ 0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10"/>
                    </a:lnTo>
                    <a:lnTo>
                      <a:pt x="26" y="10"/>
                    </a:lnTo>
                    <a:lnTo>
                      <a:pt x="24" y="10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53" name="Freeform 859"/>
              <p:cNvSpPr>
                <a:spLocks/>
              </p:cNvSpPr>
              <p:nvPr/>
            </p:nvSpPr>
            <p:spPr bwMode="auto">
              <a:xfrm>
                <a:off x="4856" y="12528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3011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54" name="Freeform 858"/>
              <p:cNvSpPr>
                <a:spLocks/>
              </p:cNvSpPr>
              <p:nvPr/>
            </p:nvSpPr>
            <p:spPr bwMode="auto">
              <a:xfrm>
                <a:off x="4859" y="12540"/>
                <a:ext cx="123" cy="29"/>
              </a:xfrm>
              <a:custGeom>
                <a:avLst/>
                <a:gdLst>
                  <a:gd name="T0" fmla="*/ 5377 w 42"/>
                  <a:gd name="T1" fmla="*/ 1633 h 10"/>
                  <a:gd name="T2" fmla="*/ 9040 w 42"/>
                  <a:gd name="T3" fmla="*/ 0 h 10"/>
                  <a:gd name="T4" fmla="*/ 9040 w 42"/>
                  <a:gd name="T5" fmla="*/ 218 h 10"/>
                  <a:gd name="T6" fmla="*/ 5799 w 42"/>
                  <a:gd name="T7" fmla="*/ 1833 h 10"/>
                  <a:gd name="T8" fmla="*/ 5377 w 42"/>
                  <a:gd name="T9" fmla="*/ 2053 h 10"/>
                  <a:gd name="T10" fmla="*/ 4923 w 42"/>
                  <a:gd name="T11" fmla="*/ 1833 h 10"/>
                  <a:gd name="T12" fmla="*/ 0 w 42"/>
                  <a:gd name="T13" fmla="*/ 1050 h 10"/>
                  <a:gd name="T14" fmla="*/ 0 w 42"/>
                  <a:gd name="T15" fmla="*/ 632 h 10"/>
                  <a:gd name="T16" fmla="*/ 5377 w 42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1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55" name="Freeform 857"/>
              <p:cNvSpPr>
                <a:spLocks/>
              </p:cNvSpPr>
              <p:nvPr/>
            </p:nvSpPr>
            <p:spPr bwMode="auto">
              <a:xfrm>
                <a:off x="4771" y="12508"/>
                <a:ext cx="129" cy="44"/>
              </a:xfrm>
              <a:custGeom>
                <a:avLst/>
                <a:gdLst>
                  <a:gd name="T0" fmla="*/ 223 w 44"/>
                  <a:gd name="T1" fmla="*/ 1695 h 15"/>
                  <a:gd name="T2" fmla="*/ 0 w 44"/>
                  <a:gd name="T3" fmla="*/ 2141 h 15"/>
                  <a:gd name="T4" fmla="*/ 5620 w 44"/>
                  <a:gd name="T5" fmla="*/ 3253 h 15"/>
                  <a:gd name="T6" fmla="*/ 6274 w 44"/>
                  <a:gd name="T7" fmla="*/ 3030 h 15"/>
                  <a:gd name="T8" fmla="*/ 9523 w 44"/>
                  <a:gd name="T9" fmla="*/ 1335 h 15"/>
                  <a:gd name="T10" fmla="*/ 9300 w 44"/>
                  <a:gd name="T11" fmla="*/ 886 h 15"/>
                  <a:gd name="T12" fmla="*/ 3902 w 44"/>
                  <a:gd name="T13" fmla="*/ 0 h 15"/>
                  <a:gd name="T14" fmla="*/ 223 w 44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5"/>
                  <a:gd name="T26" fmla="*/ 44 w 44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5">
                    <a:moveTo>
                      <a:pt x="1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4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56" name="Freeform 856"/>
              <p:cNvSpPr>
                <a:spLocks/>
              </p:cNvSpPr>
              <p:nvPr/>
            </p:nvSpPr>
            <p:spPr bwMode="auto">
              <a:xfrm>
                <a:off x="4774" y="12520"/>
                <a:ext cx="126" cy="32"/>
              </a:xfrm>
              <a:custGeom>
                <a:avLst/>
                <a:gdLst>
                  <a:gd name="T0" fmla="*/ 5383 w 43"/>
                  <a:gd name="T1" fmla="*/ 1871 h 11"/>
                  <a:gd name="T2" fmla="*/ 9283 w 43"/>
                  <a:gd name="T3" fmla="*/ 0 h 11"/>
                  <a:gd name="T4" fmla="*/ 9057 w 43"/>
                  <a:gd name="T5" fmla="*/ 416 h 11"/>
                  <a:gd name="T6" fmla="*/ 6036 w 43"/>
                  <a:gd name="T7" fmla="*/ 2065 h 11"/>
                  <a:gd name="T8" fmla="*/ 5383 w 43"/>
                  <a:gd name="T9" fmla="*/ 2292 h 11"/>
                  <a:gd name="T10" fmla="*/ 4929 w 43"/>
                  <a:gd name="T11" fmla="*/ 2065 h 11"/>
                  <a:gd name="T12" fmla="*/ 0 w 43"/>
                  <a:gd name="T13" fmla="*/ 1082 h 11"/>
                  <a:gd name="T14" fmla="*/ 0 w 43"/>
                  <a:gd name="T15" fmla="*/ 864 h 11"/>
                  <a:gd name="T16" fmla="*/ 5383 w 43"/>
                  <a:gd name="T17" fmla="*/ 1871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1"/>
                  <a:gd name="T29" fmla="*/ 43 w 43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1">
                    <a:moveTo>
                      <a:pt x="25" y="9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10"/>
                    </a:lnTo>
                    <a:lnTo>
                      <a:pt x="25" y="11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5" y="9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57" name="Freeform 855"/>
              <p:cNvSpPr>
                <a:spLocks/>
              </p:cNvSpPr>
              <p:nvPr/>
            </p:nvSpPr>
            <p:spPr bwMode="auto">
              <a:xfrm>
                <a:off x="4636" y="12520"/>
                <a:ext cx="129" cy="41"/>
              </a:xfrm>
              <a:custGeom>
                <a:avLst/>
                <a:gdLst>
                  <a:gd name="T0" fmla="*/ 223 w 44"/>
                  <a:gd name="T1" fmla="*/ 1561 h 14"/>
                  <a:gd name="T2" fmla="*/ 0 w 44"/>
                  <a:gd name="T3" fmla="*/ 1912 h 14"/>
                  <a:gd name="T4" fmla="*/ 5620 w 44"/>
                  <a:gd name="T5" fmla="*/ 3011 h 14"/>
                  <a:gd name="T6" fmla="*/ 6274 w 44"/>
                  <a:gd name="T7" fmla="*/ 2788 h 14"/>
                  <a:gd name="T8" fmla="*/ 9523 w 44"/>
                  <a:gd name="T9" fmla="*/ 1107 h 14"/>
                  <a:gd name="T10" fmla="*/ 9300 w 44"/>
                  <a:gd name="T11" fmla="*/ 653 h 14"/>
                  <a:gd name="T12" fmla="*/ 3902 w 44"/>
                  <a:gd name="T13" fmla="*/ 0 h 14"/>
                  <a:gd name="T14" fmla="*/ 223 w 44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4"/>
                  <a:gd name="T26" fmla="*/ 44 w 44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4">
                    <a:moveTo>
                      <a:pt x="1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4" y="5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58" name="Freeform 854"/>
              <p:cNvSpPr>
                <a:spLocks/>
              </p:cNvSpPr>
              <p:nvPr/>
            </p:nvSpPr>
            <p:spPr bwMode="auto">
              <a:xfrm>
                <a:off x="4639" y="12528"/>
                <a:ext cx="126" cy="33"/>
              </a:xfrm>
              <a:custGeom>
                <a:avLst/>
                <a:gdLst>
                  <a:gd name="T0" fmla="*/ 5383 w 43"/>
                  <a:gd name="T1" fmla="*/ 2187 h 11"/>
                  <a:gd name="T2" fmla="*/ 9283 w 43"/>
                  <a:gd name="T3" fmla="*/ 0 h 11"/>
                  <a:gd name="T4" fmla="*/ 9057 w 43"/>
                  <a:gd name="T5" fmla="*/ 486 h 11"/>
                  <a:gd name="T6" fmla="*/ 6036 w 43"/>
                  <a:gd name="T7" fmla="*/ 2430 h 11"/>
                  <a:gd name="T8" fmla="*/ 5383 w 43"/>
                  <a:gd name="T9" fmla="*/ 2673 h 11"/>
                  <a:gd name="T10" fmla="*/ 4929 w 43"/>
                  <a:gd name="T11" fmla="*/ 2430 h 11"/>
                  <a:gd name="T12" fmla="*/ 0 w 43"/>
                  <a:gd name="T13" fmla="*/ 1215 h 11"/>
                  <a:gd name="T14" fmla="*/ 0 w 43"/>
                  <a:gd name="T15" fmla="*/ 972 h 11"/>
                  <a:gd name="T16" fmla="*/ 5383 w 43"/>
                  <a:gd name="T17" fmla="*/ 2187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1"/>
                  <a:gd name="T29" fmla="*/ 43 w 43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1">
                    <a:moveTo>
                      <a:pt x="25" y="9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10"/>
                    </a:lnTo>
                    <a:lnTo>
                      <a:pt x="25" y="11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5" y="9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59" name="Freeform 853"/>
              <p:cNvSpPr>
                <a:spLocks/>
              </p:cNvSpPr>
              <p:nvPr/>
            </p:nvSpPr>
            <p:spPr bwMode="auto">
              <a:xfrm>
                <a:off x="4551" y="12499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036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701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8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60" name="Freeform 852"/>
              <p:cNvSpPr>
                <a:spLocks/>
              </p:cNvSpPr>
              <p:nvPr/>
            </p:nvSpPr>
            <p:spPr bwMode="auto">
              <a:xfrm>
                <a:off x="4551" y="12511"/>
                <a:ext cx="126" cy="32"/>
              </a:xfrm>
              <a:custGeom>
                <a:avLst/>
                <a:gdLst>
                  <a:gd name="T0" fmla="*/ 5606 w 43"/>
                  <a:gd name="T1" fmla="*/ 1649 h 11"/>
                  <a:gd name="T2" fmla="*/ 9283 w 43"/>
                  <a:gd name="T3" fmla="*/ 0 h 11"/>
                  <a:gd name="T4" fmla="*/ 9283 w 43"/>
                  <a:gd name="T5" fmla="*/ 416 h 11"/>
                  <a:gd name="T6" fmla="*/ 6036 w 43"/>
                  <a:gd name="T7" fmla="*/ 2065 h 11"/>
                  <a:gd name="T8" fmla="*/ 5606 w 43"/>
                  <a:gd name="T9" fmla="*/ 2292 h 11"/>
                  <a:gd name="T10" fmla="*/ 5160 w 43"/>
                  <a:gd name="T11" fmla="*/ 2065 h 11"/>
                  <a:gd name="T12" fmla="*/ 0 w 43"/>
                  <a:gd name="T13" fmla="*/ 1082 h 11"/>
                  <a:gd name="T14" fmla="*/ 0 w 43"/>
                  <a:gd name="T15" fmla="*/ 864 h 11"/>
                  <a:gd name="T16" fmla="*/ 5606 w 43"/>
                  <a:gd name="T17" fmla="*/ 1649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1"/>
                  <a:gd name="T29" fmla="*/ 43 w 43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1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10"/>
                    </a:lnTo>
                    <a:lnTo>
                      <a:pt x="26" y="11"/>
                    </a:lnTo>
                    <a:lnTo>
                      <a:pt x="24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61" name="Freeform 851"/>
              <p:cNvSpPr>
                <a:spLocks/>
              </p:cNvSpPr>
              <p:nvPr/>
            </p:nvSpPr>
            <p:spPr bwMode="auto">
              <a:xfrm>
                <a:off x="4460" y="12484"/>
                <a:ext cx="126" cy="44"/>
              </a:xfrm>
              <a:custGeom>
                <a:avLst/>
                <a:gdLst>
                  <a:gd name="T0" fmla="*/ 0 w 43"/>
                  <a:gd name="T1" fmla="*/ 1566 h 15"/>
                  <a:gd name="T2" fmla="*/ 0 w 43"/>
                  <a:gd name="T3" fmla="*/ 1918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654 h 15"/>
                  <a:gd name="T12" fmla="*/ 3897 w 43"/>
                  <a:gd name="T13" fmla="*/ 0 h 15"/>
                  <a:gd name="T14" fmla="*/ 0 w 43"/>
                  <a:gd name="T15" fmla="*/ 1566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7"/>
                    </a:moveTo>
                    <a:lnTo>
                      <a:pt x="0" y="9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62" name="Freeform 850"/>
              <p:cNvSpPr>
                <a:spLocks/>
              </p:cNvSpPr>
              <p:nvPr/>
            </p:nvSpPr>
            <p:spPr bwMode="auto">
              <a:xfrm>
                <a:off x="4463" y="12496"/>
                <a:ext cx="123" cy="29"/>
              </a:xfrm>
              <a:custGeom>
                <a:avLst/>
                <a:gdLst>
                  <a:gd name="T0" fmla="*/ 5377 w 42"/>
                  <a:gd name="T1" fmla="*/ 1633 h 10"/>
                  <a:gd name="T2" fmla="*/ 9040 w 42"/>
                  <a:gd name="T3" fmla="*/ 0 h 10"/>
                  <a:gd name="T4" fmla="*/ 9040 w 42"/>
                  <a:gd name="T5" fmla="*/ 412 h 10"/>
                  <a:gd name="T6" fmla="*/ 5799 w 42"/>
                  <a:gd name="T7" fmla="*/ 1833 h 10"/>
                  <a:gd name="T8" fmla="*/ 5377 w 42"/>
                  <a:gd name="T9" fmla="*/ 2053 h 10"/>
                  <a:gd name="T10" fmla="*/ 4923 w 42"/>
                  <a:gd name="T11" fmla="*/ 1833 h 10"/>
                  <a:gd name="T12" fmla="*/ 0 w 42"/>
                  <a:gd name="T13" fmla="*/ 1050 h 10"/>
                  <a:gd name="T14" fmla="*/ 0 w 42"/>
                  <a:gd name="T15" fmla="*/ 632 h 10"/>
                  <a:gd name="T16" fmla="*/ 5377 w 42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63" name="Freeform 849"/>
              <p:cNvSpPr>
                <a:spLocks/>
              </p:cNvSpPr>
              <p:nvPr/>
            </p:nvSpPr>
            <p:spPr bwMode="auto">
              <a:xfrm>
                <a:off x="4372" y="12467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383 w 43"/>
                  <a:gd name="T5" fmla="*/ 3253 h 15"/>
                  <a:gd name="T6" fmla="*/ 6036 w 43"/>
                  <a:gd name="T7" fmla="*/ 3030 h 15"/>
                  <a:gd name="T8" fmla="*/ 9283 w 43"/>
                  <a:gd name="T9" fmla="*/ 1335 h 15"/>
                  <a:gd name="T10" fmla="*/ 9057 w 43"/>
                  <a:gd name="T11" fmla="*/ 886 h 15"/>
                  <a:gd name="T12" fmla="*/ 3701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5" y="15"/>
                    </a:lnTo>
                    <a:lnTo>
                      <a:pt x="28" y="14"/>
                    </a:lnTo>
                    <a:lnTo>
                      <a:pt x="43" y="6"/>
                    </a:lnTo>
                    <a:lnTo>
                      <a:pt x="42" y="4"/>
                    </a:lnTo>
                    <a:lnTo>
                      <a:pt x="1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64" name="Freeform 848"/>
              <p:cNvSpPr>
                <a:spLocks/>
              </p:cNvSpPr>
              <p:nvPr/>
            </p:nvSpPr>
            <p:spPr bwMode="auto">
              <a:xfrm>
                <a:off x="4372" y="12479"/>
                <a:ext cx="126" cy="32"/>
              </a:xfrm>
              <a:custGeom>
                <a:avLst/>
                <a:gdLst>
                  <a:gd name="T0" fmla="*/ 5383 w 43"/>
                  <a:gd name="T1" fmla="*/ 1871 h 11"/>
                  <a:gd name="T2" fmla="*/ 9283 w 43"/>
                  <a:gd name="T3" fmla="*/ 0 h 11"/>
                  <a:gd name="T4" fmla="*/ 9057 w 43"/>
                  <a:gd name="T5" fmla="*/ 416 h 11"/>
                  <a:gd name="T6" fmla="*/ 6036 w 43"/>
                  <a:gd name="T7" fmla="*/ 2065 h 11"/>
                  <a:gd name="T8" fmla="*/ 5606 w 43"/>
                  <a:gd name="T9" fmla="*/ 2292 h 11"/>
                  <a:gd name="T10" fmla="*/ 4929 w 43"/>
                  <a:gd name="T11" fmla="*/ 2065 h 11"/>
                  <a:gd name="T12" fmla="*/ 0 w 43"/>
                  <a:gd name="T13" fmla="*/ 1082 h 11"/>
                  <a:gd name="T14" fmla="*/ 0 w 43"/>
                  <a:gd name="T15" fmla="*/ 864 h 11"/>
                  <a:gd name="T16" fmla="*/ 5383 w 43"/>
                  <a:gd name="T17" fmla="*/ 1871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1"/>
                  <a:gd name="T29" fmla="*/ 43 w 43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1">
                    <a:moveTo>
                      <a:pt x="25" y="9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10"/>
                    </a:lnTo>
                    <a:lnTo>
                      <a:pt x="26" y="11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5" y="9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65" name="Freeform 847"/>
              <p:cNvSpPr>
                <a:spLocks/>
              </p:cNvSpPr>
              <p:nvPr/>
            </p:nvSpPr>
            <p:spPr bwMode="auto">
              <a:xfrm>
                <a:off x="4287" y="12449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701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66" name="Freeform 846"/>
              <p:cNvSpPr>
                <a:spLocks/>
              </p:cNvSpPr>
              <p:nvPr/>
            </p:nvSpPr>
            <p:spPr bwMode="auto">
              <a:xfrm>
                <a:off x="4287" y="12461"/>
                <a:ext cx="126" cy="32"/>
              </a:xfrm>
              <a:custGeom>
                <a:avLst/>
                <a:gdLst>
                  <a:gd name="T0" fmla="*/ 5606 w 43"/>
                  <a:gd name="T1" fmla="*/ 1649 h 11"/>
                  <a:gd name="T2" fmla="*/ 9283 w 43"/>
                  <a:gd name="T3" fmla="*/ 0 h 11"/>
                  <a:gd name="T4" fmla="*/ 9283 w 43"/>
                  <a:gd name="T5" fmla="*/ 416 h 11"/>
                  <a:gd name="T6" fmla="*/ 6036 w 43"/>
                  <a:gd name="T7" fmla="*/ 2065 h 11"/>
                  <a:gd name="T8" fmla="*/ 5606 w 43"/>
                  <a:gd name="T9" fmla="*/ 2292 h 11"/>
                  <a:gd name="T10" fmla="*/ 5160 w 43"/>
                  <a:gd name="T11" fmla="*/ 2065 h 11"/>
                  <a:gd name="T12" fmla="*/ 0 w 43"/>
                  <a:gd name="T13" fmla="*/ 1082 h 11"/>
                  <a:gd name="T14" fmla="*/ 0 w 43"/>
                  <a:gd name="T15" fmla="*/ 864 h 11"/>
                  <a:gd name="T16" fmla="*/ 5606 w 43"/>
                  <a:gd name="T17" fmla="*/ 1649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1"/>
                  <a:gd name="T29" fmla="*/ 43 w 43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1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10"/>
                    </a:lnTo>
                    <a:lnTo>
                      <a:pt x="26" y="11"/>
                    </a:lnTo>
                    <a:lnTo>
                      <a:pt x="24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67" name="Freeform 845"/>
              <p:cNvSpPr>
                <a:spLocks/>
              </p:cNvSpPr>
              <p:nvPr/>
            </p:nvSpPr>
            <p:spPr bwMode="auto">
              <a:xfrm>
                <a:off x="4577" y="12549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2788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68" name="Freeform 844"/>
              <p:cNvSpPr>
                <a:spLocks/>
              </p:cNvSpPr>
              <p:nvPr/>
            </p:nvSpPr>
            <p:spPr bwMode="auto">
              <a:xfrm>
                <a:off x="4577" y="12561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218 h 10"/>
                  <a:gd name="T6" fmla="*/ 6036 w 43"/>
                  <a:gd name="T7" fmla="*/ 1833 h 10"/>
                  <a:gd name="T8" fmla="*/ 5606 w 43"/>
                  <a:gd name="T9" fmla="*/ 2053 h 10"/>
                  <a:gd name="T10" fmla="*/ 5160 w 43"/>
                  <a:gd name="T11" fmla="*/ 1833 h 10"/>
                  <a:gd name="T12" fmla="*/ 0 w 43"/>
                  <a:gd name="T13" fmla="*/ 1050 h 10"/>
                  <a:gd name="T14" fmla="*/ 223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69" name="Freeform 843"/>
              <p:cNvSpPr>
                <a:spLocks/>
              </p:cNvSpPr>
              <p:nvPr/>
            </p:nvSpPr>
            <p:spPr bwMode="auto">
              <a:xfrm>
                <a:off x="4489" y="12528"/>
                <a:ext cx="126" cy="44"/>
              </a:xfrm>
              <a:custGeom>
                <a:avLst/>
                <a:gdLst>
                  <a:gd name="T0" fmla="*/ 223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897 w 43"/>
                  <a:gd name="T13" fmla="*/ 0 h 15"/>
                  <a:gd name="T14" fmla="*/ 223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1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70" name="Freeform 842"/>
              <p:cNvSpPr>
                <a:spLocks/>
              </p:cNvSpPr>
              <p:nvPr/>
            </p:nvSpPr>
            <p:spPr bwMode="auto">
              <a:xfrm>
                <a:off x="4492" y="12540"/>
                <a:ext cx="123" cy="32"/>
              </a:xfrm>
              <a:custGeom>
                <a:avLst/>
                <a:gdLst>
                  <a:gd name="T0" fmla="*/ 5377 w 42"/>
                  <a:gd name="T1" fmla="*/ 1871 h 11"/>
                  <a:gd name="T2" fmla="*/ 9040 w 42"/>
                  <a:gd name="T3" fmla="*/ 0 h 11"/>
                  <a:gd name="T4" fmla="*/ 9040 w 42"/>
                  <a:gd name="T5" fmla="*/ 416 h 11"/>
                  <a:gd name="T6" fmla="*/ 6030 w 42"/>
                  <a:gd name="T7" fmla="*/ 2065 h 11"/>
                  <a:gd name="T8" fmla="*/ 5377 w 42"/>
                  <a:gd name="T9" fmla="*/ 2292 h 11"/>
                  <a:gd name="T10" fmla="*/ 4923 w 42"/>
                  <a:gd name="T11" fmla="*/ 2065 h 11"/>
                  <a:gd name="T12" fmla="*/ 0 w 42"/>
                  <a:gd name="T13" fmla="*/ 1082 h 11"/>
                  <a:gd name="T14" fmla="*/ 0 w 42"/>
                  <a:gd name="T15" fmla="*/ 864 h 11"/>
                  <a:gd name="T16" fmla="*/ 5377 w 42"/>
                  <a:gd name="T17" fmla="*/ 1871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1"/>
                  <a:gd name="T29" fmla="*/ 42 w 42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1">
                    <a:moveTo>
                      <a:pt x="25" y="9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8" y="10"/>
                    </a:lnTo>
                    <a:lnTo>
                      <a:pt x="25" y="11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5" y="9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71" name="Freeform 841"/>
              <p:cNvSpPr>
                <a:spLocks/>
              </p:cNvSpPr>
              <p:nvPr/>
            </p:nvSpPr>
            <p:spPr bwMode="auto">
              <a:xfrm>
                <a:off x="4401" y="12514"/>
                <a:ext cx="126" cy="44"/>
              </a:xfrm>
              <a:custGeom>
                <a:avLst/>
                <a:gdLst>
                  <a:gd name="T0" fmla="*/ 0 w 43"/>
                  <a:gd name="T1" fmla="*/ 1566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654 h 15"/>
                  <a:gd name="T12" fmla="*/ 3701 w 43"/>
                  <a:gd name="T13" fmla="*/ 0 h 15"/>
                  <a:gd name="T14" fmla="*/ 0 w 43"/>
                  <a:gd name="T15" fmla="*/ 1566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7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72" name="Freeform 840"/>
              <p:cNvSpPr>
                <a:spLocks/>
              </p:cNvSpPr>
              <p:nvPr/>
            </p:nvSpPr>
            <p:spPr bwMode="auto">
              <a:xfrm>
                <a:off x="4401" y="12525"/>
                <a:ext cx="126" cy="30"/>
              </a:xfrm>
              <a:custGeom>
                <a:avLst/>
                <a:gdLst>
                  <a:gd name="T0" fmla="*/ 5606 w 43"/>
                  <a:gd name="T1" fmla="*/ 1944 h 10"/>
                  <a:gd name="T2" fmla="*/ 9283 w 43"/>
                  <a:gd name="T3" fmla="*/ 0 h 10"/>
                  <a:gd name="T4" fmla="*/ 9283 w 43"/>
                  <a:gd name="T5" fmla="*/ 486 h 10"/>
                  <a:gd name="T6" fmla="*/ 6036 w 43"/>
                  <a:gd name="T7" fmla="*/ 2187 h 10"/>
                  <a:gd name="T8" fmla="*/ 5606 w 43"/>
                  <a:gd name="T9" fmla="*/ 2430 h 10"/>
                  <a:gd name="T10" fmla="*/ 5160 w 43"/>
                  <a:gd name="T11" fmla="*/ 2187 h 10"/>
                  <a:gd name="T12" fmla="*/ 0 w 43"/>
                  <a:gd name="T13" fmla="*/ 1215 h 10"/>
                  <a:gd name="T14" fmla="*/ 0 w 43"/>
                  <a:gd name="T15" fmla="*/ 729 h 10"/>
                  <a:gd name="T16" fmla="*/ 5606 w 43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73" name="Freeform 839"/>
              <p:cNvSpPr>
                <a:spLocks/>
              </p:cNvSpPr>
              <p:nvPr/>
            </p:nvSpPr>
            <p:spPr bwMode="auto">
              <a:xfrm>
                <a:off x="4310" y="12499"/>
                <a:ext cx="127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845 w 43"/>
                  <a:gd name="T5" fmla="*/ 3011 h 14"/>
                  <a:gd name="T6" fmla="*/ 6542 w 43"/>
                  <a:gd name="T7" fmla="*/ 2788 h 14"/>
                  <a:gd name="T8" fmla="*/ 9664 w 43"/>
                  <a:gd name="T9" fmla="*/ 1330 h 14"/>
                  <a:gd name="T10" fmla="*/ 9664 w 43"/>
                  <a:gd name="T11" fmla="*/ 653 h 14"/>
                  <a:gd name="T12" fmla="*/ 4046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74" name="Freeform 838"/>
              <p:cNvSpPr>
                <a:spLocks/>
              </p:cNvSpPr>
              <p:nvPr/>
            </p:nvSpPr>
            <p:spPr bwMode="auto">
              <a:xfrm>
                <a:off x="4313" y="12511"/>
                <a:ext cx="124" cy="29"/>
              </a:xfrm>
              <a:custGeom>
                <a:avLst/>
                <a:gdLst>
                  <a:gd name="T0" fmla="*/ 5612 w 42"/>
                  <a:gd name="T1" fmla="*/ 1633 h 10"/>
                  <a:gd name="T2" fmla="*/ 9424 w 42"/>
                  <a:gd name="T3" fmla="*/ 0 h 10"/>
                  <a:gd name="T4" fmla="*/ 9424 w 42"/>
                  <a:gd name="T5" fmla="*/ 218 h 10"/>
                  <a:gd name="T6" fmla="*/ 6076 w 42"/>
                  <a:gd name="T7" fmla="*/ 1833 h 10"/>
                  <a:gd name="T8" fmla="*/ 5612 w 42"/>
                  <a:gd name="T9" fmla="*/ 2053 h 10"/>
                  <a:gd name="T10" fmla="*/ 5170 w 42"/>
                  <a:gd name="T11" fmla="*/ 1833 h 10"/>
                  <a:gd name="T12" fmla="*/ 0 w 42"/>
                  <a:gd name="T13" fmla="*/ 858 h 10"/>
                  <a:gd name="T14" fmla="*/ 0 w 42"/>
                  <a:gd name="T15" fmla="*/ 632 h 10"/>
                  <a:gd name="T16" fmla="*/ 5612 w 42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1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4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75" name="Freeform 837"/>
              <p:cNvSpPr>
                <a:spLocks/>
              </p:cNvSpPr>
              <p:nvPr/>
            </p:nvSpPr>
            <p:spPr bwMode="auto">
              <a:xfrm>
                <a:off x="4225" y="12479"/>
                <a:ext cx="129" cy="43"/>
              </a:xfrm>
              <a:custGeom>
                <a:avLst/>
                <a:gdLst>
                  <a:gd name="T0" fmla="*/ 223 w 44"/>
                  <a:gd name="T1" fmla="*/ 1554 h 15"/>
                  <a:gd name="T2" fmla="*/ 0 w 44"/>
                  <a:gd name="T3" fmla="*/ 1955 h 15"/>
                  <a:gd name="T4" fmla="*/ 5620 w 44"/>
                  <a:gd name="T5" fmla="*/ 2901 h 15"/>
                  <a:gd name="T6" fmla="*/ 6274 w 44"/>
                  <a:gd name="T7" fmla="*/ 2712 h 15"/>
                  <a:gd name="T8" fmla="*/ 9523 w 44"/>
                  <a:gd name="T9" fmla="*/ 1150 h 15"/>
                  <a:gd name="T10" fmla="*/ 9300 w 44"/>
                  <a:gd name="T11" fmla="*/ 757 h 15"/>
                  <a:gd name="T12" fmla="*/ 3902 w 44"/>
                  <a:gd name="T13" fmla="*/ 0 h 15"/>
                  <a:gd name="T14" fmla="*/ 223 w 44"/>
                  <a:gd name="T15" fmla="*/ 1554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5"/>
                  <a:gd name="T26" fmla="*/ 44 w 44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5">
                    <a:moveTo>
                      <a:pt x="1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4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76" name="Freeform 836"/>
              <p:cNvSpPr>
                <a:spLocks/>
              </p:cNvSpPr>
              <p:nvPr/>
            </p:nvSpPr>
            <p:spPr bwMode="auto">
              <a:xfrm>
                <a:off x="4228" y="12490"/>
                <a:ext cx="126" cy="32"/>
              </a:xfrm>
              <a:custGeom>
                <a:avLst/>
                <a:gdLst>
                  <a:gd name="T0" fmla="*/ 5383 w 43"/>
                  <a:gd name="T1" fmla="*/ 1871 h 11"/>
                  <a:gd name="T2" fmla="*/ 9283 w 43"/>
                  <a:gd name="T3" fmla="*/ 0 h 11"/>
                  <a:gd name="T4" fmla="*/ 9057 w 43"/>
                  <a:gd name="T5" fmla="*/ 416 h 11"/>
                  <a:gd name="T6" fmla="*/ 6036 w 43"/>
                  <a:gd name="T7" fmla="*/ 2065 h 11"/>
                  <a:gd name="T8" fmla="*/ 5383 w 43"/>
                  <a:gd name="T9" fmla="*/ 2292 h 11"/>
                  <a:gd name="T10" fmla="*/ 4929 w 43"/>
                  <a:gd name="T11" fmla="*/ 2065 h 11"/>
                  <a:gd name="T12" fmla="*/ 0 w 43"/>
                  <a:gd name="T13" fmla="*/ 1082 h 11"/>
                  <a:gd name="T14" fmla="*/ 0 w 43"/>
                  <a:gd name="T15" fmla="*/ 864 h 11"/>
                  <a:gd name="T16" fmla="*/ 5383 w 43"/>
                  <a:gd name="T17" fmla="*/ 1871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1"/>
                  <a:gd name="T29" fmla="*/ 43 w 43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1">
                    <a:moveTo>
                      <a:pt x="25" y="9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10"/>
                    </a:lnTo>
                    <a:lnTo>
                      <a:pt x="25" y="11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5" y="9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77" name="Freeform 835"/>
              <p:cNvSpPr>
                <a:spLocks/>
              </p:cNvSpPr>
              <p:nvPr/>
            </p:nvSpPr>
            <p:spPr bwMode="auto">
              <a:xfrm>
                <a:off x="4519" y="12581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036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701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8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78" name="Freeform 834"/>
              <p:cNvSpPr>
                <a:spLocks/>
              </p:cNvSpPr>
              <p:nvPr/>
            </p:nvSpPr>
            <p:spPr bwMode="auto">
              <a:xfrm>
                <a:off x="4519" y="12593"/>
                <a:ext cx="126" cy="29"/>
              </a:xfrm>
              <a:custGeom>
                <a:avLst/>
                <a:gdLst>
                  <a:gd name="T0" fmla="*/ 5383 w 43"/>
                  <a:gd name="T1" fmla="*/ 1633 h 10"/>
                  <a:gd name="T2" fmla="*/ 9283 w 43"/>
                  <a:gd name="T3" fmla="*/ 0 h 10"/>
                  <a:gd name="T4" fmla="*/ 9057 w 43"/>
                  <a:gd name="T5" fmla="*/ 412 h 10"/>
                  <a:gd name="T6" fmla="*/ 6036 w 43"/>
                  <a:gd name="T7" fmla="*/ 2053 h 10"/>
                  <a:gd name="T8" fmla="*/ 5606 w 43"/>
                  <a:gd name="T9" fmla="*/ 2053 h 10"/>
                  <a:gd name="T10" fmla="*/ 4929 w 43"/>
                  <a:gd name="T11" fmla="*/ 2053 h 10"/>
                  <a:gd name="T12" fmla="*/ 0 w 43"/>
                  <a:gd name="T13" fmla="*/ 1050 h 10"/>
                  <a:gd name="T14" fmla="*/ 0 w 43"/>
                  <a:gd name="T15" fmla="*/ 632 h 10"/>
                  <a:gd name="T16" fmla="*/ 5383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10"/>
                    </a:lnTo>
                    <a:lnTo>
                      <a:pt x="26" y="10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79" name="Freeform 833"/>
              <p:cNvSpPr>
                <a:spLocks/>
              </p:cNvSpPr>
              <p:nvPr/>
            </p:nvSpPr>
            <p:spPr bwMode="auto">
              <a:xfrm>
                <a:off x="4431" y="12564"/>
                <a:ext cx="126" cy="44"/>
              </a:xfrm>
              <a:custGeom>
                <a:avLst/>
                <a:gdLst>
                  <a:gd name="T0" fmla="*/ 0 w 43"/>
                  <a:gd name="T1" fmla="*/ 1566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654 h 15"/>
                  <a:gd name="T12" fmla="*/ 3897 w 43"/>
                  <a:gd name="T13" fmla="*/ 0 h 15"/>
                  <a:gd name="T14" fmla="*/ 0 w 43"/>
                  <a:gd name="T15" fmla="*/ 1566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7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80" name="Freeform 832"/>
              <p:cNvSpPr>
                <a:spLocks/>
              </p:cNvSpPr>
              <p:nvPr/>
            </p:nvSpPr>
            <p:spPr bwMode="auto">
              <a:xfrm>
                <a:off x="4431" y="12575"/>
                <a:ext cx="126" cy="30"/>
              </a:xfrm>
              <a:custGeom>
                <a:avLst/>
                <a:gdLst>
                  <a:gd name="T0" fmla="*/ 5606 w 43"/>
                  <a:gd name="T1" fmla="*/ 1944 h 10"/>
                  <a:gd name="T2" fmla="*/ 9283 w 43"/>
                  <a:gd name="T3" fmla="*/ 0 h 10"/>
                  <a:gd name="T4" fmla="*/ 9283 w 43"/>
                  <a:gd name="T5" fmla="*/ 486 h 10"/>
                  <a:gd name="T6" fmla="*/ 6036 w 43"/>
                  <a:gd name="T7" fmla="*/ 2187 h 10"/>
                  <a:gd name="T8" fmla="*/ 5606 w 43"/>
                  <a:gd name="T9" fmla="*/ 2430 h 10"/>
                  <a:gd name="T10" fmla="*/ 5160 w 43"/>
                  <a:gd name="T11" fmla="*/ 2187 h 10"/>
                  <a:gd name="T12" fmla="*/ 0 w 43"/>
                  <a:gd name="T13" fmla="*/ 1215 h 10"/>
                  <a:gd name="T14" fmla="*/ 223 w 43"/>
                  <a:gd name="T15" fmla="*/ 729 h 10"/>
                  <a:gd name="T16" fmla="*/ 5606 w 43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81" name="Freeform 831"/>
              <p:cNvSpPr>
                <a:spLocks/>
              </p:cNvSpPr>
              <p:nvPr/>
            </p:nvSpPr>
            <p:spPr bwMode="auto">
              <a:xfrm>
                <a:off x="4340" y="12549"/>
                <a:ext cx="129" cy="41"/>
              </a:xfrm>
              <a:custGeom>
                <a:avLst/>
                <a:gdLst>
                  <a:gd name="T0" fmla="*/ 223 w 44"/>
                  <a:gd name="T1" fmla="*/ 1561 h 14"/>
                  <a:gd name="T2" fmla="*/ 0 w 44"/>
                  <a:gd name="T3" fmla="*/ 1912 h 14"/>
                  <a:gd name="T4" fmla="*/ 5620 w 44"/>
                  <a:gd name="T5" fmla="*/ 3011 h 14"/>
                  <a:gd name="T6" fmla="*/ 6274 w 44"/>
                  <a:gd name="T7" fmla="*/ 2788 h 14"/>
                  <a:gd name="T8" fmla="*/ 9523 w 44"/>
                  <a:gd name="T9" fmla="*/ 1330 h 14"/>
                  <a:gd name="T10" fmla="*/ 9300 w 44"/>
                  <a:gd name="T11" fmla="*/ 653 h 14"/>
                  <a:gd name="T12" fmla="*/ 3902 w 44"/>
                  <a:gd name="T13" fmla="*/ 0 h 14"/>
                  <a:gd name="T14" fmla="*/ 223 w 44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4"/>
                  <a:gd name="T26" fmla="*/ 44 w 44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4">
                    <a:moveTo>
                      <a:pt x="1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3"/>
                    </a:lnTo>
                    <a:lnTo>
                      <a:pt x="44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82" name="Freeform 830"/>
              <p:cNvSpPr>
                <a:spLocks/>
              </p:cNvSpPr>
              <p:nvPr/>
            </p:nvSpPr>
            <p:spPr bwMode="auto">
              <a:xfrm>
                <a:off x="4343" y="12561"/>
                <a:ext cx="123" cy="29"/>
              </a:xfrm>
              <a:custGeom>
                <a:avLst/>
                <a:gdLst>
                  <a:gd name="T0" fmla="*/ 5377 w 42"/>
                  <a:gd name="T1" fmla="*/ 1633 h 10"/>
                  <a:gd name="T2" fmla="*/ 9040 w 42"/>
                  <a:gd name="T3" fmla="*/ 0 h 10"/>
                  <a:gd name="T4" fmla="*/ 9040 w 42"/>
                  <a:gd name="T5" fmla="*/ 218 h 10"/>
                  <a:gd name="T6" fmla="*/ 6030 w 42"/>
                  <a:gd name="T7" fmla="*/ 1833 h 10"/>
                  <a:gd name="T8" fmla="*/ 5377 w 42"/>
                  <a:gd name="T9" fmla="*/ 2053 h 10"/>
                  <a:gd name="T10" fmla="*/ 4923 w 42"/>
                  <a:gd name="T11" fmla="*/ 1833 h 10"/>
                  <a:gd name="T12" fmla="*/ 0 w 42"/>
                  <a:gd name="T13" fmla="*/ 1050 h 10"/>
                  <a:gd name="T14" fmla="*/ 0 w 42"/>
                  <a:gd name="T15" fmla="*/ 632 h 10"/>
                  <a:gd name="T16" fmla="*/ 5377 w 42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1"/>
                    </a:lnTo>
                    <a:lnTo>
                      <a:pt x="28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83" name="Freeform 829"/>
              <p:cNvSpPr>
                <a:spLocks/>
              </p:cNvSpPr>
              <p:nvPr/>
            </p:nvSpPr>
            <p:spPr bwMode="auto">
              <a:xfrm>
                <a:off x="4252" y="12531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701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84" name="Freeform 828"/>
              <p:cNvSpPr>
                <a:spLocks/>
              </p:cNvSpPr>
              <p:nvPr/>
            </p:nvSpPr>
            <p:spPr bwMode="auto">
              <a:xfrm>
                <a:off x="4252" y="12543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412 h 10"/>
                  <a:gd name="T6" fmla="*/ 6036 w 43"/>
                  <a:gd name="T7" fmla="*/ 2053 h 10"/>
                  <a:gd name="T8" fmla="*/ 5606 w 43"/>
                  <a:gd name="T9" fmla="*/ 2053 h 10"/>
                  <a:gd name="T10" fmla="*/ 5160 w 43"/>
                  <a:gd name="T11" fmla="*/ 2053 h 10"/>
                  <a:gd name="T12" fmla="*/ 0 w 43"/>
                  <a:gd name="T13" fmla="*/ 1050 h 10"/>
                  <a:gd name="T14" fmla="*/ 0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10"/>
                    </a:lnTo>
                    <a:lnTo>
                      <a:pt x="26" y="10"/>
                    </a:lnTo>
                    <a:lnTo>
                      <a:pt x="24" y="10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85" name="Freeform 827"/>
              <p:cNvSpPr>
                <a:spLocks/>
              </p:cNvSpPr>
              <p:nvPr/>
            </p:nvSpPr>
            <p:spPr bwMode="auto">
              <a:xfrm>
                <a:off x="4167" y="12514"/>
                <a:ext cx="126" cy="44"/>
              </a:xfrm>
              <a:custGeom>
                <a:avLst/>
                <a:gdLst>
                  <a:gd name="T0" fmla="*/ 0 w 43"/>
                  <a:gd name="T1" fmla="*/ 1566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654 h 15"/>
                  <a:gd name="T12" fmla="*/ 3897 w 43"/>
                  <a:gd name="T13" fmla="*/ 0 h 15"/>
                  <a:gd name="T14" fmla="*/ 0 w 43"/>
                  <a:gd name="T15" fmla="*/ 1566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7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86" name="Freeform 826"/>
              <p:cNvSpPr>
                <a:spLocks/>
              </p:cNvSpPr>
              <p:nvPr/>
            </p:nvSpPr>
            <p:spPr bwMode="auto">
              <a:xfrm>
                <a:off x="4170" y="12525"/>
                <a:ext cx="123" cy="30"/>
              </a:xfrm>
              <a:custGeom>
                <a:avLst/>
                <a:gdLst>
                  <a:gd name="T0" fmla="*/ 5377 w 42"/>
                  <a:gd name="T1" fmla="*/ 1944 h 10"/>
                  <a:gd name="T2" fmla="*/ 9040 w 42"/>
                  <a:gd name="T3" fmla="*/ 0 h 10"/>
                  <a:gd name="T4" fmla="*/ 9040 w 42"/>
                  <a:gd name="T5" fmla="*/ 486 h 10"/>
                  <a:gd name="T6" fmla="*/ 5799 w 42"/>
                  <a:gd name="T7" fmla="*/ 2187 h 10"/>
                  <a:gd name="T8" fmla="*/ 5377 w 42"/>
                  <a:gd name="T9" fmla="*/ 2430 h 10"/>
                  <a:gd name="T10" fmla="*/ 4923 w 42"/>
                  <a:gd name="T11" fmla="*/ 2187 h 10"/>
                  <a:gd name="T12" fmla="*/ 0 w 42"/>
                  <a:gd name="T13" fmla="*/ 1215 h 10"/>
                  <a:gd name="T14" fmla="*/ 0 w 42"/>
                  <a:gd name="T15" fmla="*/ 729 h 10"/>
                  <a:gd name="T16" fmla="*/ 5377 w 42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9"/>
                    </a:lnTo>
                    <a:lnTo>
                      <a:pt x="25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87" name="Freeform 825"/>
              <p:cNvSpPr>
                <a:spLocks/>
              </p:cNvSpPr>
              <p:nvPr/>
            </p:nvSpPr>
            <p:spPr bwMode="auto">
              <a:xfrm>
                <a:off x="4888" y="12572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897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88" name="Freeform 824"/>
              <p:cNvSpPr>
                <a:spLocks/>
              </p:cNvSpPr>
              <p:nvPr/>
            </p:nvSpPr>
            <p:spPr bwMode="auto">
              <a:xfrm>
                <a:off x="4891" y="12584"/>
                <a:ext cx="123" cy="32"/>
              </a:xfrm>
              <a:custGeom>
                <a:avLst/>
                <a:gdLst>
                  <a:gd name="T0" fmla="*/ 5377 w 42"/>
                  <a:gd name="T1" fmla="*/ 1871 h 11"/>
                  <a:gd name="T2" fmla="*/ 9040 w 42"/>
                  <a:gd name="T3" fmla="*/ 0 h 11"/>
                  <a:gd name="T4" fmla="*/ 9040 w 42"/>
                  <a:gd name="T5" fmla="*/ 416 h 11"/>
                  <a:gd name="T6" fmla="*/ 5799 w 42"/>
                  <a:gd name="T7" fmla="*/ 2065 h 11"/>
                  <a:gd name="T8" fmla="*/ 5377 w 42"/>
                  <a:gd name="T9" fmla="*/ 2292 h 11"/>
                  <a:gd name="T10" fmla="*/ 4923 w 42"/>
                  <a:gd name="T11" fmla="*/ 2065 h 11"/>
                  <a:gd name="T12" fmla="*/ 0 w 42"/>
                  <a:gd name="T13" fmla="*/ 1082 h 11"/>
                  <a:gd name="T14" fmla="*/ 0 w 42"/>
                  <a:gd name="T15" fmla="*/ 864 h 11"/>
                  <a:gd name="T16" fmla="*/ 5377 w 42"/>
                  <a:gd name="T17" fmla="*/ 1871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1"/>
                  <a:gd name="T29" fmla="*/ 42 w 42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1">
                    <a:moveTo>
                      <a:pt x="25" y="9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10"/>
                    </a:lnTo>
                    <a:lnTo>
                      <a:pt x="25" y="11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5" y="9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89" name="Freeform 823"/>
              <p:cNvSpPr>
                <a:spLocks/>
              </p:cNvSpPr>
              <p:nvPr/>
            </p:nvSpPr>
            <p:spPr bwMode="auto">
              <a:xfrm>
                <a:off x="4800" y="12558"/>
                <a:ext cx="126" cy="44"/>
              </a:xfrm>
              <a:custGeom>
                <a:avLst/>
                <a:gdLst>
                  <a:gd name="T0" fmla="*/ 0 w 43"/>
                  <a:gd name="T1" fmla="*/ 1566 h 15"/>
                  <a:gd name="T2" fmla="*/ 0 w 43"/>
                  <a:gd name="T3" fmla="*/ 2141 h 15"/>
                  <a:gd name="T4" fmla="*/ 5606 w 43"/>
                  <a:gd name="T5" fmla="*/ 3253 h 15"/>
                  <a:gd name="T6" fmla="*/ 6036 w 43"/>
                  <a:gd name="T7" fmla="*/ 3030 h 15"/>
                  <a:gd name="T8" fmla="*/ 9283 w 43"/>
                  <a:gd name="T9" fmla="*/ 1335 h 15"/>
                  <a:gd name="T10" fmla="*/ 9283 w 43"/>
                  <a:gd name="T11" fmla="*/ 654 h 15"/>
                  <a:gd name="T12" fmla="*/ 3701 w 43"/>
                  <a:gd name="T13" fmla="*/ 0 h 15"/>
                  <a:gd name="T14" fmla="*/ 0 w 43"/>
                  <a:gd name="T15" fmla="*/ 1566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7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8" y="14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90" name="Freeform 822"/>
              <p:cNvSpPr>
                <a:spLocks/>
              </p:cNvSpPr>
              <p:nvPr/>
            </p:nvSpPr>
            <p:spPr bwMode="auto">
              <a:xfrm>
                <a:off x="4800" y="12569"/>
                <a:ext cx="126" cy="30"/>
              </a:xfrm>
              <a:custGeom>
                <a:avLst/>
                <a:gdLst>
                  <a:gd name="T0" fmla="*/ 5606 w 43"/>
                  <a:gd name="T1" fmla="*/ 1944 h 10"/>
                  <a:gd name="T2" fmla="*/ 9283 w 43"/>
                  <a:gd name="T3" fmla="*/ 0 h 10"/>
                  <a:gd name="T4" fmla="*/ 9283 w 43"/>
                  <a:gd name="T5" fmla="*/ 486 h 10"/>
                  <a:gd name="T6" fmla="*/ 6036 w 43"/>
                  <a:gd name="T7" fmla="*/ 2430 h 10"/>
                  <a:gd name="T8" fmla="*/ 5606 w 43"/>
                  <a:gd name="T9" fmla="*/ 2430 h 10"/>
                  <a:gd name="T10" fmla="*/ 4929 w 43"/>
                  <a:gd name="T11" fmla="*/ 2430 h 10"/>
                  <a:gd name="T12" fmla="*/ 0 w 43"/>
                  <a:gd name="T13" fmla="*/ 1215 h 10"/>
                  <a:gd name="T14" fmla="*/ 0 w 43"/>
                  <a:gd name="T15" fmla="*/ 729 h 10"/>
                  <a:gd name="T16" fmla="*/ 5606 w 43"/>
                  <a:gd name="T17" fmla="*/ 1944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10"/>
                    </a:lnTo>
                    <a:lnTo>
                      <a:pt x="26" y="10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91" name="Freeform 821"/>
              <p:cNvSpPr>
                <a:spLocks/>
              </p:cNvSpPr>
              <p:nvPr/>
            </p:nvSpPr>
            <p:spPr bwMode="auto">
              <a:xfrm>
                <a:off x="4715" y="12540"/>
                <a:ext cx="126" cy="44"/>
              </a:xfrm>
              <a:custGeom>
                <a:avLst/>
                <a:gdLst>
                  <a:gd name="T0" fmla="*/ 0 w 43"/>
                  <a:gd name="T1" fmla="*/ 1566 h 15"/>
                  <a:gd name="T2" fmla="*/ 0 w 43"/>
                  <a:gd name="T3" fmla="*/ 1918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654 h 15"/>
                  <a:gd name="T12" fmla="*/ 3897 w 43"/>
                  <a:gd name="T13" fmla="*/ 0 h 15"/>
                  <a:gd name="T14" fmla="*/ 0 w 43"/>
                  <a:gd name="T15" fmla="*/ 1566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7"/>
                    </a:moveTo>
                    <a:lnTo>
                      <a:pt x="0" y="9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92" name="Freeform 820"/>
              <p:cNvSpPr>
                <a:spLocks/>
              </p:cNvSpPr>
              <p:nvPr/>
            </p:nvSpPr>
            <p:spPr bwMode="auto">
              <a:xfrm>
                <a:off x="4715" y="12552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412 h 10"/>
                  <a:gd name="T6" fmla="*/ 6036 w 43"/>
                  <a:gd name="T7" fmla="*/ 1833 h 10"/>
                  <a:gd name="T8" fmla="*/ 5606 w 43"/>
                  <a:gd name="T9" fmla="*/ 2053 h 10"/>
                  <a:gd name="T10" fmla="*/ 5160 w 43"/>
                  <a:gd name="T11" fmla="*/ 1833 h 10"/>
                  <a:gd name="T12" fmla="*/ 0 w 43"/>
                  <a:gd name="T13" fmla="*/ 1050 h 10"/>
                  <a:gd name="T14" fmla="*/ 223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93" name="Freeform 819"/>
              <p:cNvSpPr>
                <a:spLocks/>
              </p:cNvSpPr>
              <p:nvPr/>
            </p:nvSpPr>
            <p:spPr bwMode="auto">
              <a:xfrm>
                <a:off x="4829" y="12602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701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7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94" name="Freeform 818"/>
              <p:cNvSpPr>
                <a:spLocks/>
              </p:cNvSpPr>
              <p:nvPr/>
            </p:nvSpPr>
            <p:spPr bwMode="auto">
              <a:xfrm>
                <a:off x="4829" y="12613"/>
                <a:ext cx="126" cy="33"/>
              </a:xfrm>
              <a:custGeom>
                <a:avLst/>
                <a:gdLst>
                  <a:gd name="T0" fmla="*/ 5606 w 43"/>
                  <a:gd name="T1" fmla="*/ 2187 h 11"/>
                  <a:gd name="T2" fmla="*/ 9283 w 43"/>
                  <a:gd name="T3" fmla="*/ 0 h 11"/>
                  <a:gd name="T4" fmla="*/ 9283 w 43"/>
                  <a:gd name="T5" fmla="*/ 486 h 11"/>
                  <a:gd name="T6" fmla="*/ 6036 w 43"/>
                  <a:gd name="T7" fmla="*/ 2430 h 11"/>
                  <a:gd name="T8" fmla="*/ 5606 w 43"/>
                  <a:gd name="T9" fmla="*/ 2673 h 11"/>
                  <a:gd name="T10" fmla="*/ 5160 w 43"/>
                  <a:gd name="T11" fmla="*/ 2430 h 11"/>
                  <a:gd name="T12" fmla="*/ 0 w 43"/>
                  <a:gd name="T13" fmla="*/ 1215 h 11"/>
                  <a:gd name="T14" fmla="*/ 223 w 43"/>
                  <a:gd name="T15" fmla="*/ 972 h 11"/>
                  <a:gd name="T16" fmla="*/ 5606 w 43"/>
                  <a:gd name="T17" fmla="*/ 2187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1"/>
                  <a:gd name="T29" fmla="*/ 43 w 43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1">
                    <a:moveTo>
                      <a:pt x="26" y="9"/>
                    </a:moveTo>
                    <a:lnTo>
                      <a:pt x="43" y="0"/>
                    </a:lnTo>
                    <a:lnTo>
                      <a:pt x="43" y="2"/>
                    </a:lnTo>
                    <a:lnTo>
                      <a:pt x="28" y="10"/>
                    </a:lnTo>
                    <a:lnTo>
                      <a:pt x="26" y="11"/>
                    </a:lnTo>
                    <a:lnTo>
                      <a:pt x="24" y="10"/>
                    </a:lnTo>
                    <a:lnTo>
                      <a:pt x="0" y="5"/>
                    </a:lnTo>
                    <a:lnTo>
                      <a:pt x="1" y="4"/>
                    </a:lnTo>
                    <a:lnTo>
                      <a:pt x="26" y="9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95" name="Freeform 817"/>
              <p:cNvSpPr>
                <a:spLocks/>
              </p:cNvSpPr>
              <p:nvPr/>
            </p:nvSpPr>
            <p:spPr bwMode="auto">
              <a:xfrm>
                <a:off x="4738" y="12587"/>
                <a:ext cx="127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845 w 43"/>
                  <a:gd name="T5" fmla="*/ 3253 h 15"/>
                  <a:gd name="T6" fmla="*/ 6542 w 43"/>
                  <a:gd name="T7" fmla="*/ 3030 h 15"/>
                  <a:gd name="T8" fmla="*/ 9664 w 43"/>
                  <a:gd name="T9" fmla="*/ 1335 h 15"/>
                  <a:gd name="T10" fmla="*/ 9664 w 43"/>
                  <a:gd name="T11" fmla="*/ 886 h 15"/>
                  <a:gd name="T12" fmla="*/ 4046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96" name="Freeform 816"/>
              <p:cNvSpPr>
                <a:spLocks/>
              </p:cNvSpPr>
              <p:nvPr/>
            </p:nvSpPr>
            <p:spPr bwMode="auto">
              <a:xfrm>
                <a:off x="4741" y="12599"/>
                <a:ext cx="124" cy="29"/>
              </a:xfrm>
              <a:custGeom>
                <a:avLst/>
                <a:gdLst>
                  <a:gd name="T0" fmla="*/ 5612 w 42"/>
                  <a:gd name="T1" fmla="*/ 1633 h 10"/>
                  <a:gd name="T2" fmla="*/ 9424 w 42"/>
                  <a:gd name="T3" fmla="*/ 0 h 10"/>
                  <a:gd name="T4" fmla="*/ 9424 w 42"/>
                  <a:gd name="T5" fmla="*/ 412 h 10"/>
                  <a:gd name="T6" fmla="*/ 6303 w 42"/>
                  <a:gd name="T7" fmla="*/ 2053 h 10"/>
                  <a:gd name="T8" fmla="*/ 5612 w 42"/>
                  <a:gd name="T9" fmla="*/ 2053 h 10"/>
                  <a:gd name="T10" fmla="*/ 5170 w 42"/>
                  <a:gd name="T11" fmla="*/ 2053 h 10"/>
                  <a:gd name="T12" fmla="*/ 0 w 42"/>
                  <a:gd name="T13" fmla="*/ 1050 h 10"/>
                  <a:gd name="T14" fmla="*/ 0 w 42"/>
                  <a:gd name="T15" fmla="*/ 632 h 10"/>
                  <a:gd name="T16" fmla="*/ 5612 w 42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0"/>
                  <a:gd name="T29" fmla="*/ 42 w 42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0">
                    <a:moveTo>
                      <a:pt x="25" y="8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8" y="10"/>
                    </a:lnTo>
                    <a:lnTo>
                      <a:pt x="25" y="10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97" name="Freeform 815"/>
              <p:cNvSpPr>
                <a:spLocks/>
              </p:cNvSpPr>
              <p:nvPr/>
            </p:nvSpPr>
            <p:spPr bwMode="auto">
              <a:xfrm>
                <a:off x="4656" y="12569"/>
                <a:ext cx="126" cy="44"/>
              </a:xfrm>
              <a:custGeom>
                <a:avLst/>
                <a:gdLst>
                  <a:gd name="T0" fmla="*/ 0 w 43"/>
                  <a:gd name="T1" fmla="*/ 1566 h 15"/>
                  <a:gd name="T2" fmla="*/ 0 w 43"/>
                  <a:gd name="T3" fmla="*/ 1918 h 15"/>
                  <a:gd name="T4" fmla="*/ 5383 w 43"/>
                  <a:gd name="T5" fmla="*/ 3253 h 15"/>
                  <a:gd name="T6" fmla="*/ 6036 w 43"/>
                  <a:gd name="T7" fmla="*/ 3030 h 15"/>
                  <a:gd name="T8" fmla="*/ 9283 w 43"/>
                  <a:gd name="T9" fmla="*/ 1335 h 15"/>
                  <a:gd name="T10" fmla="*/ 9283 w 43"/>
                  <a:gd name="T11" fmla="*/ 654 h 15"/>
                  <a:gd name="T12" fmla="*/ 3701 w 43"/>
                  <a:gd name="T13" fmla="*/ 0 h 15"/>
                  <a:gd name="T14" fmla="*/ 0 w 43"/>
                  <a:gd name="T15" fmla="*/ 1566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7"/>
                    </a:moveTo>
                    <a:lnTo>
                      <a:pt x="0" y="9"/>
                    </a:lnTo>
                    <a:lnTo>
                      <a:pt x="25" y="15"/>
                    </a:lnTo>
                    <a:lnTo>
                      <a:pt x="28" y="14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7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98" name="Freeform 814"/>
              <p:cNvSpPr>
                <a:spLocks/>
              </p:cNvSpPr>
              <p:nvPr/>
            </p:nvSpPr>
            <p:spPr bwMode="auto">
              <a:xfrm>
                <a:off x="4656" y="12581"/>
                <a:ext cx="126" cy="29"/>
              </a:xfrm>
              <a:custGeom>
                <a:avLst/>
                <a:gdLst>
                  <a:gd name="T0" fmla="*/ 5383 w 43"/>
                  <a:gd name="T1" fmla="*/ 1633 h 10"/>
                  <a:gd name="T2" fmla="*/ 9283 w 43"/>
                  <a:gd name="T3" fmla="*/ 0 h 10"/>
                  <a:gd name="T4" fmla="*/ 9057 w 43"/>
                  <a:gd name="T5" fmla="*/ 412 h 10"/>
                  <a:gd name="T6" fmla="*/ 6036 w 43"/>
                  <a:gd name="T7" fmla="*/ 1833 h 10"/>
                  <a:gd name="T8" fmla="*/ 5606 w 43"/>
                  <a:gd name="T9" fmla="*/ 2053 h 10"/>
                  <a:gd name="T10" fmla="*/ 4929 w 43"/>
                  <a:gd name="T11" fmla="*/ 1833 h 10"/>
                  <a:gd name="T12" fmla="*/ 0 w 43"/>
                  <a:gd name="T13" fmla="*/ 1050 h 10"/>
                  <a:gd name="T14" fmla="*/ 0 w 43"/>
                  <a:gd name="T15" fmla="*/ 632 h 10"/>
                  <a:gd name="T16" fmla="*/ 5383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3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899" name="Freeform 813"/>
              <p:cNvSpPr>
                <a:spLocks/>
              </p:cNvSpPr>
              <p:nvPr/>
            </p:nvSpPr>
            <p:spPr bwMode="auto">
              <a:xfrm>
                <a:off x="4768" y="12637"/>
                <a:ext cx="129" cy="44"/>
              </a:xfrm>
              <a:custGeom>
                <a:avLst/>
                <a:gdLst>
                  <a:gd name="T0" fmla="*/ 223 w 44"/>
                  <a:gd name="T1" fmla="*/ 1695 h 15"/>
                  <a:gd name="T2" fmla="*/ 0 w 44"/>
                  <a:gd name="T3" fmla="*/ 2141 h 15"/>
                  <a:gd name="T4" fmla="*/ 5620 w 44"/>
                  <a:gd name="T5" fmla="*/ 3253 h 15"/>
                  <a:gd name="T6" fmla="*/ 6274 w 44"/>
                  <a:gd name="T7" fmla="*/ 3030 h 15"/>
                  <a:gd name="T8" fmla="*/ 9523 w 44"/>
                  <a:gd name="T9" fmla="*/ 1335 h 15"/>
                  <a:gd name="T10" fmla="*/ 9300 w 44"/>
                  <a:gd name="T11" fmla="*/ 886 h 15"/>
                  <a:gd name="T12" fmla="*/ 3902 w 44"/>
                  <a:gd name="T13" fmla="*/ 0 h 15"/>
                  <a:gd name="T14" fmla="*/ 223 w 44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15"/>
                  <a:gd name="T26" fmla="*/ 44 w 44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15">
                    <a:moveTo>
                      <a:pt x="1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4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00" name="Freeform 812"/>
              <p:cNvSpPr>
                <a:spLocks/>
              </p:cNvSpPr>
              <p:nvPr/>
            </p:nvSpPr>
            <p:spPr bwMode="auto">
              <a:xfrm>
                <a:off x="4771" y="12649"/>
                <a:ext cx="126" cy="29"/>
              </a:xfrm>
              <a:custGeom>
                <a:avLst/>
                <a:gdLst>
                  <a:gd name="T0" fmla="*/ 5383 w 43"/>
                  <a:gd name="T1" fmla="*/ 1633 h 10"/>
                  <a:gd name="T2" fmla="*/ 9283 w 43"/>
                  <a:gd name="T3" fmla="*/ 0 h 10"/>
                  <a:gd name="T4" fmla="*/ 9057 w 43"/>
                  <a:gd name="T5" fmla="*/ 412 h 10"/>
                  <a:gd name="T6" fmla="*/ 6036 w 43"/>
                  <a:gd name="T7" fmla="*/ 2053 h 10"/>
                  <a:gd name="T8" fmla="*/ 5383 w 43"/>
                  <a:gd name="T9" fmla="*/ 2053 h 10"/>
                  <a:gd name="T10" fmla="*/ 4929 w 43"/>
                  <a:gd name="T11" fmla="*/ 2053 h 10"/>
                  <a:gd name="T12" fmla="*/ 0 w 43"/>
                  <a:gd name="T13" fmla="*/ 1050 h 10"/>
                  <a:gd name="T14" fmla="*/ 0 w 43"/>
                  <a:gd name="T15" fmla="*/ 632 h 10"/>
                  <a:gd name="T16" fmla="*/ 5383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5" y="8"/>
                    </a:moveTo>
                    <a:lnTo>
                      <a:pt x="43" y="0"/>
                    </a:lnTo>
                    <a:lnTo>
                      <a:pt x="42" y="2"/>
                    </a:lnTo>
                    <a:lnTo>
                      <a:pt x="28" y="10"/>
                    </a:lnTo>
                    <a:lnTo>
                      <a:pt x="25" y="10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25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01" name="Freeform 811"/>
              <p:cNvSpPr>
                <a:spLocks/>
              </p:cNvSpPr>
              <p:nvPr/>
            </p:nvSpPr>
            <p:spPr bwMode="auto">
              <a:xfrm>
                <a:off x="4680" y="12622"/>
                <a:ext cx="126" cy="41"/>
              </a:xfrm>
              <a:custGeom>
                <a:avLst/>
                <a:gdLst>
                  <a:gd name="T0" fmla="*/ 0 w 43"/>
                  <a:gd name="T1" fmla="*/ 1561 h 14"/>
                  <a:gd name="T2" fmla="*/ 0 w 43"/>
                  <a:gd name="T3" fmla="*/ 1912 h 14"/>
                  <a:gd name="T4" fmla="*/ 5606 w 43"/>
                  <a:gd name="T5" fmla="*/ 3011 h 14"/>
                  <a:gd name="T6" fmla="*/ 6268 w 43"/>
                  <a:gd name="T7" fmla="*/ 3011 h 14"/>
                  <a:gd name="T8" fmla="*/ 9283 w 43"/>
                  <a:gd name="T9" fmla="*/ 1330 h 14"/>
                  <a:gd name="T10" fmla="*/ 9283 w 43"/>
                  <a:gd name="T11" fmla="*/ 653 h 14"/>
                  <a:gd name="T12" fmla="*/ 3897 w 43"/>
                  <a:gd name="T13" fmla="*/ 0 h 14"/>
                  <a:gd name="T14" fmla="*/ 0 w 43"/>
                  <a:gd name="T15" fmla="*/ 1561 h 1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4"/>
                  <a:gd name="T26" fmla="*/ 43 w 43"/>
                  <a:gd name="T27" fmla="*/ 14 h 1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4">
                    <a:moveTo>
                      <a:pt x="0" y="7"/>
                    </a:moveTo>
                    <a:lnTo>
                      <a:pt x="0" y="9"/>
                    </a:lnTo>
                    <a:lnTo>
                      <a:pt x="26" y="14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3"/>
                    </a:lnTo>
                    <a:lnTo>
                      <a:pt x="18" y="0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02" name="Freeform 810"/>
              <p:cNvSpPr>
                <a:spLocks/>
              </p:cNvSpPr>
              <p:nvPr/>
            </p:nvSpPr>
            <p:spPr bwMode="auto">
              <a:xfrm>
                <a:off x="4680" y="12634"/>
                <a:ext cx="126" cy="29"/>
              </a:xfrm>
              <a:custGeom>
                <a:avLst/>
                <a:gdLst>
                  <a:gd name="T0" fmla="*/ 5606 w 43"/>
                  <a:gd name="T1" fmla="*/ 1633 h 10"/>
                  <a:gd name="T2" fmla="*/ 9283 w 43"/>
                  <a:gd name="T3" fmla="*/ 0 h 10"/>
                  <a:gd name="T4" fmla="*/ 9283 w 43"/>
                  <a:gd name="T5" fmla="*/ 218 h 10"/>
                  <a:gd name="T6" fmla="*/ 6036 w 43"/>
                  <a:gd name="T7" fmla="*/ 1833 h 10"/>
                  <a:gd name="T8" fmla="*/ 5606 w 43"/>
                  <a:gd name="T9" fmla="*/ 2053 h 10"/>
                  <a:gd name="T10" fmla="*/ 5160 w 43"/>
                  <a:gd name="T11" fmla="*/ 1833 h 10"/>
                  <a:gd name="T12" fmla="*/ 0 w 43"/>
                  <a:gd name="T13" fmla="*/ 1050 h 10"/>
                  <a:gd name="T14" fmla="*/ 223 w 43"/>
                  <a:gd name="T15" fmla="*/ 632 h 10"/>
                  <a:gd name="T16" fmla="*/ 5606 w 43"/>
                  <a:gd name="T17" fmla="*/ 1633 h 1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3"/>
                  <a:gd name="T28" fmla="*/ 0 h 10"/>
                  <a:gd name="T29" fmla="*/ 43 w 43"/>
                  <a:gd name="T30" fmla="*/ 10 h 10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3" h="10">
                    <a:moveTo>
                      <a:pt x="26" y="8"/>
                    </a:moveTo>
                    <a:lnTo>
                      <a:pt x="43" y="0"/>
                    </a:lnTo>
                    <a:lnTo>
                      <a:pt x="43" y="1"/>
                    </a:lnTo>
                    <a:lnTo>
                      <a:pt x="28" y="9"/>
                    </a:lnTo>
                    <a:lnTo>
                      <a:pt x="26" y="10"/>
                    </a:lnTo>
                    <a:lnTo>
                      <a:pt x="24" y="9"/>
                    </a:lnTo>
                    <a:lnTo>
                      <a:pt x="0" y="5"/>
                    </a:lnTo>
                    <a:lnTo>
                      <a:pt x="1" y="3"/>
                    </a:lnTo>
                    <a:lnTo>
                      <a:pt x="26" y="8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03" name="Freeform 809"/>
              <p:cNvSpPr>
                <a:spLocks/>
              </p:cNvSpPr>
              <p:nvPr/>
            </p:nvSpPr>
            <p:spPr bwMode="auto">
              <a:xfrm>
                <a:off x="4595" y="12602"/>
                <a:ext cx="126" cy="44"/>
              </a:xfrm>
              <a:custGeom>
                <a:avLst/>
                <a:gdLst>
                  <a:gd name="T0" fmla="*/ 0 w 43"/>
                  <a:gd name="T1" fmla="*/ 1695 h 15"/>
                  <a:gd name="T2" fmla="*/ 0 w 43"/>
                  <a:gd name="T3" fmla="*/ 2141 h 15"/>
                  <a:gd name="T4" fmla="*/ 5606 w 43"/>
                  <a:gd name="T5" fmla="*/ 3253 h 15"/>
                  <a:gd name="T6" fmla="*/ 6268 w 43"/>
                  <a:gd name="T7" fmla="*/ 3030 h 15"/>
                  <a:gd name="T8" fmla="*/ 9283 w 43"/>
                  <a:gd name="T9" fmla="*/ 1335 h 15"/>
                  <a:gd name="T10" fmla="*/ 9283 w 43"/>
                  <a:gd name="T11" fmla="*/ 886 h 15"/>
                  <a:gd name="T12" fmla="*/ 3897 w 43"/>
                  <a:gd name="T13" fmla="*/ 0 h 15"/>
                  <a:gd name="T14" fmla="*/ 0 w 43"/>
                  <a:gd name="T15" fmla="*/ 1695 h 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3"/>
                  <a:gd name="T25" fmla="*/ 0 h 15"/>
                  <a:gd name="T26" fmla="*/ 43 w 43"/>
                  <a:gd name="T27" fmla="*/ 15 h 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3" h="15">
                    <a:moveTo>
                      <a:pt x="0" y="8"/>
                    </a:moveTo>
                    <a:lnTo>
                      <a:pt x="0" y="10"/>
                    </a:lnTo>
                    <a:lnTo>
                      <a:pt x="26" y="15"/>
                    </a:lnTo>
                    <a:lnTo>
                      <a:pt x="29" y="14"/>
                    </a:lnTo>
                    <a:lnTo>
                      <a:pt x="43" y="6"/>
                    </a:lnTo>
                    <a:lnTo>
                      <a:pt x="43" y="4"/>
                    </a:lnTo>
                    <a:lnTo>
                      <a:pt x="18" y="0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5C575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04" name="Freeform 808"/>
              <p:cNvSpPr>
                <a:spLocks/>
              </p:cNvSpPr>
              <p:nvPr/>
            </p:nvSpPr>
            <p:spPr bwMode="auto">
              <a:xfrm>
                <a:off x="4598" y="12613"/>
                <a:ext cx="123" cy="33"/>
              </a:xfrm>
              <a:custGeom>
                <a:avLst/>
                <a:gdLst>
                  <a:gd name="T0" fmla="*/ 5377 w 42"/>
                  <a:gd name="T1" fmla="*/ 2187 h 11"/>
                  <a:gd name="T2" fmla="*/ 9040 w 42"/>
                  <a:gd name="T3" fmla="*/ 0 h 11"/>
                  <a:gd name="T4" fmla="*/ 9040 w 42"/>
                  <a:gd name="T5" fmla="*/ 486 h 11"/>
                  <a:gd name="T6" fmla="*/ 5799 w 42"/>
                  <a:gd name="T7" fmla="*/ 2430 h 11"/>
                  <a:gd name="T8" fmla="*/ 5377 w 42"/>
                  <a:gd name="T9" fmla="*/ 2673 h 11"/>
                  <a:gd name="T10" fmla="*/ 4923 w 42"/>
                  <a:gd name="T11" fmla="*/ 2430 h 11"/>
                  <a:gd name="T12" fmla="*/ 0 w 42"/>
                  <a:gd name="T13" fmla="*/ 1215 h 11"/>
                  <a:gd name="T14" fmla="*/ 0 w 42"/>
                  <a:gd name="T15" fmla="*/ 972 h 11"/>
                  <a:gd name="T16" fmla="*/ 5377 w 42"/>
                  <a:gd name="T17" fmla="*/ 2187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2"/>
                  <a:gd name="T28" fmla="*/ 0 h 11"/>
                  <a:gd name="T29" fmla="*/ 42 w 42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2" h="11">
                    <a:moveTo>
                      <a:pt x="25" y="9"/>
                    </a:moveTo>
                    <a:lnTo>
                      <a:pt x="42" y="0"/>
                    </a:lnTo>
                    <a:lnTo>
                      <a:pt x="42" y="2"/>
                    </a:lnTo>
                    <a:lnTo>
                      <a:pt x="27" y="10"/>
                    </a:lnTo>
                    <a:lnTo>
                      <a:pt x="25" y="11"/>
                    </a:lnTo>
                    <a:lnTo>
                      <a:pt x="23" y="10"/>
                    </a:lnTo>
                    <a:lnTo>
                      <a:pt x="0" y="5"/>
                    </a:lnTo>
                    <a:lnTo>
                      <a:pt x="0" y="4"/>
                    </a:lnTo>
                    <a:lnTo>
                      <a:pt x="25" y="9"/>
                    </a:lnTo>
                    <a:close/>
                  </a:path>
                </a:pathLst>
              </a:custGeom>
              <a:solidFill>
                <a:srgbClr val="FEFE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905" name="Freeform 807"/>
              <p:cNvSpPr>
                <a:spLocks/>
              </p:cNvSpPr>
              <p:nvPr/>
            </p:nvSpPr>
            <p:spPr bwMode="auto">
              <a:xfrm>
                <a:off x="3267" y="12276"/>
                <a:ext cx="199" cy="82"/>
              </a:xfrm>
              <a:custGeom>
                <a:avLst/>
                <a:gdLst>
                  <a:gd name="T0" fmla="*/ 14586 w 68"/>
                  <a:gd name="T1" fmla="*/ 0 h 28"/>
                  <a:gd name="T2" fmla="*/ 4916 w 68"/>
                  <a:gd name="T3" fmla="*/ 4700 h 28"/>
                  <a:gd name="T4" fmla="*/ 2133 w 68"/>
                  <a:gd name="T5" fmla="*/ 6030 h 28"/>
                  <a:gd name="T6" fmla="*/ 0 w 68"/>
                  <a:gd name="T7" fmla="*/ 4923 h 28"/>
                  <a:gd name="T8" fmla="*/ 14586 w 68"/>
                  <a:gd name="T9" fmla="*/ 0 h 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8"/>
                  <a:gd name="T16" fmla="*/ 0 h 28"/>
                  <a:gd name="T17" fmla="*/ 68 w 68"/>
                  <a:gd name="T18" fmla="*/ 28 h 2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8" h="28">
                    <a:moveTo>
                      <a:pt x="68" y="0"/>
                    </a:moveTo>
                    <a:lnTo>
                      <a:pt x="23" y="22"/>
                    </a:lnTo>
                    <a:lnTo>
                      <a:pt x="10" y="28"/>
                    </a:lnTo>
                    <a:lnTo>
                      <a:pt x="0" y="23"/>
                    </a:lnTo>
                    <a:lnTo>
                      <a:pt x="68" y="0"/>
                    </a:lnTo>
                    <a:close/>
                  </a:path>
                </a:pathLst>
              </a:custGeom>
              <a:solidFill>
                <a:srgbClr val="5C575B"/>
              </a:solidFill>
              <a:ln w="3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9906" name="Group 804"/>
              <p:cNvGrpSpPr>
                <a:grpSpLocks/>
              </p:cNvGrpSpPr>
              <p:nvPr/>
            </p:nvGrpSpPr>
            <p:grpSpPr bwMode="auto">
              <a:xfrm rot="60000">
                <a:off x="3711" y="10788"/>
                <a:ext cx="2149" cy="1629"/>
                <a:chOff x="4500" y="11231"/>
                <a:chExt cx="2149" cy="1629"/>
              </a:xfrm>
            </p:grpSpPr>
            <p:sp>
              <p:nvSpPr>
                <p:cNvPr id="69908" name="Freeform 806"/>
                <p:cNvSpPr>
                  <a:spLocks/>
                </p:cNvSpPr>
                <p:nvPr/>
              </p:nvSpPr>
              <p:spPr bwMode="auto">
                <a:xfrm>
                  <a:off x="4500" y="11231"/>
                  <a:ext cx="2149" cy="1629"/>
                </a:xfrm>
                <a:custGeom>
                  <a:avLst/>
                  <a:gdLst>
                    <a:gd name="T0" fmla="*/ 32 w 2149"/>
                    <a:gd name="T1" fmla="*/ 1368 h 1629"/>
                    <a:gd name="T2" fmla="*/ 0 w 2149"/>
                    <a:gd name="T3" fmla="*/ 1313 h 1629"/>
                    <a:gd name="T4" fmla="*/ 456 w 2149"/>
                    <a:gd name="T5" fmla="*/ 22 h 1629"/>
                    <a:gd name="T6" fmla="*/ 488 w 2149"/>
                    <a:gd name="T7" fmla="*/ 0 h 1629"/>
                    <a:gd name="T8" fmla="*/ 2122 w 2149"/>
                    <a:gd name="T9" fmla="*/ 81 h 1629"/>
                    <a:gd name="T10" fmla="*/ 2149 w 2149"/>
                    <a:gd name="T11" fmla="*/ 126 h 1629"/>
                    <a:gd name="T12" fmla="*/ 1734 w 2149"/>
                    <a:gd name="T13" fmla="*/ 1629 h 1629"/>
                    <a:gd name="T14" fmla="*/ 32 w 2149"/>
                    <a:gd name="T15" fmla="*/ 1368 h 1629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2149"/>
                    <a:gd name="T25" fmla="*/ 0 h 1629"/>
                    <a:gd name="T26" fmla="*/ 2149 w 2149"/>
                    <a:gd name="T27" fmla="*/ 1629 h 1629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2149" h="1629">
                      <a:moveTo>
                        <a:pt x="32" y="1368"/>
                      </a:moveTo>
                      <a:lnTo>
                        <a:pt x="0" y="1313"/>
                      </a:lnTo>
                      <a:lnTo>
                        <a:pt x="456" y="22"/>
                      </a:lnTo>
                      <a:lnTo>
                        <a:pt x="488" y="0"/>
                      </a:lnTo>
                      <a:lnTo>
                        <a:pt x="2122" y="81"/>
                      </a:lnTo>
                      <a:lnTo>
                        <a:pt x="2149" y="126"/>
                      </a:lnTo>
                      <a:lnTo>
                        <a:pt x="1734" y="1629"/>
                      </a:lnTo>
                      <a:lnTo>
                        <a:pt x="32" y="1368"/>
                      </a:lnTo>
                      <a:close/>
                    </a:path>
                  </a:pathLst>
                </a:custGeom>
                <a:solidFill>
                  <a:srgbClr val="0D0D0D"/>
                </a:soli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9909" name="Freeform 805"/>
                <p:cNvSpPr>
                  <a:spLocks/>
                </p:cNvSpPr>
                <p:nvPr/>
              </p:nvSpPr>
              <p:spPr bwMode="auto">
                <a:xfrm>
                  <a:off x="4610" y="11312"/>
                  <a:ext cx="1959" cy="1349"/>
                </a:xfrm>
                <a:custGeom>
                  <a:avLst/>
                  <a:gdLst>
                    <a:gd name="T0" fmla="*/ 0 w 1959"/>
                    <a:gd name="T1" fmla="*/ 1110 h 1349"/>
                    <a:gd name="T2" fmla="*/ 402 w 1959"/>
                    <a:gd name="T3" fmla="*/ 0 h 1349"/>
                    <a:gd name="T4" fmla="*/ 1959 w 1959"/>
                    <a:gd name="T5" fmla="*/ 81 h 1349"/>
                    <a:gd name="T6" fmla="*/ 1598 w 1959"/>
                    <a:gd name="T7" fmla="*/ 1349 h 1349"/>
                    <a:gd name="T8" fmla="*/ 0 w 1959"/>
                    <a:gd name="T9" fmla="*/ 1110 h 134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59"/>
                    <a:gd name="T16" fmla="*/ 0 h 1349"/>
                    <a:gd name="T17" fmla="*/ 1959 w 1959"/>
                    <a:gd name="T18" fmla="*/ 1349 h 134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59" h="1349">
                      <a:moveTo>
                        <a:pt x="0" y="1110"/>
                      </a:moveTo>
                      <a:lnTo>
                        <a:pt x="402" y="0"/>
                      </a:lnTo>
                      <a:lnTo>
                        <a:pt x="1959" y="81"/>
                      </a:lnTo>
                      <a:lnTo>
                        <a:pt x="1598" y="1349"/>
                      </a:lnTo>
                      <a:lnTo>
                        <a:pt x="0" y="111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272727"/>
                    </a:gs>
                    <a:gs pos="50000">
                      <a:srgbClr val="7F7F7F"/>
                    </a:gs>
                    <a:gs pos="100000">
                      <a:srgbClr val="272727"/>
                    </a:gs>
                  </a:gsLst>
                  <a:lin ang="2700000" scaled="1"/>
                </a:gradFill>
                <a:ln w="31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9907" name="Freeform 803"/>
              <p:cNvSpPr>
                <a:spLocks/>
              </p:cNvSpPr>
              <p:nvPr/>
            </p:nvSpPr>
            <p:spPr bwMode="auto">
              <a:xfrm>
                <a:off x="2605" y="12436"/>
                <a:ext cx="2834" cy="691"/>
              </a:xfrm>
              <a:custGeom>
                <a:avLst/>
                <a:gdLst>
                  <a:gd name="T0" fmla="*/ 0 w 2834"/>
                  <a:gd name="T1" fmla="*/ 109 h 691"/>
                  <a:gd name="T2" fmla="*/ 1864 w 2834"/>
                  <a:gd name="T3" fmla="*/ 587 h 691"/>
                  <a:gd name="T4" fmla="*/ 1936 w 2834"/>
                  <a:gd name="T5" fmla="*/ 587 h 691"/>
                  <a:gd name="T6" fmla="*/ 2834 w 2834"/>
                  <a:gd name="T7" fmla="*/ 0 h 691"/>
                  <a:gd name="T8" fmla="*/ 2798 w 2834"/>
                  <a:gd name="T9" fmla="*/ 122 h 691"/>
                  <a:gd name="T10" fmla="*/ 1959 w 2834"/>
                  <a:gd name="T11" fmla="*/ 677 h 691"/>
                  <a:gd name="T12" fmla="*/ 1878 w 2834"/>
                  <a:gd name="T13" fmla="*/ 691 h 691"/>
                  <a:gd name="T14" fmla="*/ 27 w 2834"/>
                  <a:gd name="T15" fmla="*/ 208 h 691"/>
                  <a:gd name="T16" fmla="*/ 0 w 2834"/>
                  <a:gd name="T17" fmla="*/ 109 h 69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834"/>
                  <a:gd name="T28" fmla="*/ 0 h 691"/>
                  <a:gd name="T29" fmla="*/ 2834 w 2834"/>
                  <a:gd name="T30" fmla="*/ 691 h 69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834" h="691">
                    <a:moveTo>
                      <a:pt x="0" y="109"/>
                    </a:moveTo>
                    <a:lnTo>
                      <a:pt x="1864" y="587"/>
                    </a:lnTo>
                    <a:lnTo>
                      <a:pt x="1936" y="587"/>
                    </a:lnTo>
                    <a:lnTo>
                      <a:pt x="2834" y="0"/>
                    </a:lnTo>
                    <a:lnTo>
                      <a:pt x="2798" y="122"/>
                    </a:lnTo>
                    <a:lnTo>
                      <a:pt x="1959" y="677"/>
                    </a:lnTo>
                    <a:lnTo>
                      <a:pt x="1878" y="691"/>
                    </a:lnTo>
                    <a:lnTo>
                      <a:pt x="27" y="208"/>
                    </a:lnTo>
                    <a:lnTo>
                      <a:pt x="0" y="109"/>
                    </a:lnTo>
                    <a:close/>
                  </a:path>
                </a:pathLst>
              </a:custGeom>
              <a:solidFill>
                <a:srgbClr val="7F7F7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9663" name="Rectangle 526"/>
            <p:cNvSpPr>
              <a:spLocks noChangeArrowheads="1"/>
            </p:cNvSpPr>
            <p:nvPr/>
          </p:nvSpPr>
          <p:spPr bwMode="auto">
            <a:xfrm>
              <a:off x="152400" y="2236788"/>
              <a:ext cx="820738" cy="331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ru-RU" sz="2000">
                  <a:ea typeface="Calibri" pitchFamily="34" charset="0"/>
                  <a:cs typeface="Times New Roman" pitchFamily="18" charset="0"/>
                </a:rPr>
                <a:t>Вася</a:t>
              </a:r>
              <a:endParaRPr lang="ru-RU" altLang="ru-RU" sz="4800">
                <a:ea typeface="Calibri" pitchFamily="34" charset="0"/>
                <a:cs typeface="Times New Roman" pitchFamily="18" charset="0"/>
              </a:endParaRPr>
            </a:p>
          </p:txBody>
        </p:sp>
        <p:grpSp>
          <p:nvGrpSpPr>
            <p:cNvPr id="69664" name="Group 68"/>
            <p:cNvGrpSpPr>
              <a:grpSpLocks/>
            </p:cNvGrpSpPr>
            <p:nvPr/>
          </p:nvGrpSpPr>
          <p:grpSpPr bwMode="auto">
            <a:xfrm flipH="1">
              <a:off x="201613" y="1428750"/>
              <a:ext cx="641350" cy="857250"/>
              <a:chOff x="3551" y="1046"/>
              <a:chExt cx="4399" cy="5886"/>
            </a:xfrm>
          </p:grpSpPr>
          <p:sp>
            <p:nvSpPr>
              <p:cNvPr id="69665" name="Freeform 69"/>
              <p:cNvSpPr>
                <a:spLocks/>
              </p:cNvSpPr>
              <p:nvPr/>
            </p:nvSpPr>
            <p:spPr bwMode="auto">
              <a:xfrm>
                <a:off x="4698" y="5722"/>
                <a:ext cx="657" cy="1028"/>
              </a:xfrm>
              <a:custGeom>
                <a:avLst/>
                <a:gdLst>
                  <a:gd name="T0" fmla="*/ 0 w 550"/>
                  <a:gd name="T1" fmla="*/ 223 h 856"/>
                  <a:gd name="T2" fmla="*/ 2796 w 550"/>
                  <a:gd name="T3" fmla="*/ 489 h 856"/>
                  <a:gd name="T4" fmla="*/ 3858 w 550"/>
                  <a:gd name="T5" fmla="*/ 3137 h 856"/>
                  <a:gd name="T6" fmla="*/ 2985 w 550"/>
                  <a:gd name="T7" fmla="*/ 6417 h 85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550"/>
                  <a:gd name="T13" fmla="*/ 0 h 856"/>
                  <a:gd name="T14" fmla="*/ 550 w 550"/>
                  <a:gd name="T15" fmla="*/ 856 h 85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550" h="856">
                    <a:moveTo>
                      <a:pt x="0" y="30"/>
                    </a:moveTo>
                    <a:cubicBezTo>
                      <a:pt x="152" y="15"/>
                      <a:pt x="305" y="0"/>
                      <a:pt x="396" y="65"/>
                    </a:cubicBezTo>
                    <a:cubicBezTo>
                      <a:pt x="487" y="130"/>
                      <a:pt x="542" y="287"/>
                      <a:pt x="546" y="419"/>
                    </a:cubicBezTo>
                    <a:cubicBezTo>
                      <a:pt x="550" y="551"/>
                      <a:pt x="486" y="703"/>
                      <a:pt x="423" y="856"/>
                    </a:cubicBez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66" name="Freeform 70"/>
              <p:cNvSpPr>
                <a:spLocks/>
              </p:cNvSpPr>
              <p:nvPr/>
            </p:nvSpPr>
            <p:spPr bwMode="auto">
              <a:xfrm>
                <a:off x="3844" y="4187"/>
                <a:ext cx="300" cy="348"/>
              </a:xfrm>
              <a:custGeom>
                <a:avLst/>
                <a:gdLst>
                  <a:gd name="T0" fmla="*/ 0 w 250"/>
                  <a:gd name="T1" fmla="*/ 1956 h 289"/>
                  <a:gd name="T2" fmla="*/ 1074 w 250"/>
                  <a:gd name="T3" fmla="*/ 2216 h 289"/>
                  <a:gd name="T4" fmla="*/ 1777 w 250"/>
                  <a:gd name="T5" fmla="*/ 1847 h 289"/>
                  <a:gd name="T6" fmla="*/ 1572 w 250"/>
                  <a:gd name="T7" fmla="*/ 0 h 28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50"/>
                  <a:gd name="T13" fmla="*/ 0 h 289"/>
                  <a:gd name="T14" fmla="*/ 250 w 250"/>
                  <a:gd name="T15" fmla="*/ 289 h 28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50" h="289">
                    <a:moveTo>
                      <a:pt x="0" y="253"/>
                    </a:moveTo>
                    <a:cubicBezTo>
                      <a:pt x="52" y="271"/>
                      <a:pt x="104" y="289"/>
                      <a:pt x="144" y="287"/>
                    </a:cubicBezTo>
                    <a:cubicBezTo>
                      <a:pt x="184" y="285"/>
                      <a:pt x="228" y="287"/>
                      <a:pt x="239" y="239"/>
                    </a:cubicBezTo>
                    <a:cubicBezTo>
                      <a:pt x="250" y="191"/>
                      <a:pt x="231" y="95"/>
                      <a:pt x="212" y="0"/>
                    </a:cubicBez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67" name="Freeform 71"/>
              <p:cNvSpPr>
                <a:spLocks/>
              </p:cNvSpPr>
              <p:nvPr/>
            </p:nvSpPr>
            <p:spPr bwMode="auto">
              <a:xfrm>
                <a:off x="3815" y="4748"/>
                <a:ext cx="361" cy="269"/>
              </a:xfrm>
              <a:custGeom>
                <a:avLst/>
                <a:gdLst>
                  <a:gd name="T0" fmla="*/ 351 w 361"/>
                  <a:gd name="T1" fmla="*/ 246 h 269"/>
                  <a:gd name="T2" fmla="*/ 130 w 361"/>
                  <a:gd name="T3" fmla="*/ 87 h 269"/>
                  <a:gd name="T4" fmla="*/ 40 w 361"/>
                  <a:gd name="T5" fmla="*/ 12 h 269"/>
                  <a:gd name="T6" fmla="*/ 64 w 361"/>
                  <a:gd name="T7" fmla="*/ 163 h 269"/>
                  <a:gd name="T8" fmla="*/ 187 w 361"/>
                  <a:gd name="T9" fmla="*/ 229 h 269"/>
                  <a:gd name="T10" fmla="*/ 351 w 361"/>
                  <a:gd name="T11" fmla="*/ 246 h 26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1"/>
                  <a:gd name="T19" fmla="*/ 0 h 269"/>
                  <a:gd name="T20" fmla="*/ 361 w 361"/>
                  <a:gd name="T21" fmla="*/ 269 h 26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1" h="269">
                    <a:moveTo>
                      <a:pt x="351" y="246"/>
                    </a:moveTo>
                    <a:cubicBezTo>
                      <a:pt x="342" y="223"/>
                      <a:pt x="182" y="126"/>
                      <a:pt x="130" y="87"/>
                    </a:cubicBezTo>
                    <a:cubicBezTo>
                      <a:pt x="78" y="48"/>
                      <a:pt x="51" y="0"/>
                      <a:pt x="40" y="12"/>
                    </a:cubicBezTo>
                    <a:cubicBezTo>
                      <a:pt x="29" y="24"/>
                      <a:pt x="0" y="89"/>
                      <a:pt x="64" y="163"/>
                    </a:cubicBezTo>
                    <a:cubicBezTo>
                      <a:pt x="122" y="231"/>
                      <a:pt x="142" y="231"/>
                      <a:pt x="187" y="229"/>
                    </a:cubicBezTo>
                    <a:cubicBezTo>
                      <a:pt x="231" y="246"/>
                      <a:pt x="361" y="269"/>
                      <a:pt x="351" y="246"/>
                    </a:cubicBez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68" name="Freeform 72"/>
              <p:cNvSpPr>
                <a:spLocks/>
              </p:cNvSpPr>
              <p:nvPr/>
            </p:nvSpPr>
            <p:spPr bwMode="auto">
              <a:xfrm>
                <a:off x="3912" y="4970"/>
                <a:ext cx="354" cy="182"/>
              </a:xfrm>
              <a:custGeom>
                <a:avLst/>
                <a:gdLst>
                  <a:gd name="T0" fmla="*/ 348 w 354"/>
                  <a:gd name="T1" fmla="*/ 91 h 182"/>
                  <a:gd name="T2" fmla="*/ 261 w 354"/>
                  <a:gd name="T3" fmla="*/ 32 h 182"/>
                  <a:gd name="T4" fmla="*/ 47 w 354"/>
                  <a:gd name="T5" fmla="*/ 9 h 182"/>
                  <a:gd name="T6" fmla="*/ 29 w 354"/>
                  <a:gd name="T7" fmla="*/ 21 h 182"/>
                  <a:gd name="T8" fmla="*/ 4 w 354"/>
                  <a:gd name="T9" fmla="*/ 136 h 182"/>
                  <a:gd name="T10" fmla="*/ 53 w 354"/>
                  <a:gd name="T11" fmla="*/ 180 h 182"/>
                  <a:gd name="T12" fmla="*/ 223 w 354"/>
                  <a:gd name="T13" fmla="*/ 119 h 182"/>
                  <a:gd name="T14" fmla="*/ 348 w 354"/>
                  <a:gd name="T15" fmla="*/ 91 h 18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354"/>
                  <a:gd name="T25" fmla="*/ 0 h 182"/>
                  <a:gd name="T26" fmla="*/ 354 w 354"/>
                  <a:gd name="T27" fmla="*/ 182 h 18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354" h="182">
                    <a:moveTo>
                      <a:pt x="348" y="91"/>
                    </a:moveTo>
                    <a:cubicBezTo>
                      <a:pt x="354" y="77"/>
                      <a:pt x="312" y="46"/>
                      <a:pt x="261" y="32"/>
                    </a:cubicBezTo>
                    <a:cubicBezTo>
                      <a:pt x="211" y="19"/>
                      <a:pt x="86" y="11"/>
                      <a:pt x="47" y="9"/>
                    </a:cubicBezTo>
                    <a:cubicBezTo>
                      <a:pt x="8" y="7"/>
                      <a:pt x="36" y="0"/>
                      <a:pt x="29" y="21"/>
                    </a:cubicBezTo>
                    <a:cubicBezTo>
                      <a:pt x="22" y="42"/>
                      <a:pt x="0" y="110"/>
                      <a:pt x="4" y="136"/>
                    </a:cubicBezTo>
                    <a:cubicBezTo>
                      <a:pt x="8" y="162"/>
                      <a:pt x="17" y="182"/>
                      <a:pt x="53" y="180"/>
                    </a:cubicBezTo>
                    <a:cubicBezTo>
                      <a:pt x="89" y="177"/>
                      <a:pt x="175" y="131"/>
                      <a:pt x="223" y="119"/>
                    </a:cubicBezTo>
                    <a:cubicBezTo>
                      <a:pt x="271" y="107"/>
                      <a:pt x="342" y="106"/>
                      <a:pt x="348" y="91"/>
                    </a:cubicBezTo>
                    <a:close/>
                  </a:path>
                </a:pathLst>
              </a:custGeom>
              <a:solidFill>
                <a:srgbClr val="BFBFB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317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69" name="Freeform 73"/>
              <p:cNvSpPr>
                <a:spLocks/>
              </p:cNvSpPr>
              <p:nvPr/>
            </p:nvSpPr>
            <p:spPr bwMode="auto">
              <a:xfrm>
                <a:off x="3899" y="4970"/>
                <a:ext cx="1852" cy="894"/>
              </a:xfrm>
              <a:custGeom>
                <a:avLst/>
                <a:gdLst>
                  <a:gd name="T0" fmla="*/ 309 w 1544"/>
                  <a:gd name="T1" fmla="*/ 0 h 748"/>
                  <a:gd name="T2" fmla="*/ 110 w 1544"/>
                  <a:gd name="T3" fmla="*/ 921 h 748"/>
                  <a:gd name="T4" fmla="*/ 968 w 1544"/>
                  <a:gd name="T5" fmla="*/ 1609 h 748"/>
                  <a:gd name="T6" fmla="*/ 1473 w 1544"/>
                  <a:gd name="T7" fmla="*/ 1749 h 748"/>
                  <a:gd name="T8" fmla="*/ 1219 w 1544"/>
                  <a:gd name="T9" fmla="*/ 3349 h 748"/>
                  <a:gd name="T10" fmla="*/ 2439 w 1544"/>
                  <a:gd name="T11" fmla="*/ 5099 h 748"/>
                  <a:gd name="T12" fmla="*/ 5365 w 1544"/>
                  <a:gd name="T13" fmla="*/ 4662 h 748"/>
                  <a:gd name="T14" fmla="*/ 8589 w 1544"/>
                  <a:gd name="T15" fmla="*/ 3257 h 748"/>
                  <a:gd name="T16" fmla="*/ 10260 w 1544"/>
                  <a:gd name="T17" fmla="*/ 2522 h 748"/>
                  <a:gd name="T18" fmla="*/ 11412 w 1544"/>
                  <a:gd name="T19" fmla="*/ 338 h 74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44"/>
                  <a:gd name="T31" fmla="*/ 0 h 748"/>
                  <a:gd name="T32" fmla="*/ 1544 w 1544"/>
                  <a:gd name="T33" fmla="*/ 748 h 74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44" h="748">
                    <a:moveTo>
                      <a:pt x="42" y="0"/>
                    </a:moveTo>
                    <a:cubicBezTo>
                      <a:pt x="21" y="46"/>
                      <a:pt x="0" y="92"/>
                      <a:pt x="15" y="130"/>
                    </a:cubicBezTo>
                    <a:cubicBezTo>
                      <a:pt x="30" y="168"/>
                      <a:pt x="100" y="207"/>
                      <a:pt x="131" y="226"/>
                    </a:cubicBezTo>
                    <a:cubicBezTo>
                      <a:pt x="162" y="245"/>
                      <a:pt x="193" y="205"/>
                      <a:pt x="199" y="246"/>
                    </a:cubicBezTo>
                    <a:cubicBezTo>
                      <a:pt x="205" y="287"/>
                      <a:pt x="143" y="392"/>
                      <a:pt x="165" y="471"/>
                    </a:cubicBezTo>
                    <a:cubicBezTo>
                      <a:pt x="187" y="550"/>
                      <a:pt x="236" y="686"/>
                      <a:pt x="329" y="717"/>
                    </a:cubicBezTo>
                    <a:cubicBezTo>
                      <a:pt x="422" y="748"/>
                      <a:pt x="586" y="699"/>
                      <a:pt x="725" y="656"/>
                    </a:cubicBezTo>
                    <a:cubicBezTo>
                      <a:pt x="864" y="613"/>
                      <a:pt x="1051" y="508"/>
                      <a:pt x="1161" y="458"/>
                    </a:cubicBezTo>
                    <a:cubicBezTo>
                      <a:pt x="1271" y="408"/>
                      <a:pt x="1323" y="423"/>
                      <a:pt x="1387" y="355"/>
                    </a:cubicBezTo>
                    <a:cubicBezTo>
                      <a:pt x="1451" y="287"/>
                      <a:pt x="1497" y="167"/>
                      <a:pt x="1544" y="48"/>
                    </a:cubicBez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70" name="Freeform 74"/>
              <p:cNvSpPr>
                <a:spLocks/>
              </p:cNvSpPr>
              <p:nvPr/>
            </p:nvSpPr>
            <p:spPr bwMode="auto">
              <a:xfrm>
                <a:off x="3551" y="2525"/>
                <a:ext cx="783" cy="2619"/>
              </a:xfrm>
              <a:custGeom>
                <a:avLst/>
                <a:gdLst>
                  <a:gd name="T0" fmla="*/ 3019 w 656"/>
                  <a:gd name="T1" fmla="*/ 0 h 2184"/>
                  <a:gd name="T2" fmla="*/ 2391 w 656"/>
                  <a:gd name="T3" fmla="*/ 2660 h 2184"/>
                  <a:gd name="T4" fmla="*/ 1677 w 656"/>
                  <a:gd name="T5" fmla="*/ 4780 h 2184"/>
                  <a:gd name="T6" fmla="*/ 1728 w 656"/>
                  <a:gd name="T7" fmla="*/ 5991 h 2184"/>
                  <a:gd name="T8" fmla="*/ 1922 w 656"/>
                  <a:gd name="T9" fmla="*/ 6540 h 2184"/>
                  <a:gd name="T10" fmla="*/ 2254 w 656"/>
                  <a:gd name="T11" fmla="*/ 6789 h 2184"/>
                  <a:gd name="T12" fmla="*/ 963 w 656"/>
                  <a:gd name="T13" fmla="*/ 9258 h 2184"/>
                  <a:gd name="T14" fmla="*/ 60 w 656"/>
                  <a:gd name="T15" fmla="*/ 11071 h 2184"/>
                  <a:gd name="T16" fmla="*/ 625 w 656"/>
                  <a:gd name="T17" fmla="*/ 12174 h 2184"/>
                  <a:gd name="T18" fmla="*/ 1768 w 656"/>
                  <a:gd name="T19" fmla="*/ 12075 h 2184"/>
                  <a:gd name="T20" fmla="*/ 2211 w 656"/>
                  <a:gd name="T21" fmla="*/ 12727 h 2184"/>
                  <a:gd name="T22" fmla="*/ 1677 w 656"/>
                  <a:gd name="T23" fmla="*/ 14038 h 2184"/>
                  <a:gd name="T24" fmla="*/ 2342 w 656"/>
                  <a:gd name="T25" fmla="*/ 15040 h 2184"/>
                  <a:gd name="T26" fmla="*/ 3833 w 656"/>
                  <a:gd name="T27" fmla="*/ 15291 h 2184"/>
                  <a:gd name="T28" fmla="*/ 4597 w 656"/>
                  <a:gd name="T29" fmla="*/ 16110 h 2184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56"/>
                  <a:gd name="T46" fmla="*/ 0 h 2184"/>
                  <a:gd name="T47" fmla="*/ 656 w 656"/>
                  <a:gd name="T48" fmla="*/ 2184 h 2184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56" h="2184">
                    <a:moveTo>
                      <a:pt x="431" y="0"/>
                    </a:moveTo>
                    <a:cubicBezTo>
                      <a:pt x="402" y="126"/>
                      <a:pt x="374" y="253"/>
                      <a:pt x="342" y="361"/>
                    </a:cubicBezTo>
                    <a:cubicBezTo>
                      <a:pt x="310" y="469"/>
                      <a:pt x="256" y="573"/>
                      <a:pt x="240" y="648"/>
                    </a:cubicBezTo>
                    <a:cubicBezTo>
                      <a:pt x="224" y="723"/>
                      <a:pt x="240" y="772"/>
                      <a:pt x="246" y="812"/>
                    </a:cubicBezTo>
                    <a:cubicBezTo>
                      <a:pt x="252" y="852"/>
                      <a:pt x="261" y="869"/>
                      <a:pt x="274" y="887"/>
                    </a:cubicBezTo>
                    <a:cubicBezTo>
                      <a:pt x="287" y="905"/>
                      <a:pt x="345" y="860"/>
                      <a:pt x="322" y="921"/>
                    </a:cubicBezTo>
                    <a:cubicBezTo>
                      <a:pt x="299" y="982"/>
                      <a:pt x="189" y="1158"/>
                      <a:pt x="137" y="1255"/>
                    </a:cubicBezTo>
                    <a:cubicBezTo>
                      <a:pt x="85" y="1352"/>
                      <a:pt x="16" y="1435"/>
                      <a:pt x="8" y="1501"/>
                    </a:cubicBezTo>
                    <a:cubicBezTo>
                      <a:pt x="0" y="1567"/>
                      <a:pt x="48" y="1628"/>
                      <a:pt x="89" y="1651"/>
                    </a:cubicBezTo>
                    <a:cubicBezTo>
                      <a:pt x="130" y="1674"/>
                      <a:pt x="215" y="1625"/>
                      <a:pt x="253" y="1638"/>
                    </a:cubicBezTo>
                    <a:cubicBezTo>
                      <a:pt x="291" y="1651"/>
                      <a:pt x="317" y="1682"/>
                      <a:pt x="315" y="1726"/>
                    </a:cubicBezTo>
                    <a:cubicBezTo>
                      <a:pt x="313" y="1770"/>
                      <a:pt x="237" y="1852"/>
                      <a:pt x="240" y="1904"/>
                    </a:cubicBezTo>
                    <a:cubicBezTo>
                      <a:pt x="243" y="1956"/>
                      <a:pt x="284" y="2012"/>
                      <a:pt x="335" y="2040"/>
                    </a:cubicBezTo>
                    <a:cubicBezTo>
                      <a:pt x="386" y="2068"/>
                      <a:pt x="494" y="2050"/>
                      <a:pt x="547" y="2074"/>
                    </a:cubicBezTo>
                    <a:cubicBezTo>
                      <a:pt x="600" y="2098"/>
                      <a:pt x="628" y="2141"/>
                      <a:pt x="656" y="2184"/>
                    </a:cubicBez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71" name="Freeform 75"/>
              <p:cNvSpPr>
                <a:spLocks/>
              </p:cNvSpPr>
              <p:nvPr/>
            </p:nvSpPr>
            <p:spPr bwMode="auto">
              <a:xfrm>
                <a:off x="3836" y="3467"/>
                <a:ext cx="657" cy="482"/>
              </a:xfrm>
              <a:custGeom>
                <a:avLst/>
                <a:gdLst>
                  <a:gd name="T0" fmla="*/ 73 w 546"/>
                  <a:gd name="T1" fmla="*/ 61 h 400"/>
                  <a:gd name="T2" fmla="*/ 777 w 546"/>
                  <a:gd name="T3" fmla="*/ 523 h 400"/>
                  <a:gd name="T4" fmla="*/ 1060 w 546"/>
                  <a:gd name="T5" fmla="*/ 234 h 400"/>
                  <a:gd name="T6" fmla="*/ 1327 w 546"/>
                  <a:gd name="T7" fmla="*/ 913 h 400"/>
                  <a:gd name="T8" fmla="*/ 1996 w 546"/>
                  <a:gd name="T9" fmla="*/ 913 h 400"/>
                  <a:gd name="T10" fmla="*/ 2194 w 546"/>
                  <a:gd name="T11" fmla="*/ 1474 h 400"/>
                  <a:gd name="T12" fmla="*/ 3177 w 546"/>
                  <a:gd name="T13" fmla="*/ 1823 h 400"/>
                  <a:gd name="T14" fmla="*/ 2658 w 546"/>
                  <a:gd name="T15" fmla="*/ 2004 h 400"/>
                  <a:gd name="T16" fmla="*/ 3453 w 546"/>
                  <a:gd name="T17" fmla="*/ 2245 h 400"/>
                  <a:gd name="T18" fmla="*/ 4080 w 546"/>
                  <a:gd name="T19" fmla="*/ 2841 h 400"/>
                  <a:gd name="T20" fmla="*/ 2861 w 546"/>
                  <a:gd name="T21" fmla="*/ 3096 h 400"/>
                  <a:gd name="T22" fmla="*/ 2167 w 546"/>
                  <a:gd name="T23" fmla="*/ 2927 h 400"/>
                  <a:gd name="T24" fmla="*/ 2444 w 546"/>
                  <a:gd name="T25" fmla="*/ 2675 h 400"/>
                  <a:gd name="T26" fmla="*/ 2555 w 546"/>
                  <a:gd name="T27" fmla="*/ 2321 h 400"/>
                  <a:gd name="T28" fmla="*/ 2101 w 546"/>
                  <a:gd name="T29" fmla="*/ 2245 h 400"/>
                  <a:gd name="T30" fmla="*/ 1818 w 546"/>
                  <a:gd name="T31" fmla="*/ 1758 h 400"/>
                  <a:gd name="T32" fmla="*/ 1327 w 546"/>
                  <a:gd name="T33" fmla="*/ 1329 h 400"/>
                  <a:gd name="T34" fmla="*/ 322 w 546"/>
                  <a:gd name="T35" fmla="*/ 913 h 400"/>
                  <a:gd name="T36" fmla="*/ 73 w 546"/>
                  <a:gd name="T37" fmla="*/ 61 h 40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546"/>
                  <a:gd name="T58" fmla="*/ 0 h 400"/>
                  <a:gd name="T59" fmla="*/ 546 w 546"/>
                  <a:gd name="T60" fmla="*/ 400 h 40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546" h="400">
                    <a:moveTo>
                      <a:pt x="10" y="8"/>
                    </a:moveTo>
                    <a:cubicBezTo>
                      <a:pt x="20" y="0"/>
                      <a:pt x="80" y="63"/>
                      <a:pt x="101" y="67"/>
                    </a:cubicBezTo>
                    <a:cubicBezTo>
                      <a:pt x="122" y="71"/>
                      <a:pt x="126" y="22"/>
                      <a:pt x="138" y="30"/>
                    </a:cubicBezTo>
                    <a:cubicBezTo>
                      <a:pt x="150" y="38"/>
                      <a:pt x="154" y="103"/>
                      <a:pt x="174" y="117"/>
                    </a:cubicBezTo>
                    <a:cubicBezTo>
                      <a:pt x="194" y="131"/>
                      <a:pt x="241" y="105"/>
                      <a:pt x="260" y="117"/>
                    </a:cubicBezTo>
                    <a:cubicBezTo>
                      <a:pt x="279" y="129"/>
                      <a:pt x="261" y="169"/>
                      <a:pt x="287" y="189"/>
                    </a:cubicBezTo>
                    <a:cubicBezTo>
                      <a:pt x="313" y="209"/>
                      <a:pt x="405" y="224"/>
                      <a:pt x="415" y="235"/>
                    </a:cubicBezTo>
                    <a:cubicBezTo>
                      <a:pt x="425" y="246"/>
                      <a:pt x="341" y="248"/>
                      <a:pt x="347" y="257"/>
                    </a:cubicBezTo>
                    <a:cubicBezTo>
                      <a:pt x="353" y="266"/>
                      <a:pt x="420" y="271"/>
                      <a:pt x="451" y="289"/>
                    </a:cubicBezTo>
                    <a:cubicBezTo>
                      <a:pt x="482" y="307"/>
                      <a:pt x="546" y="348"/>
                      <a:pt x="533" y="366"/>
                    </a:cubicBezTo>
                    <a:cubicBezTo>
                      <a:pt x="520" y="384"/>
                      <a:pt x="416" y="396"/>
                      <a:pt x="374" y="398"/>
                    </a:cubicBezTo>
                    <a:cubicBezTo>
                      <a:pt x="332" y="400"/>
                      <a:pt x="292" y="385"/>
                      <a:pt x="283" y="376"/>
                    </a:cubicBezTo>
                    <a:cubicBezTo>
                      <a:pt x="274" y="367"/>
                      <a:pt x="311" y="357"/>
                      <a:pt x="319" y="344"/>
                    </a:cubicBezTo>
                    <a:cubicBezTo>
                      <a:pt x="327" y="331"/>
                      <a:pt x="341" y="307"/>
                      <a:pt x="333" y="298"/>
                    </a:cubicBezTo>
                    <a:cubicBezTo>
                      <a:pt x="325" y="289"/>
                      <a:pt x="290" y="301"/>
                      <a:pt x="274" y="289"/>
                    </a:cubicBezTo>
                    <a:cubicBezTo>
                      <a:pt x="258" y="277"/>
                      <a:pt x="255" y="246"/>
                      <a:pt x="238" y="226"/>
                    </a:cubicBezTo>
                    <a:cubicBezTo>
                      <a:pt x="221" y="206"/>
                      <a:pt x="207" y="189"/>
                      <a:pt x="174" y="171"/>
                    </a:cubicBezTo>
                    <a:cubicBezTo>
                      <a:pt x="141" y="153"/>
                      <a:pt x="70" y="141"/>
                      <a:pt x="42" y="117"/>
                    </a:cubicBezTo>
                    <a:cubicBezTo>
                      <a:pt x="14" y="93"/>
                      <a:pt x="0" y="16"/>
                      <a:pt x="10" y="8"/>
                    </a:cubicBezTo>
                    <a:close/>
                  </a:path>
                </a:pathLst>
              </a:custGeom>
              <a:solidFill>
                <a:srgbClr val="272727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72" name="Freeform 76"/>
              <p:cNvSpPr>
                <a:spLocks/>
              </p:cNvSpPr>
              <p:nvPr/>
            </p:nvSpPr>
            <p:spPr bwMode="auto">
              <a:xfrm>
                <a:off x="4168" y="3989"/>
                <a:ext cx="150" cy="142"/>
              </a:xfrm>
              <a:custGeom>
                <a:avLst/>
                <a:gdLst>
                  <a:gd name="T0" fmla="*/ 0 w 128"/>
                  <a:gd name="T1" fmla="*/ 0 h 123"/>
                  <a:gd name="T2" fmla="*/ 336 w 128"/>
                  <a:gd name="T3" fmla="*/ 372 h 123"/>
                  <a:gd name="T4" fmla="*/ 730 w 128"/>
                  <a:gd name="T5" fmla="*/ 597 h 123"/>
                  <a:gd name="T6" fmla="*/ 0 60000 65536"/>
                  <a:gd name="T7" fmla="*/ 0 60000 65536"/>
                  <a:gd name="T8" fmla="*/ 0 60000 65536"/>
                  <a:gd name="T9" fmla="*/ 0 w 128"/>
                  <a:gd name="T10" fmla="*/ 0 h 123"/>
                  <a:gd name="T11" fmla="*/ 128 w 128"/>
                  <a:gd name="T12" fmla="*/ 123 h 12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28" h="123">
                    <a:moveTo>
                      <a:pt x="0" y="0"/>
                    </a:moveTo>
                    <a:cubicBezTo>
                      <a:pt x="19" y="28"/>
                      <a:pt x="38" y="57"/>
                      <a:pt x="59" y="77"/>
                    </a:cubicBezTo>
                    <a:cubicBezTo>
                      <a:pt x="80" y="97"/>
                      <a:pt x="104" y="110"/>
                      <a:pt x="128" y="123"/>
                    </a:cubicBez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73" name="Oval 77"/>
              <p:cNvSpPr>
                <a:spLocks noChangeArrowheads="1"/>
              </p:cNvSpPr>
              <p:nvPr/>
            </p:nvSpPr>
            <p:spPr bwMode="auto">
              <a:xfrm>
                <a:off x="4247" y="3807"/>
                <a:ext cx="87" cy="111"/>
              </a:xfrm>
              <a:prstGeom prst="ellipse">
                <a:avLst/>
              </a:prstGeom>
              <a:solidFill>
                <a:srgbClr val="FF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69674" name="Freeform 78"/>
              <p:cNvSpPr>
                <a:spLocks/>
              </p:cNvSpPr>
              <p:nvPr/>
            </p:nvSpPr>
            <p:spPr bwMode="auto">
              <a:xfrm>
                <a:off x="5727" y="3720"/>
                <a:ext cx="656" cy="1171"/>
              </a:xfrm>
              <a:custGeom>
                <a:avLst/>
                <a:gdLst>
                  <a:gd name="T0" fmla="*/ 415 w 549"/>
                  <a:gd name="T1" fmla="*/ 6279 h 977"/>
                  <a:gd name="T2" fmla="*/ 1222 w 549"/>
                  <a:gd name="T3" fmla="*/ 7118 h 977"/>
                  <a:gd name="T4" fmla="*/ 2863 w 549"/>
                  <a:gd name="T5" fmla="*/ 5942 h 977"/>
                  <a:gd name="T6" fmla="*/ 3704 w 549"/>
                  <a:gd name="T7" fmla="*/ 3748 h 977"/>
                  <a:gd name="T8" fmla="*/ 3704 w 549"/>
                  <a:gd name="T9" fmla="*/ 1508 h 977"/>
                  <a:gd name="T10" fmla="*/ 2574 w 549"/>
                  <a:gd name="T11" fmla="*/ 415 h 977"/>
                  <a:gd name="T12" fmla="*/ 1485 w 549"/>
                  <a:gd name="T13" fmla="*/ 50 h 977"/>
                  <a:gd name="T14" fmla="*/ 483 w 549"/>
                  <a:gd name="T15" fmla="*/ 712 h 977"/>
                  <a:gd name="T16" fmla="*/ 283 w 549"/>
                  <a:gd name="T17" fmla="*/ 2314 h 977"/>
                  <a:gd name="T18" fmla="*/ 0 w 549"/>
                  <a:gd name="T19" fmla="*/ 3616 h 977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549"/>
                  <a:gd name="T31" fmla="*/ 0 h 977"/>
                  <a:gd name="T32" fmla="*/ 549 w 549"/>
                  <a:gd name="T33" fmla="*/ 977 h 977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549" h="977">
                    <a:moveTo>
                      <a:pt x="59" y="856"/>
                    </a:moveTo>
                    <a:cubicBezTo>
                      <a:pt x="87" y="916"/>
                      <a:pt x="115" y="977"/>
                      <a:pt x="172" y="970"/>
                    </a:cubicBezTo>
                    <a:cubicBezTo>
                      <a:pt x="229" y="963"/>
                      <a:pt x="346" y="887"/>
                      <a:pt x="404" y="811"/>
                    </a:cubicBezTo>
                    <a:cubicBezTo>
                      <a:pt x="462" y="735"/>
                      <a:pt x="502" y="612"/>
                      <a:pt x="522" y="511"/>
                    </a:cubicBezTo>
                    <a:cubicBezTo>
                      <a:pt x="542" y="410"/>
                      <a:pt x="549" y="282"/>
                      <a:pt x="522" y="206"/>
                    </a:cubicBezTo>
                    <a:cubicBezTo>
                      <a:pt x="495" y="130"/>
                      <a:pt x="415" y="90"/>
                      <a:pt x="363" y="57"/>
                    </a:cubicBezTo>
                    <a:cubicBezTo>
                      <a:pt x="311" y="24"/>
                      <a:pt x="258" y="0"/>
                      <a:pt x="209" y="7"/>
                    </a:cubicBezTo>
                    <a:cubicBezTo>
                      <a:pt x="160" y="14"/>
                      <a:pt x="96" y="46"/>
                      <a:pt x="68" y="97"/>
                    </a:cubicBezTo>
                    <a:cubicBezTo>
                      <a:pt x="40" y="148"/>
                      <a:pt x="51" y="249"/>
                      <a:pt x="40" y="315"/>
                    </a:cubicBezTo>
                    <a:cubicBezTo>
                      <a:pt x="29" y="381"/>
                      <a:pt x="14" y="437"/>
                      <a:pt x="0" y="493"/>
                    </a:cubicBez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75" name="Freeform 79"/>
              <p:cNvSpPr>
                <a:spLocks/>
              </p:cNvSpPr>
              <p:nvPr/>
            </p:nvSpPr>
            <p:spPr bwMode="auto">
              <a:xfrm>
                <a:off x="5822" y="3839"/>
                <a:ext cx="443" cy="846"/>
              </a:xfrm>
              <a:custGeom>
                <a:avLst/>
                <a:gdLst>
                  <a:gd name="T0" fmla="*/ 0 w 373"/>
                  <a:gd name="T1" fmla="*/ 3311 h 705"/>
                  <a:gd name="T2" fmla="*/ 241 w 373"/>
                  <a:gd name="T3" fmla="*/ 4055 h 705"/>
                  <a:gd name="T4" fmla="*/ 872 w 373"/>
                  <a:gd name="T5" fmla="*/ 3746 h 705"/>
                  <a:gd name="T6" fmla="*/ 1836 w 373"/>
                  <a:gd name="T7" fmla="*/ 3518 h 705"/>
                  <a:gd name="T8" fmla="*/ 1867 w 373"/>
                  <a:gd name="T9" fmla="*/ 2872 h 705"/>
                  <a:gd name="T10" fmla="*/ 1451 w 373"/>
                  <a:gd name="T11" fmla="*/ 2065 h 705"/>
                  <a:gd name="T12" fmla="*/ 1409 w 373"/>
                  <a:gd name="T13" fmla="*/ 1259 h 705"/>
                  <a:gd name="T14" fmla="*/ 805 w 373"/>
                  <a:gd name="T15" fmla="*/ 584 h 705"/>
                  <a:gd name="T16" fmla="*/ 570 w 373"/>
                  <a:gd name="T17" fmla="*/ 210 h 705"/>
                  <a:gd name="T18" fmla="*/ 1723 w 373"/>
                  <a:gd name="T19" fmla="*/ 251 h 705"/>
                  <a:gd name="T20" fmla="*/ 2405 w 373"/>
                  <a:gd name="T21" fmla="*/ 1669 h 705"/>
                  <a:gd name="T22" fmla="*/ 2133 w 373"/>
                  <a:gd name="T23" fmla="*/ 4026 h 705"/>
                  <a:gd name="T24" fmla="*/ 1018 w 373"/>
                  <a:gd name="T25" fmla="*/ 5237 h 7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373"/>
                  <a:gd name="T40" fmla="*/ 0 h 705"/>
                  <a:gd name="T41" fmla="*/ 373 w 373"/>
                  <a:gd name="T42" fmla="*/ 705 h 70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373" h="705">
                    <a:moveTo>
                      <a:pt x="0" y="446"/>
                    </a:moveTo>
                    <a:cubicBezTo>
                      <a:pt x="7" y="491"/>
                      <a:pt x="14" y="536"/>
                      <a:pt x="36" y="546"/>
                    </a:cubicBezTo>
                    <a:cubicBezTo>
                      <a:pt x="58" y="556"/>
                      <a:pt x="92" y="517"/>
                      <a:pt x="132" y="505"/>
                    </a:cubicBezTo>
                    <a:cubicBezTo>
                      <a:pt x="172" y="493"/>
                      <a:pt x="252" y="493"/>
                      <a:pt x="277" y="473"/>
                    </a:cubicBezTo>
                    <a:cubicBezTo>
                      <a:pt x="302" y="453"/>
                      <a:pt x="291" y="419"/>
                      <a:pt x="281" y="387"/>
                    </a:cubicBezTo>
                    <a:cubicBezTo>
                      <a:pt x="271" y="355"/>
                      <a:pt x="229" y="314"/>
                      <a:pt x="218" y="278"/>
                    </a:cubicBezTo>
                    <a:cubicBezTo>
                      <a:pt x="207" y="242"/>
                      <a:pt x="229" y="202"/>
                      <a:pt x="213" y="169"/>
                    </a:cubicBezTo>
                    <a:cubicBezTo>
                      <a:pt x="197" y="136"/>
                      <a:pt x="143" y="101"/>
                      <a:pt x="122" y="78"/>
                    </a:cubicBezTo>
                    <a:cubicBezTo>
                      <a:pt x="101" y="55"/>
                      <a:pt x="63" y="35"/>
                      <a:pt x="86" y="28"/>
                    </a:cubicBezTo>
                    <a:cubicBezTo>
                      <a:pt x="109" y="21"/>
                      <a:pt x="213" y="0"/>
                      <a:pt x="259" y="33"/>
                    </a:cubicBezTo>
                    <a:cubicBezTo>
                      <a:pt x="305" y="66"/>
                      <a:pt x="353" y="139"/>
                      <a:pt x="363" y="224"/>
                    </a:cubicBezTo>
                    <a:cubicBezTo>
                      <a:pt x="373" y="309"/>
                      <a:pt x="357" y="462"/>
                      <a:pt x="322" y="542"/>
                    </a:cubicBezTo>
                    <a:cubicBezTo>
                      <a:pt x="287" y="622"/>
                      <a:pt x="220" y="663"/>
                      <a:pt x="154" y="705"/>
                    </a:cubicBezTo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76" name="Freeform 80"/>
              <p:cNvSpPr>
                <a:spLocks/>
              </p:cNvSpPr>
              <p:nvPr/>
            </p:nvSpPr>
            <p:spPr bwMode="auto">
              <a:xfrm>
                <a:off x="5806" y="4226"/>
                <a:ext cx="285" cy="119"/>
              </a:xfrm>
              <a:custGeom>
                <a:avLst/>
                <a:gdLst>
                  <a:gd name="T0" fmla="*/ 1894 w 235"/>
                  <a:gd name="T1" fmla="*/ 40 h 98"/>
                  <a:gd name="T2" fmla="*/ 1139 w 235"/>
                  <a:gd name="T3" fmla="*/ 270 h 98"/>
                  <a:gd name="T4" fmla="*/ 448 w 235"/>
                  <a:gd name="T5" fmla="*/ 89 h 98"/>
                  <a:gd name="T6" fmla="*/ 33 w 235"/>
                  <a:gd name="T7" fmla="*/ 349 h 98"/>
                  <a:gd name="T8" fmla="*/ 229 w 235"/>
                  <a:gd name="T9" fmla="*/ 812 h 98"/>
                  <a:gd name="T10" fmla="*/ 565 w 235"/>
                  <a:gd name="T11" fmla="*/ 424 h 98"/>
                  <a:gd name="T12" fmla="*/ 1556 w 235"/>
                  <a:gd name="T13" fmla="*/ 544 h 98"/>
                  <a:gd name="T14" fmla="*/ 1894 w 235"/>
                  <a:gd name="T15" fmla="*/ 40 h 9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35"/>
                  <a:gd name="T25" fmla="*/ 0 h 98"/>
                  <a:gd name="T26" fmla="*/ 235 w 235"/>
                  <a:gd name="T27" fmla="*/ 98 h 9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35" h="98">
                    <a:moveTo>
                      <a:pt x="227" y="5"/>
                    </a:moveTo>
                    <a:cubicBezTo>
                      <a:pt x="219" y="0"/>
                      <a:pt x="165" y="31"/>
                      <a:pt x="136" y="32"/>
                    </a:cubicBezTo>
                    <a:cubicBezTo>
                      <a:pt x="107" y="33"/>
                      <a:pt x="76" y="8"/>
                      <a:pt x="54" y="10"/>
                    </a:cubicBezTo>
                    <a:cubicBezTo>
                      <a:pt x="32" y="12"/>
                      <a:pt x="8" y="27"/>
                      <a:pt x="4" y="41"/>
                    </a:cubicBezTo>
                    <a:cubicBezTo>
                      <a:pt x="0" y="55"/>
                      <a:pt x="16" y="94"/>
                      <a:pt x="27" y="96"/>
                    </a:cubicBezTo>
                    <a:cubicBezTo>
                      <a:pt x="38" y="98"/>
                      <a:pt x="42" y="55"/>
                      <a:pt x="68" y="50"/>
                    </a:cubicBezTo>
                    <a:cubicBezTo>
                      <a:pt x="94" y="45"/>
                      <a:pt x="160" y="70"/>
                      <a:pt x="186" y="64"/>
                    </a:cubicBezTo>
                    <a:cubicBezTo>
                      <a:pt x="212" y="58"/>
                      <a:pt x="235" y="10"/>
                      <a:pt x="227" y="5"/>
                    </a:cubicBezTo>
                    <a:close/>
                  </a:path>
                </a:pathLst>
              </a:custGeom>
              <a:solidFill>
                <a:srgbClr val="272727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77" name="Freeform 81"/>
              <p:cNvSpPr>
                <a:spLocks/>
              </p:cNvSpPr>
              <p:nvPr/>
            </p:nvSpPr>
            <p:spPr bwMode="auto">
              <a:xfrm>
                <a:off x="5845" y="3870"/>
                <a:ext cx="262" cy="309"/>
              </a:xfrm>
              <a:custGeom>
                <a:avLst/>
                <a:gdLst>
                  <a:gd name="T0" fmla="*/ 1095 w 218"/>
                  <a:gd name="T1" fmla="*/ 1490 h 259"/>
                  <a:gd name="T2" fmla="*/ 930 w 218"/>
                  <a:gd name="T3" fmla="*/ 1778 h 259"/>
                  <a:gd name="T4" fmla="*/ 309 w 218"/>
                  <a:gd name="T5" fmla="*/ 1300 h 259"/>
                  <a:gd name="T6" fmla="*/ 1 w 218"/>
                  <a:gd name="T7" fmla="*/ 854 h 259"/>
                  <a:gd name="T8" fmla="*/ 309 w 218"/>
                  <a:gd name="T9" fmla="*/ 1 h 259"/>
                  <a:gd name="T10" fmla="*/ 1507 w 218"/>
                  <a:gd name="T11" fmla="*/ 894 h 259"/>
                  <a:gd name="T12" fmla="*/ 1130 w 218"/>
                  <a:gd name="T13" fmla="*/ 1084 h 259"/>
                  <a:gd name="T14" fmla="*/ 623 w 218"/>
                  <a:gd name="T15" fmla="*/ 830 h 259"/>
                  <a:gd name="T16" fmla="*/ 556 w 218"/>
                  <a:gd name="T17" fmla="*/ 221 h 259"/>
                  <a:gd name="T18" fmla="*/ 214 w 218"/>
                  <a:gd name="T19" fmla="*/ 388 h 259"/>
                  <a:gd name="T20" fmla="*/ 105 w 218"/>
                  <a:gd name="T21" fmla="*/ 830 h 259"/>
                  <a:gd name="T22" fmla="*/ 861 w 218"/>
                  <a:gd name="T23" fmla="*/ 1466 h 25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18"/>
                  <a:gd name="T37" fmla="*/ 0 h 259"/>
                  <a:gd name="T38" fmla="*/ 218 w 218"/>
                  <a:gd name="T39" fmla="*/ 259 h 25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18" h="259">
                    <a:moveTo>
                      <a:pt x="146" y="214"/>
                    </a:moveTo>
                    <a:cubicBezTo>
                      <a:pt x="143" y="236"/>
                      <a:pt x="140" y="259"/>
                      <a:pt x="123" y="255"/>
                    </a:cubicBezTo>
                    <a:cubicBezTo>
                      <a:pt x="106" y="251"/>
                      <a:pt x="61" y="209"/>
                      <a:pt x="41" y="187"/>
                    </a:cubicBezTo>
                    <a:cubicBezTo>
                      <a:pt x="21" y="165"/>
                      <a:pt x="1" y="154"/>
                      <a:pt x="1" y="123"/>
                    </a:cubicBezTo>
                    <a:cubicBezTo>
                      <a:pt x="1" y="92"/>
                      <a:pt x="8" y="0"/>
                      <a:pt x="41" y="1"/>
                    </a:cubicBezTo>
                    <a:cubicBezTo>
                      <a:pt x="74" y="2"/>
                      <a:pt x="182" y="102"/>
                      <a:pt x="200" y="128"/>
                    </a:cubicBezTo>
                    <a:cubicBezTo>
                      <a:pt x="218" y="154"/>
                      <a:pt x="170" y="156"/>
                      <a:pt x="150" y="155"/>
                    </a:cubicBezTo>
                    <a:cubicBezTo>
                      <a:pt x="130" y="154"/>
                      <a:pt x="95" y="140"/>
                      <a:pt x="82" y="119"/>
                    </a:cubicBezTo>
                    <a:cubicBezTo>
                      <a:pt x="69" y="98"/>
                      <a:pt x="82" y="43"/>
                      <a:pt x="73" y="32"/>
                    </a:cubicBezTo>
                    <a:cubicBezTo>
                      <a:pt x="64" y="21"/>
                      <a:pt x="38" y="41"/>
                      <a:pt x="28" y="55"/>
                    </a:cubicBezTo>
                    <a:cubicBezTo>
                      <a:pt x="18" y="69"/>
                      <a:pt x="0" y="93"/>
                      <a:pt x="14" y="119"/>
                    </a:cubicBezTo>
                    <a:cubicBezTo>
                      <a:pt x="28" y="145"/>
                      <a:pt x="94" y="196"/>
                      <a:pt x="114" y="210"/>
                    </a:cubicBezTo>
                  </a:path>
                </a:pathLst>
              </a:custGeom>
              <a:solidFill>
                <a:srgbClr val="272727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78" name="Freeform 82"/>
              <p:cNvSpPr>
                <a:spLocks/>
              </p:cNvSpPr>
              <p:nvPr/>
            </p:nvSpPr>
            <p:spPr bwMode="auto">
              <a:xfrm>
                <a:off x="4801" y="4907"/>
                <a:ext cx="2706" cy="2025"/>
              </a:xfrm>
              <a:custGeom>
                <a:avLst/>
                <a:gdLst>
                  <a:gd name="T0" fmla="*/ 12508 w 2255"/>
                  <a:gd name="T1" fmla="*/ 301 h 1688"/>
                  <a:gd name="T2" fmla="*/ 8866 w 2255"/>
                  <a:gd name="T3" fmla="*/ 6596 h 1688"/>
                  <a:gd name="T4" fmla="*/ 2477 w 2255"/>
                  <a:gd name="T5" fmla="*/ 10956 h 1688"/>
                  <a:gd name="T6" fmla="*/ 1140 w 2255"/>
                  <a:gd name="T7" fmla="*/ 12442 h 1688"/>
                  <a:gd name="T8" fmla="*/ 9314 w 2255"/>
                  <a:gd name="T9" fmla="*/ 10588 h 1688"/>
                  <a:gd name="T10" fmla="*/ 15179 w 2255"/>
                  <a:gd name="T11" fmla="*/ 9780 h 1688"/>
                  <a:gd name="T12" fmla="*/ 16746 w 2255"/>
                  <a:gd name="T13" fmla="*/ 5628 h 1688"/>
                  <a:gd name="T14" fmla="*/ 15258 w 2255"/>
                  <a:gd name="T15" fmla="*/ 2664 h 1688"/>
                  <a:gd name="T16" fmla="*/ 13030 w 2255"/>
                  <a:gd name="T17" fmla="*/ 0 h 1688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255"/>
                  <a:gd name="T28" fmla="*/ 0 h 1688"/>
                  <a:gd name="T29" fmla="*/ 2255 w 2255"/>
                  <a:gd name="T30" fmla="*/ 1688 h 1688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255" h="1688">
                    <a:moveTo>
                      <a:pt x="1683" y="40"/>
                    </a:moveTo>
                    <a:cubicBezTo>
                      <a:pt x="1550" y="345"/>
                      <a:pt x="1418" y="650"/>
                      <a:pt x="1193" y="890"/>
                    </a:cubicBezTo>
                    <a:cubicBezTo>
                      <a:pt x="968" y="1130"/>
                      <a:pt x="506" y="1348"/>
                      <a:pt x="333" y="1480"/>
                    </a:cubicBezTo>
                    <a:cubicBezTo>
                      <a:pt x="160" y="1612"/>
                      <a:pt x="0" y="1688"/>
                      <a:pt x="153" y="1680"/>
                    </a:cubicBezTo>
                    <a:cubicBezTo>
                      <a:pt x="306" y="1672"/>
                      <a:pt x="938" y="1490"/>
                      <a:pt x="1253" y="1430"/>
                    </a:cubicBezTo>
                    <a:cubicBezTo>
                      <a:pt x="1568" y="1370"/>
                      <a:pt x="1876" y="1432"/>
                      <a:pt x="2043" y="1320"/>
                    </a:cubicBezTo>
                    <a:cubicBezTo>
                      <a:pt x="2210" y="1208"/>
                      <a:pt x="2251" y="920"/>
                      <a:pt x="2253" y="760"/>
                    </a:cubicBezTo>
                    <a:cubicBezTo>
                      <a:pt x="2255" y="600"/>
                      <a:pt x="2136" y="487"/>
                      <a:pt x="2053" y="360"/>
                    </a:cubicBezTo>
                    <a:cubicBezTo>
                      <a:pt x="1970" y="233"/>
                      <a:pt x="1803" y="62"/>
                      <a:pt x="1753" y="0"/>
                    </a:cubicBezTo>
                  </a:path>
                </a:pathLst>
              </a:custGeom>
              <a:solidFill>
                <a:srgbClr val="7F7F7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79" name="Freeform 83"/>
              <p:cNvSpPr>
                <a:spLocks/>
              </p:cNvSpPr>
              <p:nvPr/>
            </p:nvSpPr>
            <p:spPr bwMode="auto">
              <a:xfrm>
                <a:off x="3812" y="1046"/>
                <a:ext cx="4138" cy="3948"/>
              </a:xfrm>
              <a:custGeom>
                <a:avLst/>
                <a:gdLst>
                  <a:gd name="T0" fmla="*/ 1994 w 4138"/>
                  <a:gd name="T1" fmla="*/ 2801 h 3948"/>
                  <a:gd name="T2" fmla="*/ 1962 w 4138"/>
                  <a:gd name="T3" fmla="*/ 2793 h 3948"/>
                  <a:gd name="T4" fmla="*/ 1788 w 4138"/>
                  <a:gd name="T5" fmla="*/ 2896 h 3948"/>
                  <a:gd name="T6" fmla="*/ 1472 w 4138"/>
                  <a:gd name="T7" fmla="*/ 2991 h 3948"/>
                  <a:gd name="T8" fmla="*/ 1361 w 4138"/>
                  <a:gd name="T9" fmla="*/ 2801 h 3948"/>
                  <a:gd name="T10" fmla="*/ 1298 w 4138"/>
                  <a:gd name="T11" fmla="*/ 2429 h 3948"/>
                  <a:gd name="T12" fmla="*/ 1044 w 4138"/>
                  <a:gd name="T13" fmla="*/ 2057 h 3948"/>
                  <a:gd name="T14" fmla="*/ 1155 w 4138"/>
                  <a:gd name="T15" fmla="*/ 1804 h 3948"/>
                  <a:gd name="T16" fmla="*/ 870 w 4138"/>
                  <a:gd name="T17" fmla="*/ 1559 h 3948"/>
                  <a:gd name="T18" fmla="*/ 609 w 4138"/>
                  <a:gd name="T19" fmla="*/ 1614 h 3948"/>
                  <a:gd name="T20" fmla="*/ 237 w 4138"/>
                  <a:gd name="T21" fmla="*/ 1527 h 3948"/>
                  <a:gd name="T22" fmla="*/ 103 w 4138"/>
                  <a:gd name="T23" fmla="*/ 1274 h 3948"/>
                  <a:gd name="T24" fmla="*/ 24 w 4138"/>
                  <a:gd name="T25" fmla="*/ 973 h 3948"/>
                  <a:gd name="T26" fmla="*/ 40 w 4138"/>
                  <a:gd name="T27" fmla="*/ 498 h 3948"/>
                  <a:gd name="T28" fmla="*/ 277 w 4138"/>
                  <a:gd name="T29" fmla="*/ 380 h 3948"/>
                  <a:gd name="T30" fmla="*/ 285 w 4138"/>
                  <a:gd name="T31" fmla="*/ 277 h 3948"/>
                  <a:gd name="T32" fmla="*/ 498 w 4138"/>
                  <a:gd name="T33" fmla="*/ 253 h 3948"/>
                  <a:gd name="T34" fmla="*/ 641 w 4138"/>
                  <a:gd name="T35" fmla="*/ 206 h 3948"/>
                  <a:gd name="T36" fmla="*/ 775 w 4138"/>
                  <a:gd name="T37" fmla="*/ 32 h 3948"/>
                  <a:gd name="T38" fmla="*/ 902 w 4138"/>
                  <a:gd name="T39" fmla="*/ 32 h 3948"/>
                  <a:gd name="T40" fmla="*/ 934 w 4138"/>
                  <a:gd name="T41" fmla="*/ 119 h 3948"/>
                  <a:gd name="T42" fmla="*/ 1013 w 4138"/>
                  <a:gd name="T43" fmla="*/ 32 h 3948"/>
                  <a:gd name="T44" fmla="*/ 1179 w 4138"/>
                  <a:gd name="T45" fmla="*/ 55 h 3948"/>
                  <a:gd name="T46" fmla="*/ 1290 w 4138"/>
                  <a:gd name="T47" fmla="*/ 150 h 3948"/>
                  <a:gd name="T48" fmla="*/ 1432 w 4138"/>
                  <a:gd name="T49" fmla="*/ 71 h 3948"/>
                  <a:gd name="T50" fmla="*/ 1495 w 4138"/>
                  <a:gd name="T51" fmla="*/ 103 h 3948"/>
                  <a:gd name="T52" fmla="*/ 1622 w 4138"/>
                  <a:gd name="T53" fmla="*/ 8 h 3948"/>
                  <a:gd name="T54" fmla="*/ 1867 w 4138"/>
                  <a:gd name="T55" fmla="*/ 135 h 3948"/>
                  <a:gd name="T56" fmla="*/ 1970 w 4138"/>
                  <a:gd name="T57" fmla="*/ 16 h 3948"/>
                  <a:gd name="T58" fmla="*/ 2152 w 4138"/>
                  <a:gd name="T59" fmla="*/ 150 h 3948"/>
                  <a:gd name="T60" fmla="*/ 2516 w 4138"/>
                  <a:gd name="T61" fmla="*/ 174 h 3948"/>
                  <a:gd name="T62" fmla="*/ 2658 w 4138"/>
                  <a:gd name="T63" fmla="*/ 245 h 3948"/>
                  <a:gd name="T64" fmla="*/ 3347 w 4138"/>
                  <a:gd name="T65" fmla="*/ 419 h 3948"/>
                  <a:gd name="T66" fmla="*/ 3394 w 4138"/>
                  <a:gd name="T67" fmla="*/ 593 h 3948"/>
                  <a:gd name="T68" fmla="*/ 3790 w 4138"/>
                  <a:gd name="T69" fmla="*/ 1044 h 3948"/>
                  <a:gd name="T70" fmla="*/ 3814 w 4138"/>
                  <a:gd name="T71" fmla="*/ 1274 h 3948"/>
                  <a:gd name="T72" fmla="*/ 3988 w 4138"/>
                  <a:gd name="T73" fmla="*/ 1511 h 3948"/>
                  <a:gd name="T74" fmla="*/ 4130 w 4138"/>
                  <a:gd name="T75" fmla="*/ 2207 h 3948"/>
                  <a:gd name="T76" fmla="*/ 3972 w 4138"/>
                  <a:gd name="T77" fmla="*/ 2698 h 3948"/>
                  <a:gd name="T78" fmla="*/ 3964 w 4138"/>
                  <a:gd name="T79" fmla="*/ 2967 h 3948"/>
                  <a:gd name="T80" fmla="*/ 3885 w 4138"/>
                  <a:gd name="T81" fmla="*/ 3046 h 3948"/>
                  <a:gd name="T82" fmla="*/ 3845 w 4138"/>
                  <a:gd name="T83" fmla="*/ 3220 h 3948"/>
                  <a:gd name="T84" fmla="*/ 3845 w 4138"/>
                  <a:gd name="T85" fmla="*/ 3457 h 3948"/>
                  <a:gd name="T86" fmla="*/ 3687 w 4138"/>
                  <a:gd name="T87" fmla="*/ 3363 h 3948"/>
                  <a:gd name="T88" fmla="*/ 3513 w 4138"/>
                  <a:gd name="T89" fmla="*/ 3576 h 3948"/>
                  <a:gd name="T90" fmla="*/ 3394 w 4138"/>
                  <a:gd name="T91" fmla="*/ 3790 h 3948"/>
                  <a:gd name="T92" fmla="*/ 3276 w 4138"/>
                  <a:gd name="T93" fmla="*/ 3624 h 3948"/>
                  <a:gd name="T94" fmla="*/ 3157 w 4138"/>
                  <a:gd name="T95" fmla="*/ 3766 h 3948"/>
                  <a:gd name="T96" fmla="*/ 2927 w 4138"/>
                  <a:gd name="T97" fmla="*/ 3932 h 3948"/>
                  <a:gd name="T98" fmla="*/ 2777 w 4138"/>
                  <a:gd name="T99" fmla="*/ 3679 h 3948"/>
                  <a:gd name="T100" fmla="*/ 2524 w 4138"/>
                  <a:gd name="T101" fmla="*/ 3758 h 3948"/>
                  <a:gd name="T102" fmla="*/ 2508 w 4138"/>
                  <a:gd name="T103" fmla="*/ 3450 h 3948"/>
                  <a:gd name="T104" fmla="*/ 2571 w 4138"/>
                  <a:gd name="T105" fmla="*/ 3196 h 3948"/>
                  <a:gd name="T106" fmla="*/ 2556 w 4138"/>
                  <a:gd name="T107" fmla="*/ 2927 h 3948"/>
                  <a:gd name="T108" fmla="*/ 2406 w 4138"/>
                  <a:gd name="T109" fmla="*/ 2749 h 3948"/>
                  <a:gd name="T110" fmla="*/ 2176 w 4138"/>
                  <a:gd name="T111" fmla="*/ 2674 h 3948"/>
                  <a:gd name="T112" fmla="*/ 2023 w 4138"/>
                  <a:gd name="T113" fmla="*/ 2745 h 3948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4138"/>
                  <a:gd name="T172" fmla="*/ 0 h 3948"/>
                  <a:gd name="T173" fmla="*/ 4138 w 4138"/>
                  <a:gd name="T174" fmla="*/ 3948 h 3948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4138" h="3948">
                    <a:moveTo>
                      <a:pt x="1994" y="2801"/>
                    </a:moveTo>
                    <a:cubicBezTo>
                      <a:pt x="1994" y="2785"/>
                      <a:pt x="1994" y="2777"/>
                      <a:pt x="1962" y="2793"/>
                    </a:cubicBezTo>
                    <a:cubicBezTo>
                      <a:pt x="1931" y="2809"/>
                      <a:pt x="1867" y="2864"/>
                      <a:pt x="1788" y="2896"/>
                    </a:cubicBezTo>
                    <a:cubicBezTo>
                      <a:pt x="1709" y="2927"/>
                      <a:pt x="1543" y="3006"/>
                      <a:pt x="1472" y="2991"/>
                    </a:cubicBezTo>
                    <a:cubicBezTo>
                      <a:pt x="1400" y="2975"/>
                      <a:pt x="1393" y="2888"/>
                      <a:pt x="1361" y="2801"/>
                    </a:cubicBezTo>
                    <a:cubicBezTo>
                      <a:pt x="1337" y="2706"/>
                      <a:pt x="1353" y="2556"/>
                      <a:pt x="1298" y="2429"/>
                    </a:cubicBezTo>
                    <a:cubicBezTo>
                      <a:pt x="1242" y="2310"/>
                      <a:pt x="1068" y="2160"/>
                      <a:pt x="1044" y="2057"/>
                    </a:cubicBezTo>
                    <a:cubicBezTo>
                      <a:pt x="1021" y="1954"/>
                      <a:pt x="1187" y="1891"/>
                      <a:pt x="1155" y="1804"/>
                    </a:cubicBezTo>
                    <a:cubicBezTo>
                      <a:pt x="1131" y="1725"/>
                      <a:pt x="965" y="1590"/>
                      <a:pt x="870" y="1559"/>
                    </a:cubicBezTo>
                    <a:cubicBezTo>
                      <a:pt x="783" y="1519"/>
                      <a:pt x="720" y="1622"/>
                      <a:pt x="609" y="1614"/>
                    </a:cubicBezTo>
                    <a:cubicBezTo>
                      <a:pt x="506" y="1606"/>
                      <a:pt x="316" y="1582"/>
                      <a:pt x="237" y="1527"/>
                    </a:cubicBezTo>
                    <a:cubicBezTo>
                      <a:pt x="150" y="1472"/>
                      <a:pt x="135" y="1369"/>
                      <a:pt x="103" y="1274"/>
                    </a:cubicBezTo>
                    <a:cubicBezTo>
                      <a:pt x="71" y="1187"/>
                      <a:pt x="32" y="1100"/>
                      <a:pt x="24" y="973"/>
                    </a:cubicBezTo>
                    <a:cubicBezTo>
                      <a:pt x="16" y="839"/>
                      <a:pt x="0" y="601"/>
                      <a:pt x="40" y="498"/>
                    </a:cubicBezTo>
                    <a:cubicBezTo>
                      <a:pt x="87" y="396"/>
                      <a:pt x="237" y="411"/>
                      <a:pt x="277" y="380"/>
                    </a:cubicBezTo>
                    <a:cubicBezTo>
                      <a:pt x="316" y="340"/>
                      <a:pt x="245" y="301"/>
                      <a:pt x="285" y="277"/>
                    </a:cubicBezTo>
                    <a:cubicBezTo>
                      <a:pt x="316" y="261"/>
                      <a:pt x="435" y="269"/>
                      <a:pt x="498" y="253"/>
                    </a:cubicBezTo>
                    <a:cubicBezTo>
                      <a:pt x="554" y="237"/>
                      <a:pt x="593" y="237"/>
                      <a:pt x="641" y="206"/>
                    </a:cubicBezTo>
                    <a:cubicBezTo>
                      <a:pt x="688" y="166"/>
                      <a:pt x="728" y="55"/>
                      <a:pt x="775" y="32"/>
                    </a:cubicBezTo>
                    <a:cubicBezTo>
                      <a:pt x="815" y="0"/>
                      <a:pt x="870" y="16"/>
                      <a:pt x="902" y="32"/>
                    </a:cubicBezTo>
                    <a:cubicBezTo>
                      <a:pt x="926" y="40"/>
                      <a:pt x="918" y="119"/>
                      <a:pt x="934" y="119"/>
                    </a:cubicBezTo>
                    <a:cubicBezTo>
                      <a:pt x="949" y="119"/>
                      <a:pt x="965" y="40"/>
                      <a:pt x="1013" y="32"/>
                    </a:cubicBezTo>
                    <a:cubicBezTo>
                      <a:pt x="1052" y="16"/>
                      <a:pt x="1131" y="40"/>
                      <a:pt x="1179" y="55"/>
                    </a:cubicBezTo>
                    <a:cubicBezTo>
                      <a:pt x="1226" y="79"/>
                      <a:pt x="1250" y="142"/>
                      <a:pt x="1290" y="150"/>
                    </a:cubicBezTo>
                    <a:cubicBezTo>
                      <a:pt x="1337" y="150"/>
                      <a:pt x="1400" y="79"/>
                      <a:pt x="1432" y="71"/>
                    </a:cubicBezTo>
                    <a:cubicBezTo>
                      <a:pt x="1472" y="63"/>
                      <a:pt x="1472" y="119"/>
                      <a:pt x="1495" y="103"/>
                    </a:cubicBezTo>
                    <a:cubicBezTo>
                      <a:pt x="1527" y="95"/>
                      <a:pt x="1567" y="0"/>
                      <a:pt x="1622" y="8"/>
                    </a:cubicBezTo>
                    <a:cubicBezTo>
                      <a:pt x="1685" y="16"/>
                      <a:pt x="1804" y="135"/>
                      <a:pt x="1867" y="135"/>
                    </a:cubicBezTo>
                    <a:cubicBezTo>
                      <a:pt x="1923" y="135"/>
                      <a:pt x="1923" y="8"/>
                      <a:pt x="1970" y="16"/>
                    </a:cubicBezTo>
                    <a:cubicBezTo>
                      <a:pt x="2018" y="16"/>
                      <a:pt x="2065" y="119"/>
                      <a:pt x="2152" y="150"/>
                    </a:cubicBezTo>
                    <a:cubicBezTo>
                      <a:pt x="2247" y="174"/>
                      <a:pt x="2429" y="158"/>
                      <a:pt x="2516" y="174"/>
                    </a:cubicBezTo>
                    <a:cubicBezTo>
                      <a:pt x="2595" y="190"/>
                      <a:pt x="2524" y="206"/>
                      <a:pt x="2658" y="245"/>
                    </a:cubicBezTo>
                    <a:cubicBezTo>
                      <a:pt x="2801" y="285"/>
                      <a:pt x="3228" y="364"/>
                      <a:pt x="3347" y="419"/>
                    </a:cubicBezTo>
                    <a:cubicBezTo>
                      <a:pt x="3473" y="475"/>
                      <a:pt x="3323" y="491"/>
                      <a:pt x="3394" y="593"/>
                    </a:cubicBezTo>
                    <a:cubicBezTo>
                      <a:pt x="3473" y="696"/>
                      <a:pt x="3719" y="926"/>
                      <a:pt x="3790" y="1044"/>
                    </a:cubicBezTo>
                    <a:cubicBezTo>
                      <a:pt x="3861" y="1155"/>
                      <a:pt x="3782" y="1203"/>
                      <a:pt x="3814" y="1274"/>
                    </a:cubicBezTo>
                    <a:cubicBezTo>
                      <a:pt x="3845" y="1353"/>
                      <a:pt x="3932" y="1353"/>
                      <a:pt x="3988" y="1511"/>
                    </a:cubicBezTo>
                    <a:cubicBezTo>
                      <a:pt x="4035" y="1669"/>
                      <a:pt x="4138" y="2010"/>
                      <a:pt x="4130" y="2207"/>
                    </a:cubicBezTo>
                    <a:cubicBezTo>
                      <a:pt x="4130" y="2405"/>
                      <a:pt x="4003" y="2571"/>
                      <a:pt x="3972" y="2698"/>
                    </a:cubicBezTo>
                    <a:cubicBezTo>
                      <a:pt x="3948" y="2817"/>
                      <a:pt x="3980" y="2912"/>
                      <a:pt x="3964" y="2967"/>
                    </a:cubicBezTo>
                    <a:cubicBezTo>
                      <a:pt x="3948" y="3022"/>
                      <a:pt x="3901" y="3006"/>
                      <a:pt x="3885" y="3046"/>
                    </a:cubicBezTo>
                    <a:cubicBezTo>
                      <a:pt x="3869" y="3086"/>
                      <a:pt x="3853" y="3149"/>
                      <a:pt x="3845" y="3220"/>
                    </a:cubicBezTo>
                    <a:cubicBezTo>
                      <a:pt x="3837" y="3291"/>
                      <a:pt x="3869" y="3434"/>
                      <a:pt x="3845" y="3457"/>
                    </a:cubicBezTo>
                    <a:cubicBezTo>
                      <a:pt x="3822" y="3481"/>
                      <a:pt x="3742" y="3339"/>
                      <a:pt x="3687" y="3363"/>
                    </a:cubicBezTo>
                    <a:cubicBezTo>
                      <a:pt x="3632" y="3386"/>
                      <a:pt x="3560" y="3505"/>
                      <a:pt x="3513" y="3576"/>
                    </a:cubicBezTo>
                    <a:cubicBezTo>
                      <a:pt x="3465" y="3647"/>
                      <a:pt x="3434" y="3782"/>
                      <a:pt x="3394" y="3790"/>
                    </a:cubicBezTo>
                    <a:cubicBezTo>
                      <a:pt x="3355" y="3798"/>
                      <a:pt x="3315" y="3624"/>
                      <a:pt x="3276" y="3624"/>
                    </a:cubicBezTo>
                    <a:cubicBezTo>
                      <a:pt x="3236" y="3624"/>
                      <a:pt x="3212" y="3719"/>
                      <a:pt x="3157" y="3766"/>
                    </a:cubicBezTo>
                    <a:cubicBezTo>
                      <a:pt x="3102" y="3813"/>
                      <a:pt x="2991" y="3948"/>
                      <a:pt x="2927" y="3932"/>
                    </a:cubicBezTo>
                    <a:cubicBezTo>
                      <a:pt x="2864" y="3916"/>
                      <a:pt x="2840" y="3711"/>
                      <a:pt x="2777" y="3679"/>
                    </a:cubicBezTo>
                    <a:cubicBezTo>
                      <a:pt x="2706" y="3647"/>
                      <a:pt x="2571" y="3798"/>
                      <a:pt x="2524" y="3758"/>
                    </a:cubicBezTo>
                    <a:cubicBezTo>
                      <a:pt x="2476" y="3719"/>
                      <a:pt x="2500" y="3544"/>
                      <a:pt x="2508" y="3450"/>
                    </a:cubicBezTo>
                    <a:cubicBezTo>
                      <a:pt x="2516" y="3355"/>
                      <a:pt x="2564" y="3283"/>
                      <a:pt x="2571" y="3196"/>
                    </a:cubicBezTo>
                    <a:cubicBezTo>
                      <a:pt x="2579" y="3109"/>
                      <a:pt x="2584" y="3002"/>
                      <a:pt x="2556" y="2927"/>
                    </a:cubicBezTo>
                    <a:cubicBezTo>
                      <a:pt x="2528" y="2852"/>
                      <a:pt x="2469" y="2791"/>
                      <a:pt x="2406" y="2749"/>
                    </a:cubicBezTo>
                    <a:cubicBezTo>
                      <a:pt x="2343" y="2707"/>
                      <a:pt x="2240" y="2675"/>
                      <a:pt x="2176" y="2674"/>
                    </a:cubicBezTo>
                    <a:cubicBezTo>
                      <a:pt x="2112" y="2673"/>
                      <a:pt x="2055" y="2730"/>
                      <a:pt x="2023" y="2745"/>
                    </a:cubicBezTo>
                  </a:path>
                </a:pathLst>
              </a:custGeom>
              <a:solidFill>
                <a:srgbClr val="272727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9680" name="Freeform 84"/>
              <p:cNvSpPr>
                <a:spLocks/>
              </p:cNvSpPr>
              <p:nvPr/>
            </p:nvSpPr>
            <p:spPr bwMode="auto">
              <a:xfrm>
                <a:off x="3721" y="4556"/>
                <a:ext cx="748" cy="582"/>
              </a:xfrm>
              <a:custGeom>
                <a:avLst/>
                <a:gdLst>
                  <a:gd name="T0" fmla="*/ 212 w 748"/>
                  <a:gd name="T1" fmla="*/ 16 h 582"/>
                  <a:gd name="T2" fmla="*/ 65 w 748"/>
                  <a:gd name="T3" fmla="*/ 298 h 582"/>
                  <a:gd name="T4" fmla="*/ 252 w 748"/>
                  <a:gd name="T5" fmla="*/ 349 h 582"/>
                  <a:gd name="T6" fmla="*/ 461 w 748"/>
                  <a:gd name="T7" fmla="*/ 439 h 582"/>
                  <a:gd name="T8" fmla="*/ 723 w 748"/>
                  <a:gd name="T9" fmla="*/ 562 h 582"/>
                  <a:gd name="T10" fmla="*/ 611 w 748"/>
                  <a:gd name="T11" fmla="*/ 320 h 582"/>
                  <a:gd name="T12" fmla="*/ 386 w 748"/>
                  <a:gd name="T13" fmla="*/ 84 h 582"/>
                  <a:gd name="T14" fmla="*/ 212 w 748"/>
                  <a:gd name="T15" fmla="*/ 16 h 58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748"/>
                  <a:gd name="T25" fmla="*/ 0 h 582"/>
                  <a:gd name="T26" fmla="*/ 748 w 748"/>
                  <a:gd name="T27" fmla="*/ 582 h 58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748" h="582">
                    <a:moveTo>
                      <a:pt x="212" y="16"/>
                    </a:moveTo>
                    <a:cubicBezTo>
                      <a:pt x="0" y="35"/>
                      <a:pt x="58" y="243"/>
                      <a:pt x="65" y="298"/>
                    </a:cubicBezTo>
                    <a:cubicBezTo>
                      <a:pt x="72" y="353"/>
                      <a:pt x="186" y="326"/>
                      <a:pt x="252" y="349"/>
                    </a:cubicBezTo>
                    <a:cubicBezTo>
                      <a:pt x="318" y="372"/>
                      <a:pt x="382" y="403"/>
                      <a:pt x="461" y="439"/>
                    </a:cubicBezTo>
                    <a:cubicBezTo>
                      <a:pt x="540" y="475"/>
                      <a:pt x="698" y="582"/>
                      <a:pt x="723" y="562"/>
                    </a:cubicBezTo>
                    <a:cubicBezTo>
                      <a:pt x="748" y="542"/>
                      <a:pt x="667" y="400"/>
                      <a:pt x="611" y="320"/>
                    </a:cubicBezTo>
                    <a:cubicBezTo>
                      <a:pt x="555" y="240"/>
                      <a:pt x="454" y="133"/>
                      <a:pt x="386" y="84"/>
                    </a:cubicBezTo>
                    <a:cubicBezTo>
                      <a:pt x="318" y="35"/>
                      <a:pt x="256" y="0"/>
                      <a:pt x="212" y="16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95" name="Rectangle 50"/>
          <p:cNvSpPr>
            <a:spLocks noChangeArrowheads="1"/>
          </p:cNvSpPr>
          <p:nvPr/>
        </p:nvSpPr>
        <p:spPr bwMode="auto">
          <a:xfrm>
            <a:off x="1465263" y="4262438"/>
            <a:ext cx="69881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/>
              <a:t>коммерческое «</a:t>
            </a:r>
            <a:r>
              <a:rPr lang="en-US" altLang="ru-RU" sz="2400"/>
              <a:t>at</a:t>
            </a:r>
            <a:r>
              <a:rPr lang="ru-RU" altLang="ru-RU" sz="2400"/>
              <a:t>», </a:t>
            </a:r>
            <a:r>
              <a:rPr lang="en-US" altLang="ru-RU" sz="2400"/>
              <a:t>197</a:t>
            </a:r>
            <a:r>
              <a:rPr lang="ru-RU" altLang="ru-RU" sz="2400"/>
              <a:t>1 год,</a:t>
            </a:r>
            <a:r>
              <a:rPr lang="en-US" altLang="ru-RU" sz="2400"/>
              <a:t> </a:t>
            </a:r>
            <a:r>
              <a:rPr lang="ru-RU" altLang="ru-RU" sz="2400"/>
              <a:t>Р. Томлисон</a:t>
            </a:r>
          </a:p>
          <a:p>
            <a:pPr eaLnBrk="1" hangingPunct="1"/>
            <a:r>
              <a:rPr lang="ru-RU" altLang="ru-RU" sz="2400"/>
              <a:t>«собака» (Россия)</a:t>
            </a:r>
          </a:p>
          <a:p>
            <a:pPr eaLnBrk="1" hangingPunct="1"/>
            <a:r>
              <a:rPr lang="ru-RU" altLang="ru-RU" sz="2400"/>
              <a:t>«кошечка» (Польша)</a:t>
            </a:r>
          </a:p>
          <a:p>
            <a:pPr eaLnBrk="1" hangingPunct="1"/>
            <a:r>
              <a:rPr lang="ru-RU" altLang="ru-RU" sz="2400"/>
              <a:t>«роза» (Турция)</a:t>
            </a:r>
          </a:p>
          <a:p>
            <a:pPr eaLnBrk="1" hangingPunct="1"/>
            <a:r>
              <a:rPr lang="en-US" altLang="ru-RU" sz="2400"/>
              <a:t>XVI</a:t>
            </a:r>
            <a:r>
              <a:rPr lang="ru-RU" altLang="ru-RU" sz="2400"/>
              <a:t> век: вес 10 кг, объем 15 л</a:t>
            </a:r>
          </a:p>
        </p:txBody>
      </p:sp>
      <p:sp>
        <p:nvSpPr>
          <p:cNvPr id="1096" name="Rectangle 70"/>
          <p:cNvSpPr>
            <a:spLocks noChangeArrowheads="1"/>
          </p:cNvSpPr>
          <p:nvPr/>
        </p:nvSpPr>
        <p:spPr bwMode="auto">
          <a:xfrm>
            <a:off x="630238" y="4171950"/>
            <a:ext cx="646112" cy="7016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/>
              <a:t>@</a:t>
            </a:r>
            <a:endParaRPr lang="ru-RU" sz="4000" b="1" dirty="0"/>
          </a:p>
        </p:txBody>
      </p:sp>
      <p:sp>
        <p:nvSpPr>
          <p:cNvPr id="1097" name="Rectangle 528"/>
          <p:cNvSpPr>
            <a:spLocks noChangeArrowheads="1"/>
          </p:cNvSpPr>
          <p:nvPr/>
        </p:nvSpPr>
        <p:spPr bwMode="auto">
          <a:xfrm>
            <a:off x="3200400" y="2724150"/>
            <a:ext cx="2314575" cy="3984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algn="ctr" eaLnBrk="0" hangingPunct="0">
              <a:defRPr/>
            </a:pPr>
            <a:r>
              <a:rPr lang="en-US" sz="2000" b="1" dirty="0" err="1">
                <a:latin typeface="Courier New" pitchFamily="49" charset="0"/>
                <a:ea typeface="Calibri" pitchFamily="34" charset="0"/>
                <a:cs typeface="Courier New" pitchFamily="49" charset="0"/>
              </a:rPr>
              <a:t>vasya</a:t>
            </a:r>
            <a:r>
              <a:rPr lang="en-US" sz="2000" b="1" dirty="0">
                <a:solidFill>
                  <a:srgbClr val="FF0000"/>
                </a:solidFill>
                <a:latin typeface="+mn-lt"/>
                <a:ea typeface="Calibri" pitchFamily="34" charset="0"/>
                <a:cs typeface="Courier New" pitchFamily="49" charset="0"/>
              </a:rPr>
              <a:t>@</a:t>
            </a:r>
            <a:r>
              <a:rPr lang="ru-RU" sz="2000" b="1" dirty="0">
                <a:latin typeface="+mn-lt"/>
                <a:ea typeface="Calibri" pitchFamily="34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ea typeface="Calibri" pitchFamily="34" charset="0"/>
                <a:cs typeface="Courier New" pitchFamily="49" charset="0"/>
              </a:rPr>
              <a:t>mail.ru</a:t>
            </a:r>
            <a:endParaRPr lang="en-US" sz="4800" dirty="0">
              <a:latin typeface="Arial" pitchFamily="34" charset="0"/>
            </a:endParaRPr>
          </a:p>
        </p:txBody>
      </p:sp>
      <p:sp>
        <p:nvSpPr>
          <p:cNvPr id="1098" name="AutoShape 8"/>
          <p:cNvSpPr>
            <a:spLocks noChangeArrowheads="1"/>
          </p:cNvSpPr>
          <p:nvPr/>
        </p:nvSpPr>
        <p:spPr bwMode="auto">
          <a:xfrm>
            <a:off x="2043113" y="3430588"/>
            <a:ext cx="2012950" cy="374650"/>
          </a:xfrm>
          <a:prstGeom prst="wedgeRoundRectCallout">
            <a:avLst>
              <a:gd name="adj1" fmla="val 37270"/>
              <a:gd name="adj2" fmla="val -122439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 anchor="ctr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000" dirty="0"/>
              <a:t>почтовый ящик</a:t>
            </a:r>
          </a:p>
        </p:txBody>
      </p:sp>
      <p:sp>
        <p:nvSpPr>
          <p:cNvPr id="70688" name="Прямоугольник 1098"/>
          <p:cNvSpPr>
            <a:spLocks noChangeArrowheads="1"/>
          </p:cNvSpPr>
          <p:nvPr/>
        </p:nvSpPr>
        <p:spPr bwMode="auto">
          <a:xfrm>
            <a:off x="3160713" y="2684463"/>
            <a:ext cx="895350" cy="476250"/>
          </a:xfrm>
          <a:prstGeom prst="rect">
            <a:avLst/>
          </a:prstGeom>
          <a:noFill/>
          <a:ln w="19050" algn="ctr">
            <a:solidFill>
              <a:srgbClr val="333399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0689" name="Прямоугольник 1099"/>
          <p:cNvSpPr>
            <a:spLocks noChangeArrowheads="1"/>
          </p:cNvSpPr>
          <p:nvPr/>
        </p:nvSpPr>
        <p:spPr bwMode="auto">
          <a:xfrm>
            <a:off x="4319588" y="2684463"/>
            <a:ext cx="1235075" cy="476250"/>
          </a:xfrm>
          <a:prstGeom prst="rect">
            <a:avLst/>
          </a:prstGeom>
          <a:noFill/>
          <a:ln w="19050" algn="ctr">
            <a:solidFill>
              <a:srgbClr val="333399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102" name="AutoShape 8"/>
          <p:cNvSpPr>
            <a:spLocks noChangeArrowheads="1"/>
          </p:cNvSpPr>
          <p:nvPr/>
        </p:nvSpPr>
        <p:spPr bwMode="auto">
          <a:xfrm flipH="1">
            <a:off x="4319588" y="3430588"/>
            <a:ext cx="2246312" cy="374650"/>
          </a:xfrm>
          <a:prstGeom prst="wedgeRoundRectCallout">
            <a:avLst>
              <a:gd name="adj1" fmla="val 34673"/>
              <a:gd name="adj2" fmla="val -122439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 anchor="ctr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000" dirty="0"/>
              <a:t>почтовый сервер</a:t>
            </a:r>
          </a:p>
        </p:txBody>
      </p:sp>
      <p:sp>
        <p:nvSpPr>
          <p:cNvPr id="70755" name="Line 539"/>
          <p:cNvSpPr>
            <a:spLocks noChangeShapeType="1"/>
          </p:cNvSpPr>
          <p:nvPr/>
        </p:nvSpPr>
        <p:spPr bwMode="auto">
          <a:xfrm>
            <a:off x="1914525" y="1784350"/>
            <a:ext cx="10017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56" name="Line 538"/>
          <p:cNvSpPr>
            <a:spLocks noChangeShapeType="1"/>
          </p:cNvSpPr>
          <p:nvPr/>
        </p:nvSpPr>
        <p:spPr bwMode="auto">
          <a:xfrm flipH="1">
            <a:off x="1885950" y="1951038"/>
            <a:ext cx="10001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757" name="Rectangle 537"/>
          <p:cNvSpPr>
            <a:spLocks noChangeArrowheads="1"/>
          </p:cNvSpPr>
          <p:nvPr/>
        </p:nvSpPr>
        <p:spPr bwMode="auto">
          <a:xfrm>
            <a:off x="2192338" y="1576388"/>
            <a:ext cx="446087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ru-RU" sz="1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SMTP</a:t>
            </a:r>
            <a:endParaRPr lang="en-US" altLang="ru-RU" sz="360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70758" name="Rectangle 536"/>
          <p:cNvSpPr>
            <a:spLocks noChangeArrowheads="1"/>
          </p:cNvSpPr>
          <p:nvPr/>
        </p:nvSpPr>
        <p:spPr bwMode="auto">
          <a:xfrm>
            <a:off x="2044700" y="2014538"/>
            <a:ext cx="723900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ru-RU" sz="1400" b="1">
                <a:ea typeface="Calibri" pitchFamily="34" charset="0"/>
                <a:cs typeface="Courier New" pitchFamily="49" charset="0"/>
              </a:rPr>
              <a:t> </a:t>
            </a:r>
            <a:r>
              <a:rPr lang="en-US" altLang="ru-RU" sz="1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POP3,</a:t>
            </a:r>
            <a:endParaRPr lang="ru-RU" altLang="ru-RU" sz="1400">
              <a:ea typeface="Calibri" pitchFamily="34" charset="0"/>
              <a:cs typeface="Courier New" pitchFamily="49" charset="0"/>
            </a:endParaRPr>
          </a:p>
          <a:p>
            <a:pPr algn="ctr">
              <a:lnSpc>
                <a:spcPct val="80000"/>
              </a:lnSpc>
            </a:pPr>
            <a:r>
              <a:rPr lang="en-US" altLang="ru-RU" sz="1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IMAP</a:t>
            </a:r>
            <a:endParaRPr lang="en-US" altLang="ru-RU" sz="360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70673" name="Line 534"/>
          <p:cNvSpPr>
            <a:spLocks noChangeShapeType="1"/>
          </p:cNvSpPr>
          <p:nvPr/>
        </p:nvSpPr>
        <p:spPr bwMode="auto">
          <a:xfrm flipH="1">
            <a:off x="6243638" y="1785938"/>
            <a:ext cx="1001712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674" name="Line 533"/>
          <p:cNvSpPr>
            <a:spLocks noChangeShapeType="1"/>
          </p:cNvSpPr>
          <p:nvPr/>
        </p:nvSpPr>
        <p:spPr bwMode="auto">
          <a:xfrm>
            <a:off x="6273800" y="1951038"/>
            <a:ext cx="1000125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0675" name="Rectangle 532"/>
          <p:cNvSpPr>
            <a:spLocks noChangeArrowheads="1"/>
          </p:cNvSpPr>
          <p:nvPr/>
        </p:nvSpPr>
        <p:spPr bwMode="auto">
          <a:xfrm>
            <a:off x="6521450" y="1576388"/>
            <a:ext cx="446088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ru-RU" sz="1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SMTP</a:t>
            </a:r>
            <a:endParaRPr lang="en-US" altLang="ru-RU" sz="360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70676" name="Rectangle 531"/>
          <p:cNvSpPr>
            <a:spLocks noChangeArrowheads="1"/>
          </p:cNvSpPr>
          <p:nvPr/>
        </p:nvSpPr>
        <p:spPr bwMode="auto">
          <a:xfrm>
            <a:off x="6373813" y="2014538"/>
            <a:ext cx="723900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altLang="ru-RU" sz="1400" b="1">
                <a:ea typeface="Calibri" pitchFamily="34" charset="0"/>
                <a:cs typeface="Courier New" pitchFamily="49" charset="0"/>
              </a:rPr>
              <a:t> </a:t>
            </a:r>
            <a:r>
              <a:rPr lang="en-US" altLang="ru-RU" sz="1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POP3,</a:t>
            </a:r>
            <a:endParaRPr lang="ru-RU" altLang="ru-RU" sz="1400">
              <a:ea typeface="Calibri" pitchFamily="34" charset="0"/>
              <a:cs typeface="Courier New" pitchFamily="49" charset="0"/>
            </a:endParaRPr>
          </a:p>
          <a:p>
            <a:pPr algn="ctr">
              <a:lnSpc>
                <a:spcPct val="80000"/>
              </a:lnSpc>
            </a:pPr>
            <a:r>
              <a:rPr lang="en-US" altLang="ru-RU" sz="1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IMAP</a:t>
            </a:r>
            <a:endParaRPr lang="en-US" altLang="ru-RU" sz="360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158237" name="AutoShape 541"/>
          <p:cNvSpPr>
            <a:spLocks noChangeArrowheads="1"/>
          </p:cNvSpPr>
          <p:nvPr/>
        </p:nvSpPr>
        <p:spPr bwMode="auto">
          <a:xfrm>
            <a:off x="3433763" y="1617663"/>
            <a:ext cx="631825" cy="252412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8236" name="AutoShape 540"/>
          <p:cNvSpPr>
            <a:spLocks noChangeArrowheads="1"/>
          </p:cNvSpPr>
          <p:nvPr/>
        </p:nvSpPr>
        <p:spPr bwMode="auto">
          <a:xfrm>
            <a:off x="5167313" y="1617663"/>
            <a:ext cx="630237" cy="252412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13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70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0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0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7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70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500"/>
                                        <p:tgtEl>
                                          <p:spTgt spid="706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70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706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6" grpId="0"/>
      <p:bldP spid="70668" grpId="0"/>
      <p:bldP spid="1095" grpId="0"/>
      <p:bldP spid="1096" grpId="0" animBg="1"/>
      <p:bldP spid="1097" grpId="0" animBg="1"/>
      <p:bldP spid="1098" grpId="0" animBg="1"/>
      <p:bldP spid="70688" grpId="0" animBg="1"/>
      <p:bldP spid="70688" grpId="1" animBg="1"/>
      <p:bldP spid="70689" grpId="0" animBg="1"/>
      <p:bldP spid="70689" grpId="1" animBg="1"/>
      <p:bldP spid="1102" grpId="0" animBg="1"/>
      <p:bldP spid="70755" grpId="0" animBg="1"/>
      <p:bldP spid="70756" grpId="0" animBg="1"/>
      <p:bldP spid="70757" grpId="0"/>
      <p:bldP spid="70758" grpId="0"/>
      <p:bldP spid="70673" grpId="0" animBg="1"/>
      <p:bldP spid="70674" grpId="0" animBg="1"/>
      <p:bldP spid="70675" grpId="0"/>
      <p:bldP spid="70676" grpId="0"/>
      <p:bldP spid="158237" grpId="0" animBg="1"/>
      <p:bldP spid="158236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1164</Words>
  <Application>Microsoft Office PowerPoint</Application>
  <PresentationFormat>Экран (4:3)</PresentationFormat>
  <Paragraphs>288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Оформление по умолчанию</vt:lpstr>
      <vt:lpstr>Компьютерные сети</vt:lpstr>
      <vt:lpstr>Повторение</vt:lpstr>
      <vt:lpstr>Презентация PowerPoint</vt:lpstr>
      <vt:lpstr>Адрес ресурса (URL)</vt:lpstr>
      <vt:lpstr>Адрес ресурса (URL)</vt:lpstr>
      <vt:lpstr>Служба WWW</vt:lpstr>
      <vt:lpstr>Веб-браузеры</vt:lpstr>
      <vt:lpstr>Веб 2.0</vt:lpstr>
      <vt:lpstr>Как работает электронная почта?</vt:lpstr>
      <vt:lpstr>Поисковые машины</vt:lpstr>
      <vt:lpstr>Обмен файлами (FTP)</vt:lpstr>
      <vt:lpstr>Общение в реальном времени (онлайн)</vt:lpstr>
      <vt:lpstr>Компьютерные сети</vt:lpstr>
      <vt:lpstr>Что такое электронная коммерция?</vt:lpstr>
      <vt:lpstr>Методы продвижения товаров</vt:lpstr>
      <vt:lpstr>Электронные платёжные системы</vt:lpstr>
      <vt:lpstr>Компьютерные сети</vt:lpstr>
      <vt:lpstr>Нетикет – сетевой этикет</vt:lpstr>
      <vt:lpstr>Нетикет – сетевой этикет</vt:lpstr>
      <vt:lpstr>Нетикет – сетевой этикет</vt:lpstr>
      <vt:lpstr>Интернет: юридические проблемы</vt:lpstr>
      <vt:lpstr>Авторские права</vt:lpstr>
      <vt:lpstr>Незаконный доступ к информации</vt:lpstr>
      <vt:lpstr>Конец фильма</vt:lpstr>
      <vt:lpstr>Авторские права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</dc:creator>
  <cp:lastModifiedBy>Оля</cp:lastModifiedBy>
  <cp:revision>19</cp:revision>
  <dcterms:created xsi:type="dcterms:W3CDTF">2020-04-12T07:37:02Z</dcterms:created>
  <dcterms:modified xsi:type="dcterms:W3CDTF">2020-04-18T08:47:00Z</dcterms:modified>
</cp:coreProperties>
</file>