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974" y="-4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545F8CA-3FE2-42A4-91B7-806CDBC33EE0}" type="datetimeFigureOut">
              <a:rPr lang="ru-RU" smtClean="0"/>
              <a:t>22.04.2020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87FF297-FEA3-47CD-8B10-8645F7D17886}" type="slidenum">
              <a:rPr lang="ru-RU" smtClean="0"/>
              <a:t>‹#›</a:t>
            </a:fld>
            <a:endParaRPr lang="ru-RU"/>
          </a:p>
        </p:txBody>
      </p:sp>
    </p:spTree>
    <p:extLst>
      <p:ext uri="{BB962C8B-B14F-4D97-AF65-F5344CB8AC3E}">
        <p14:creationId xmlns:p14="http://schemas.microsoft.com/office/powerpoint/2010/main" val="3446263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545F8CA-3FE2-42A4-91B7-806CDBC33EE0}" type="datetimeFigureOut">
              <a:rPr lang="ru-RU" smtClean="0"/>
              <a:t>22.04.2020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87FF297-FEA3-47CD-8B10-8645F7D17886}" type="slidenum">
              <a:rPr lang="ru-RU" smtClean="0"/>
              <a:t>‹#›</a:t>
            </a:fld>
            <a:endParaRPr lang="ru-RU"/>
          </a:p>
        </p:txBody>
      </p:sp>
    </p:spTree>
    <p:extLst>
      <p:ext uri="{BB962C8B-B14F-4D97-AF65-F5344CB8AC3E}">
        <p14:creationId xmlns:p14="http://schemas.microsoft.com/office/powerpoint/2010/main" val="4236417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545F8CA-3FE2-42A4-91B7-806CDBC33EE0}" type="datetimeFigureOut">
              <a:rPr lang="ru-RU" smtClean="0"/>
              <a:t>22.04.2020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87FF297-FEA3-47CD-8B10-8645F7D17886}" type="slidenum">
              <a:rPr lang="ru-RU" smtClean="0"/>
              <a:t>‹#›</a:t>
            </a:fld>
            <a:endParaRPr lang="ru-RU"/>
          </a:p>
        </p:txBody>
      </p:sp>
    </p:spTree>
    <p:extLst>
      <p:ext uri="{BB962C8B-B14F-4D97-AF65-F5344CB8AC3E}">
        <p14:creationId xmlns:p14="http://schemas.microsoft.com/office/powerpoint/2010/main" val="643951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545F8CA-3FE2-42A4-91B7-806CDBC33EE0}" type="datetimeFigureOut">
              <a:rPr lang="ru-RU" smtClean="0"/>
              <a:t>22.04.2020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87FF297-FEA3-47CD-8B10-8645F7D17886}" type="slidenum">
              <a:rPr lang="ru-RU" smtClean="0"/>
              <a:t>‹#›</a:t>
            </a:fld>
            <a:endParaRPr lang="ru-RU"/>
          </a:p>
        </p:txBody>
      </p:sp>
    </p:spTree>
    <p:extLst>
      <p:ext uri="{BB962C8B-B14F-4D97-AF65-F5344CB8AC3E}">
        <p14:creationId xmlns:p14="http://schemas.microsoft.com/office/powerpoint/2010/main" val="1700398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545F8CA-3FE2-42A4-91B7-806CDBC33EE0}" type="datetimeFigureOut">
              <a:rPr lang="ru-RU" smtClean="0"/>
              <a:t>22.04.2020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87FF297-FEA3-47CD-8B10-8645F7D17886}" type="slidenum">
              <a:rPr lang="ru-RU" smtClean="0"/>
              <a:t>‹#›</a:t>
            </a:fld>
            <a:endParaRPr lang="ru-RU"/>
          </a:p>
        </p:txBody>
      </p:sp>
    </p:spTree>
    <p:extLst>
      <p:ext uri="{BB962C8B-B14F-4D97-AF65-F5344CB8AC3E}">
        <p14:creationId xmlns:p14="http://schemas.microsoft.com/office/powerpoint/2010/main" val="3905317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545F8CA-3FE2-42A4-91B7-806CDBC33EE0}" type="datetimeFigureOut">
              <a:rPr lang="ru-RU" smtClean="0"/>
              <a:t>22.04.2020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87FF297-FEA3-47CD-8B10-8645F7D17886}" type="slidenum">
              <a:rPr lang="ru-RU" smtClean="0"/>
              <a:t>‹#›</a:t>
            </a:fld>
            <a:endParaRPr lang="ru-RU"/>
          </a:p>
        </p:txBody>
      </p:sp>
    </p:spTree>
    <p:extLst>
      <p:ext uri="{BB962C8B-B14F-4D97-AF65-F5344CB8AC3E}">
        <p14:creationId xmlns:p14="http://schemas.microsoft.com/office/powerpoint/2010/main" val="3751286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545F8CA-3FE2-42A4-91B7-806CDBC33EE0}" type="datetimeFigureOut">
              <a:rPr lang="ru-RU" smtClean="0"/>
              <a:t>22.04.2020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87FF297-FEA3-47CD-8B10-8645F7D17886}" type="slidenum">
              <a:rPr lang="ru-RU" smtClean="0"/>
              <a:t>‹#›</a:t>
            </a:fld>
            <a:endParaRPr lang="ru-RU"/>
          </a:p>
        </p:txBody>
      </p:sp>
    </p:spTree>
    <p:extLst>
      <p:ext uri="{BB962C8B-B14F-4D97-AF65-F5344CB8AC3E}">
        <p14:creationId xmlns:p14="http://schemas.microsoft.com/office/powerpoint/2010/main" val="3150650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545F8CA-3FE2-42A4-91B7-806CDBC33EE0}" type="datetimeFigureOut">
              <a:rPr lang="ru-RU" smtClean="0"/>
              <a:t>22.04.2020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87FF297-FEA3-47CD-8B10-8645F7D17886}" type="slidenum">
              <a:rPr lang="ru-RU" smtClean="0"/>
              <a:t>‹#›</a:t>
            </a:fld>
            <a:endParaRPr lang="ru-RU"/>
          </a:p>
        </p:txBody>
      </p:sp>
    </p:spTree>
    <p:extLst>
      <p:ext uri="{BB962C8B-B14F-4D97-AF65-F5344CB8AC3E}">
        <p14:creationId xmlns:p14="http://schemas.microsoft.com/office/powerpoint/2010/main" val="1292408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545F8CA-3FE2-42A4-91B7-806CDBC33EE0}" type="datetimeFigureOut">
              <a:rPr lang="ru-RU" smtClean="0"/>
              <a:t>22.04.2020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87FF297-FEA3-47CD-8B10-8645F7D17886}" type="slidenum">
              <a:rPr lang="ru-RU" smtClean="0"/>
              <a:t>‹#›</a:t>
            </a:fld>
            <a:endParaRPr lang="ru-RU"/>
          </a:p>
        </p:txBody>
      </p:sp>
    </p:spTree>
    <p:extLst>
      <p:ext uri="{BB962C8B-B14F-4D97-AF65-F5344CB8AC3E}">
        <p14:creationId xmlns:p14="http://schemas.microsoft.com/office/powerpoint/2010/main" val="2749254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545F8CA-3FE2-42A4-91B7-806CDBC33EE0}" type="datetimeFigureOut">
              <a:rPr lang="ru-RU" smtClean="0"/>
              <a:t>22.04.2020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87FF297-FEA3-47CD-8B10-8645F7D17886}" type="slidenum">
              <a:rPr lang="ru-RU" smtClean="0"/>
              <a:t>‹#›</a:t>
            </a:fld>
            <a:endParaRPr lang="ru-RU"/>
          </a:p>
        </p:txBody>
      </p:sp>
    </p:spTree>
    <p:extLst>
      <p:ext uri="{BB962C8B-B14F-4D97-AF65-F5344CB8AC3E}">
        <p14:creationId xmlns:p14="http://schemas.microsoft.com/office/powerpoint/2010/main" val="2560482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545F8CA-3FE2-42A4-91B7-806CDBC33EE0}" type="datetimeFigureOut">
              <a:rPr lang="ru-RU" smtClean="0"/>
              <a:t>22.04.2020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87FF297-FEA3-47CD-8B10-8645F7D17886}" type="slidenum">
              <a:rPr lang="ru-RU" smtClean="0"/>
              <a:t>‹#›</a:t>
            </a:fld>
            <a:endParaRPr lang="ru-RU"/>
          </a:p>
        </p:txBody>
      </p:sp>
    </p:spTree>
    <p:extLst>
      <p:ext uri="{BB962C8B-B14F-4D97-AF65-F5344CB8AC3E}">
        <p14:creationId xmlns:p14="http://schemas.microsoft.com/office/powerpoint/2010/main" val="2989460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45F8CA-3FE2-42A4-91B7-806CDBC33EE0}" type="datetimeFigureOut">
              <a:rPr lang="ru-RU" smtClean="0"/>
              <a:t>22.04.2020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FF297-FEA3-47CD-8B10-8645F7D17886}" type="slidenum">
              <a:rPr lang="ru-RU" smtClean="0"/>
              <a:t>‹#›</a:t>
            </a:fld>
            <a:endParaRPr lang="ru-RU"/>
          </a:p>
        </p:txBody>
      </p:sp>
    </p:spTree>
    <p:extLst>
      <p:ext uri="{BB962C8B-B14F-4D97-AF65-F5344CB8AC3E}">
        <p14:creationId xmlns:p14="http://schemas.microsoft.com/office/powerpoint/2010/main" val="1943750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0"/>
            <a:ext cx="7772400" cy="792088"/>
          </a:xfrm>
        </p:spPr>
        <p:txBody>
          <a:bodyPr>
            <a:normAutofit/>
          </a:bodyPr>
          <a:lstStyle/>
          <a:p>
            <a:r>
              <a:rPr lang="ru-RU" sz="4000" b="1" dirty="0" smtClean="0">
                <a:latin typeface="Times New Roman" panose="02020603050405020304" pitchFamily="18" charset="0"/>
                <a:cs typeface="Times New Roman" panose="02020603050405020304" pitchFamily="18" charset="0"/>
              </a:rPr>
              <a:t>Задание </a:t>
            </a:r>
            <a:r>
              <a:rPr lang="ru-RU" sz="4000" b="1" dirty="0" smtClean="0">
                <a:latin typeface="Times New Roman" panose="02020603050405020304" pitchFamily="18" charset="0"/>
                <a:cs typeface="Times New Roman" panose="02020603050405020304" pitchFamily="18" charset="0"/>
              </a:rPr>
              <a:t>25</a:t>
            </a:r>
            <a:endParaRPr lang="ru-RU" sz="4000"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323527" y="764705"/>
            <a:ext cx="8496945" cy="4320480"/>
          </a:xfrm>
        </p:spPr>
        <p:txBody>
          <a:bodyPr>
            <a:noAutofit/>
          </a:bodyPr>
          <a:lstStyle/>
          <a:p>
            <a:pPr algn="just"/>
            <a:r>
              <a:rPr lang="ru-RU" sz="2400" dirty="0">
                <a:solidFill>
                  <a:schemeClr val="tx1"/>
                </a:solidFill>
                <a:latin typeface="Times New Roman" panose="02020603050405020304" pitchFamily="18" charset="0"/>
                <a:cs typeface="Times New Roman" panose="02020603050405020304" pitchFamily="18" charset="0"/>
              </a:rPr>
              <a:t>Дан массив, содержащий 2020 положительных целых чисел, не </a:t>
            </a:r>
            <a:r>
              <a:rPr lang="ru-RU" sz="2400" dirty="0" smtClean="0">
                <a:solidFill>
                  <a:schemeClr val="tx1"/>
                </a:solidFill>
                <a:latin typeface="Times New Roman" panose="02020603050405020304" pitchFamily="18" charset="0"/>
                <a:cs typeface="Times New Roman" panose="02020603050405020304" pitchFamily="18" charset="0"/>
              </a:rPr>
              <a:t>превышающих 15 000. Необходимо найти минимальный элемент, двоичная </a:t>
            </a:r>
            <a:r>
              <a:rPr lang="ru-RU" sz="2400" dirty="0">
                <a:solidFill>
                  <a:schemeClr val="tx1"/>
                </a:solidFill>
                <a:latin typeface="Times New Roman" panose="02020603050405020304" pitchFamily="18" charset="0"/>
                <a:cs typeface="Times New Roman" panose="02020603050405020304" pitchFamily="18" charset="0"/>
              </a:rPr>
              <a:t>запись которого заканчивается не более чем двумя нулями, уменьшить все чётные элементы массива, </a:t>
            </a:r>
            <a:r>
              <a:rPr lang="ru-RU" sz="2400" dirty="0" smtClean="0">
                <a:solidFill>
                  <a:schemeClr val="tx1"/>
                </a:solidFill>
                <a:latin typeface="Times New Roman" panose="02020603050405020304" pitchFamily="18" charset="0"/>
                <a:cs typeface="Times New Roman" panose="02020603050405020304" pitchFamily="18" charset="0"/>
              </a:rPr>
              <a:t>превышающие </a:t>
            </a:r>
            <a:r>
              <a:rPr lang="ru-RU" sz="2400" dirty="0">
                <a:solidFill>
                  <a:schemeClr val="tx1"/>
                </a:solidFill>
                <a:latin typeface="Times New Roman" panose="02020603050405020304" pitchFamily="18" charset="0"/>
                <a:cs typeface="Times New Roman" panose="02020603050405020304" pitchFamily="18" charset="0"/>
              </a:rPr>
              <a:t>найденный минимум, на величину этого минимума и вывести изменённый массив. Если в массиве нет элементов, двоичная запись которых заканчивается не более чем двумя нулями, нужно вывести массив без изменений. </a:t>
            </a:r>
          </a:p>
          <a:p>
            <a:pPr algn="just"/>
            <a:r>
              <a:rPr lang="ru-RU" sz="2400" dirty="0">
                <a:solidFill>
                  <a:schemeClr val="tx1"/>
                </a:solidFill>
                <a:latin typeface="Times New Roman" panose="02020603050405020304" pitchFamily="18" charset="0"/>
                <a:cs typeface="Times New Roman" panose="02020603050405020304" pitchFamily="18" charset="0"/>
              </a:rPr>
              <a:t>Например, для массива из шести элементов, равных 12, 13, 8, 19, 10, 14, нужно получить и вывести массив, содержащий числа 2, 13, 8, 19, 10, 4. </a:t>
            </a:r>
          </a:p>
        </p:txBody>
      </p:sp>
    </p:spTree>
    <p:extLst>
      <p:ext uri="{BB962C8B-B14F-4D97-AF65-F5344CB8AC3E}">
        <p14:creationId xmlns:p14="http://schemas.microsoft.com/office/powerpoint/2010/main" val="28764587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536" y="188640"/>
            <a:ext cx="8424937" cy="1440160"/>
          </a:xfrm>
        </p:spPr>
        <p:txBody>
          <a:bodyPr>
            <a:noAutofit/>
          </a:bodyPr>
          <a:lstStyle/>
          <a:p>
            <a:pPr algn="just"/>
            <a:r>
              <a:rPr lang="ru-RU" sz="2000" dirty="0">
                <a:solidFill>
                  <a:schemeClr val="tx1"/>
                </a:solidFill>
                <a:latin typeface="Times New Roman" panose="02020603050405020304" pitchFamily="18" charset="0"/>
                <a:cs typeface="Times New Roman" panose="02020603050405020304" pitchFamily="18" charset="0"/>
              </a:rPr>
              <a:t>Дан массив, содержащий 2020 положительных целых чисел, не превышающих 15 000. Необходимо найти минимальный элемент, двоичная запись которого заканчивается не более чем двумя нулями, уменьшить все чётные элементы массива, превышающие найденный минимум, на величину этого минимума и вывести изменённый массив. Если в массиве нет элементов, двоичная запись которых заканчивается не более чем двумя нулями, нужно вывести массив без изменений. </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179512" y="2708920"/>
            <a:ext cx="4608512" cy="2554545"/>
          </a:xfrm>
          <a:prstGeom prst="rect">
            <a:avLst/>
          </a:prstGeom>
          <a:noFill/>
        </p:spPr>
        <p:txBody>
          <a:bodyPr wrap="square" rtlCol="0">
            <a:spAutoFit/>
          </a:bodyPr>
          <a:lstStyle/>
          <a:p>
            <a:r>
              <a:rPr lang="en-US" sz="2000" b="1" dirty="0" err="1">
                <a:latin typeface="Courier New"/>
              </a:rPr>
              <a:t>const</a:t>
            </a:r>
            <a:endParaRPr lang="en-US" sz="2000" b="1" dirty="0">
              <a:latin typeface="Courier New"/>
            </a:endParaRPr>
          </a:p>
          <a:p>
            <a:r>
              <a:rPr lang="en-US" sz="2000" b="1" dirty="0">
                <a:latin typeface="Courier New"/>
              </a:rPr>
              <a:t>N=2020;</a:t>
            </a:r>
          </a:p>
          <a:p>
            <a:r>
              <a:rPr lang="en-US" sz="2000" b="1" dirty="0" err="1">
                <a:latin typeface="Courier New"/>
              </a:rPr>
              <a:t>var</a:t>
            </a:r>
            <a:endParaRPr lang="en-US" sz="2000" b="1" dirty="0">
              <a:latin typeface="Courier New"/>
            </a:endParaRPr>
          </a:p>
          <a:p>
            <a:r>
              <a:rPr lang="en-US" sz="2000" b="1" dirty="0">
                <a:latin typeface="Courier New"/>
              </a:rPr>
              <a:t>a: array [1..N] of integer;</a:t>
            </a:r>
          </a:p>
          <a:p>
            <a:r>
              <a:rPr lang="en-US" sz="2000" b="1" dirty="0" err="1">
                <a:latin typeface="Courier New"/>
              </a:rPr>
              <a:t>i</a:t>
            </a:r>
            <a:r>
              <a:rPr lang="en-US" sz="2000" b="1" dirty="0">
                <a:latin typeface="Courier New"/>
              </a:rPr>
              <a:t>, m, k: integer;</a:t>
            </a:r>
          </a:p>
          <a:p>
            <a:r>
              <a:rPr lang="en-US" sz="2000" b="1" dirty="0">
                <a:latin typeface="Courier New"/>
              </a:rPr>
              <a:t>begin</a:t>
            </a:r>
          </a:p>
          <a:p>
            <a:r>
              <a:rPr lang="pt-BR" sz="2000" b="1" dirty="0">
                <a:latin typeface="Courier New"/>
              </a:rPr>
              <a:t>for i:=1 to N do</a:t>
            </a:r>
          </a:p>
          <a:p>
            <a:r>
              <a:rPr lang="en-US" sz="2000" b="1" dirty="0" err="1">
                <a:latin typeface="Courier New"/>
              </a:rPr>
              <a:t>readln</a:t>
            </a:r>
            <a:r>
              <a:rPr lang="en-US" sz="2000" b="1" dirty="0">
                <a:latin typeface="Courier New"/>
              </a:rPr>
              <a:t>(a[</a:t>
            </a:r>
            <a:r>
              <a:rPr lang="en-US" sz="2000" b="1" dirty="0" err="1">
                <a:latin typeface="Courier New"/>
              </a:rPr>
              <a:t>i</a:t>
            </a:r>
            <a:r>
              <a:rPr lang="en-US" sz="2000" b="1" dirty="0">
                <a:latin typeface="Courier New"/>
              </a:rPr>
              <a:t>]);</a:t>
            </a:r>
            <a:endParaRPr lang="ru-RU" sz="2000" b="1" dirty="0">
              <a:latin typeface="Courier New" panose="02070309020205020404" pitchFamily="49" charset="0"/>
              <a:cs typeface="Courier New" panose="02070309020205020404" pitchFamily="49" charset="0"/>
            </a:endParaRPr>
          </a:p>
        </p:txBody>
      </p:sp>
      <p:sp>
        <p:nvSpPr>
          <p:cNvPr id="7" name="Прямоугольник 6"/>
          <p:cNvSpPr/>
          <p:nvPr/>
        </p:nvSpPr>
        <p:spPr>
          <a:xfrm>
            <a:off x="4355976" y="2492896"/>
            <a:ext cx="4786266" cy="3477875"/>
          </a:xfrm>
          <a:prstGeom prst="rect">
            <a:avLst/>
          </a:prstGeom>
        </p:spPr>
        <p:txBody>
          <a:bodyPr wrap="square">
            <a:spAutoFit/>
          </a:bodyPr>
          <a:lstStyle/>
          <a:p>
            <a:r>
              <a:rPr lang="ru-RU" sz="2000" b="1" i="0" u="none" strike="noStrike" baseline="0" dirty="0" smtClean="0">
                <a:latin typeface="Times New Roman" panose="02020603050405020304" pitchFamily="18" charset="0"/>
                <a:cs typeface="Times New Roman" panose="02020603050405020304" pitchFamily="18" charset="0"/>
              </a:rPr>
              <a:t>Замечания по алгоритму:</a:t>
            </a:r>
            <a:endParaRPr lang="ru-RU"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ru-RU" sz="2000" dirty="0" smtClean="0">
                <a:latin typeface="Times New Roman" panose="02020603050405020304" pitchFamily="18" charset="0"/>
                <a:cs typeface="Times New Roman" panose="02020603050405020304" pitchFamily="18" charset="0"/>
              </a:rPr>
              <a:t>Двоичное число вида: 1***100 или 1***10 делится на 4 и на 2 или только на 2,  проверку можно проводить также и среди четных чисел, не делящихся на 8 </a:t>
            </a:r>
          </a:p>
          <a:p>
            <a:pPr marL="342900" indent="-342900">
              <a:buFont typeface="Arial" panose="020B0604020202020204" pitchFamily="34" charset="0"/>
              <a:buChar char="•"/>
            </a:pPr>
            <a:r>
              <a:rPr lang="ru-RU" sz="2000" dirty="0" smtClean="0">
                <a:latin typeface="Times New Roman" panose="02020603050405020304" pitchFamily="18" charset="0"/>
                <a:cs typeface="Times New Roman" panose="02020603050405020304" pitchFamily="18" charset="0"/>
              </a:rPr>
              <a:t>Начальное значение для </a:t>
            </a:r>
            <a:r>
              <a:rPr lang="en-US" sz="2000" dirty="0" smtClean="0">
                <a:latin typeface="Times New Roman" panose="02020603050405020304" pitchFamily="18" charset="0"/>
                <a:cs typeface="Times New Roman" panose="02020603050405020304" pitchFamily="18" charset="0"/>
              </a:rPr>
              <a:t>min – 15001</a:t>
            </a: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1  </a:t>
            </a:r>
            <a:r>
              <a:rPr lang="ru-RU" sz="2000" dirty="0" smtClean="0">
                <a:latin typeface="Times New Roman" panose="02020603050405020304" pitchFamily="18" charset="0"/>
                <a:cs typeface="Times New Roman" panose="02020603050405020304" pitchFamily="18" charset="0"/>
              </a:rPr>
              <a:t>цикл: поиск минимума</a:t>
            </a:r>
          </a:p>
          <a:p>
            <a:pPr marL="342900" indent="-342900">
              <a:buFont typeface="Arial" panose="020B0604020202020204" pitchFamily="34" charset="0"/>
              <a:buChar char="•"/>
            </a:pPr>
            <a:r>
              <a:rPr lang="ru-RU" sz="2000" dirty="0" smtClean="0">
                <a:latin typeface="Times New Roman" panose="02020603050405020304" pitchFamily="18" charset="0"/>
                <a:cs typeface="Times New Roman" panose="02020603050405020304" pitchFamily="18" charset="0"/>
              </a:rPr>
              <a:t>2 цикл: преобразование массива и вывод массива</a:t>
            </a:r>
            <a:endParaRPr lang="ru-RU"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7098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1187624" y="116633"/>
            <a:ext cx="7812360" cy="1569660"/>
          </a:xfrm>
          <a:prstGeom prst="rect">
            <a:avLst/>
          </a:prstGeom>
          <a:ln>
            <a:solidFill>
              <a:schemeClr val="tx2">
                <a:lumMod val="60000"/>
                <a:lumOff val="40000"/>
              </a:schemeClr>
            </a:solidFill>
          </a:ln>
        </p:spPr>
        <p:txBody>
          <a:bodyPr wrap="square">
            <a:spAutoFit/>
          </a:bodyPr>
          <a:lstStyle/>
          <a:p>
            <a:pPr algn="ctr"/>
            <a:r>
              <a:rPr lang="en-US" b="1" dirty="0">
                <a:solidFill>
                  <a:srgbClr val="000000"/>
                </a:solidFill>
                <a:latin typeface="Courier New"/>
              </a:rPr>
              <a:t>m = min((k for k in a if k%8 &gt; 0), default = 15001) </a:t>
            </a:r>
            <a:endParaRPr lang="en-US" b="1" dirty="0" smtClean="0">
              <a:solidFill>
                <a:srgbClr val="000000"/>
              </a:solidFill>
              <a:latin typeface="Courier New"/>
            </a:endParaRPr>
          </a:p>
          <a:p>
            <a:r>
              <a:rPr lang="en-US" b="1" dirty="0" smtClean="0">
                <a:solidFill>
                  <a:srgbClr val="000000"/>
                </a:solidFill>
                <a:latin typeface="Courier New"/>
              </a:rPr>
              <a:t>for </a:t>
            </a:r>
            <a:r>
              <a:rPr lang="en-US" b="1" dirty="0" err="1">
                <a:solidFill>
                  <a:srgbClr val="000000"/>
                </a:solidFill>
                <a:latin typeface="Courier New"/>
              </a:rPr>
              <a:t>i</a:t>
            </a:r>
            <a:r>
              <a:rPr lang="en-US" b="1" dirty="0">
                <a:solidFill>
                  <a:srgbClr val="000000"/>
                </a:solidFill>
                <a:latin typeface="Courier New"/>
              </a:rPr>
              <a:t> in range(0,N): </a:t>
            </a:r>
          </a:p>
          <a:p>
            <a:pPr algn="just"/>
            <a:r>
              <a:rPr lang="en-US" b="1" dirty="0" smtClean="0">
                <a:solidFill>
                  <a:srgbClr val="000000"/>
                </a:solidFill>
                <a:latin typeface="Courier New"/>
              </a:rPr>
              <a:t>   if </a:t>
            </a:r>
            <a:r>
              <a:rPr lang="en-US" b="1" dirty="0">
                <a:solidFill>
                  <a:srgbClr val="000000"/>
                </a:solidFill>
                <a:latin typeface="Courier New"/>
              </a:rPr>
              <a:t>a[</a:t>
            </a:r>
            <a:r>
              <a:rPr lang="en-US" b="1" dirty="0" err="1">
                <a:solidFill>
                  <a:srgbClr val="000000"/>
                </a:solidFill>
                <a:latin typeface="Courier New"/>
              </a:rPr>
              <a:t>i</a:t>
            </a:r>
            <a:r>
              <a:rPr lang="en-US" b="1" dirty="0">
                <a:solidFill>
                  <a:srgbClr val="000000"/>
                </a:solidFill>
                <a:latin typeface="Courier New"/>
              </a:rPr>
              <a:t>]%2 == 0 and a[</a:t>
            </a:r>
            <a:r>
              <a:rPr lang="en-US" b="1" dirty="0" err="1">
                <a:solidFill>
                  <a:srgbClr val="000000"/>
                </a:solidFill>
                <a:latin typeface="Courier New"/>
              </a:rPr>
              <a:t>i</a:t>
            </a:r>
            <a:r>
              <a:rPr lang="en-US" b="1" dirty="0">
                <a:solidFill>
                  <a:srgbClr val="000000"/>
                </a:solidFill>
                <a:latin typeface="Courier New"/>
              </a:rPr>
              <a:t>]&gt;m: </a:t>
            </a:r>
          </a:p>
          <a:p>
            <a:pPr algn="just"/>
            <a:r>
              <a:rPr lang="en-US" b="1" dirty="0" smtClean="0">
                <a:solidFill>
                  <a:srgbClr val="000000"/>
                </a:solidFill>
                <a:latin typeface="Courier New"/>
              </a:rPr>
              <a:t>      a[</a:t>
            </a:r>
            <a:r>
              <a:rPr lang="en-US" b="1" dirty="0" err="1" smtClean="0">
                <a:solidFill>
                  <a:srgbClr val="000000"/>
                </a:solidFill>
                <a:latin typeface="Courier New"/>
              </a:rPr>
              <a:t>i</a:t>
            </a:r>
            <a:r>
              <a:rPr lang="en-US" b="1" dirty="0">
                <a:solidFill>
                  <a:srgbClr val="000000"/>
                </a:solidFill>
                <a:latin typeface="Courier New"/>
              </a:rPr>
              <a:t>] -= m </a:t>
            </a:r>
          </a:p>
          <a:p>
            <a:r>
              <a:rPr lang="en-US" b="1" dirty="0" smtClean="0">
                <a:solidFill>
                  <a:srgbClr val="000000"/>
                </a:solidFill>
                <a:latin typeface="Courier New"/>
              </a:rPr>
              <a:t>   print(a[</a:t>
            </a:r>
            <a:r>
              <a:rPr lang="en-US" b="1" dirty="0" err="1" smtClean="0">
                <a:solidFill>
                  <a:srgbClr val="000000"/>
                </a:solidFill>
                <a:latin typeface="Courier New"/>
              </a:rPr>
              <a:t>i</a:t>
            </a:r>
            <a:r>
              <a:rPr lang="en-US" b="1" dirty="0">
                <a:solidFill>
                  <a:srgbClr val="000000"/>
                </a:solidFill>
                <a:latin typeface="Courier New"/>
              </a:rPr>
              <a:t>]) </a:t>
            </a:r>
            <a:r>
              <a:rPr lang="ru-RU" sz="2400" b="1" dirty="0" smtClean="0">
                <a:solidFill>
                  <a:srgbClr val="000000"/>
                </a:solidFill>
                <a:latin typeface="Times New Roman"/>
              </a:rPr>
              <a:t> </a:t>
            </a:r>
            <a:r>
              <a:rPr lang="ru-RU" sz="2400" b="1" dirty="0">
                <a:solidFill>
                  <a:srgbClr val="000000"/>
                </a:solidFill>
                <a:latin typeface="Times New Roman"/>
              </a:rPr>
              <a:t>	</a:t>
            </a:r>
          </a:p>
        </p:txBody>
      </p:sp>
      <p:sp>
        <p:nvSpPr>
          <p:cNvPr id="5" name="TextBox 4"/>
          <p:cNvSpPr txBox="1"/>
          <p:nvPr/>
        </p:nvSpPr>
        <p:spPr>
          <a:xfrm>
            <a:off x="843428" y="2348880"/>
            <a:ext cx="7765825" cy="3170099"/>
          </a:xfrm>
          <a:prstGeom prst="rect">
            <a:avLst/>
          </a:prstGeom>
          <a:solidFill>
            <a:schemeClr val="bg1"/>
          </a:solidFill>
          <a:ln>
            <a:solidFill>
              <a:schemeClr val="accent2">
                <a:lumMod val="60000"/>
                <a:lumOff val="40000"/>
              </a:schemeClr>
            </a:solidFill>
          </a:ln>
        </p:spPr>
        <p:txBody>
          <a:bodyPr wrap="square" rtlCol="0">
            <a:spAutoFit/>
          </a:bodyPr>
          <a:lstStyle/>
          <a:p>
            <a:r>
              <a:rPr lang="en-US" sz="2000" b="1" dirty="0" smtClean="0">
                <a:latin typeface="Courier New" panose="02070309020205020404" pitchFamily="49" charset="0"/>
                <a:cs typeface="Courier New" panose="02070309020205020404" pitchFamily="49" charset="0"/>
              </a:rPr>
              <a:t>m </a:t>
            </a:r>
            <a:r>
              <a:rPr lang="en-US" sz="2000" b="1" dirty="0">
                <a:latin typeface="Courier New" panose="02070309020205020404" pitchFamily="49" charset="0"/>
                <a:cs typeface="Courier New" panose="02070309020205020404" pitchFamily="49" charset="0"/>
              </a:rPr>
              <a:t>:= </a:t>
            </a:r>
            <a:r>
              <a:rPr lang="en-US" sz="2000" b="1" dirty="0" smtClean="0">
                <a:latin typeface="Courier New" panose="02070309020205020404" pitchFamily="49" charset="0"/>
                <a:cs typeface="Courier New" panose="02070309020205020404" pitchFamily="49" charset="0"/>
              </a:rPr>
              <a:t>15001;</a:t>
            </a:r>
            <a:endParaRPr lang="en-US" sz="2000" b="1" dirty="0">
              <a:latin typeface="Courier New" panose="02070309020205020404" pitchFamily="49" charset="0"/>
              <a:cs typeface="Courier New" panose="02070309020205020404" pitchFamily="49" charset="0"/>
            </a:endParaRPr>
          </a:p>
          <a:p>
            <a:r>
              <a:rPr lang="pt-BR" sz="2000" b="1" dirty="0">
                <a:latin typeface="Courier New"/>
              </a:rPr>
              <a:t>for i:=1 to N do</a:t>
            </a:r>
          </a:p>
          <a:p>
            <a:r>
              <a:rPr lang="en-US" sz="2000" b="1" dirty="0" smtClean="0">
                <a:latin typeface="Courier New" panose="02070309020205020404" pitchFamily="49" charset="0"/>
                <a:cs typeface="Courier New" panose="02070309020205020404" pitchFamily="49" charset="0"/>
              </a:rPr>
              <a:t>if (a[</a:t>
            </a:r>
            <a:r>
              <a:rPr lang="en-US" sz="2000" b="1" dirty="0" err="1" smtClean="0">
                <a:latin typeface="Courier New" panose="02070309020205020404" pitchFamily="49" charset="0"/>
                <a:cs typeface="Courier New" panose="02070309020205020404" pitchFamily="49" charset="0"/>
              </a:rPr>
              <a:t>i</a:t>
            </a:r>
            <a:r>
              <a:rPr lang="en-US" sz="2000" b="1" dirty="0" smtClean="0">
                <a:latin typeface="Courier New" panose="02070309020205020404" pitchFamily="49" charset="0"/>
                <a:cs typeface="Courier New" panose="02070309020205020404" pitchFamily="49" charset="0"/>
              </a:rPr>
              <a:t>]&lt;m)and a[</a:t>
            </a:r>
            <a:r>
              <a:rPr lang="en-US" sz="2000" b="1" dirty="0" err="1" smtClean="0">
                <a:latin typeface="Courier New" panose="02070309020205020404" pitchFamily="49" charset="0"/>
                <a:cs typeface="Courier New" panose="02070309020205020404" pitchFamily="49" charset="0"/>
              </a:rPr>
              <a:t>i</a:t>
            </a:r>
            <a:r>
              <a:rPr lang="en-US" sz="2000" b="1" dirty="0" smtClean="0">
                <a:latin typeface="Courier New" panose="02070309020205020404" pitchFamily="49" charset="0"/>
                <a:cs typeface="Courier New" panose="02070309020205020404" pitchFamily="49" charset="0"/>
              </a:rPr>
              <a:t>] mod </a:t>
            </a:r>
            <a:r>
              <a:rPr lang="en-US" sz="2000" b="1" dirty="0">
                <a:latin typeface="Courier New" panose="02070309020205020404" pitchFamily="49" charset="0"/>
                <a:cs typeface="Courier New" panose="02070309020205020404" pitchFamily="49" charset="0"/>
              </a:rPr>
              <a:t>2=0)and (a[</a:t>
            </a:r>
            <a:r>
              <a:rPr lang="en-US" sz="2000" b="1" dirty="0" err="1">
                <a:latin typeface="Courier New" panose="02070309020205020404" pitchFamily="49" charset="0"/>
                <a:cs typeface="Courier New" panose="02070309020205020404" pitchFamily="49" charset="0"/>
              </a:rPr>
              <a:t>i</a:t>
            </a:r>
            <a:r>
              <a:rPr lang="en-US" sz="2000" b="1" dirty="0">
                <a:latin typeface="Courier New" panose="02070309020205020404" pitchFamily="49" charset="0"/>
                <a:cs typeface="Courier New" panose="02070309020205020404" pitchFamily="49" charset="0"/>
              </a:rPr>
              <a:t>] mod </a:t>
            </a:r>
            <a:r>
              <a:rPr lang="en-US" sz="2000" b="1" dirty="0" smtClean="0">
                <a:latin typeface="Courier New" panose="02070309020205020404" pitchFamily="49" charset="0"/>
                <a:cs typeface="Courier New" panose="02070309020205020404" pitchFamily="49" charset="0"/>
              </a:rPr>
              <a:t>8&gt;0</a:t>
            </a:r>
            <a:r>
              <a:rPr lang="en-US" sz="2000" b="1" dirty="0">
                <a:latin typeface="Courier New" panose="02070309020205020404" pitchFamily="49" charset="0"/>
                <a:cs typeface="Courier New" panose="02070309020205020404" pitchFamily="49" charset="0"/>
              </a:rPr>
              <a:t>)</a:t>
            </a:r>
            <a:endParaRPr lang="en-US" sz="2000" b="1" dirty="0">
              <a:latin typeface="Courier New" panose="02070309020205020404" pitchFamily="49" charset="0"/>
              <a:cs typeface="Courier New" panose="02070309020205020404" pitchFamily="49" charset="0"/>
            </a:endParaRPr>
          </a:p>
          <a:p>
            <a:r>
              <a:rPr lang="en-US" sz="2000" b="1" dirty="0">
                <a:latin typeface="Courier New" panose="02070309020205020404" pitchFamily="49" charset="0"/>
                <a:cs typeface="Courier New" panose="02070309020205020404" pitchFamily="49" charset="0"/>
              </a:rPr>
              <a:t>then </a:t>
            </a:r>
            <a:r>
              <a:rPr lang="en-US" sz="2000" b="1" dirty="0" smtClean="0">
                <a:latin typeface="Courier New" panose="02070309020205020404" pitchFamily="49" charset="0"/>
                <a:cs typeface="Courier New" panose="02070309020205020404" pitchFamily="49" charset="0"/>
              </a:rPr>
              <a:t>m:=a[i];</a:t>
            </a:r>
            <a:endParaRPr lang="en-US" sz="2000" b="1" dirty="0">
              <a:latin typeface="Courier New" panose="02070309020205020404" pitchFamily="49" charset="0"/>
              <a:cs typeface="Courier New" panose="02070309020205020404" pitchFamily="49" charset="0"/>
            </a:endParaRPr>
          </a:p>
          <a:p>
            <a:r>
              <a:rPr lang="pt-BR" sz="2000" b="1" dirty="0">
                <a:latin typeface="Courier New"/>
              </a:rPr>
              <a:t>for i:=1 to N </a:t>
            </a:r>
            <a:r>
              <a:rPr lang="pt-BR" sz="2000" b="1" dirty="0" smtClean="0">
                <a:latin typeface="Courier New"/>
              </a:rPr>
              <a:t>do</a:t>
            </a:r>
          </a:p>
          <a:p>
            <a:r>
              <a:rPr lang="en-US" sz="2000" b="1" dirty="0">
                <a:latin typeface="Courier New" panose="02070309020205020404" pitchFamily="49" charset="0"/>
                <a:cs typeface="Courier New" panose="02070309020205020404" pitchFamily="49" charset="0"/>
              </a:rPr>
              <a:t>begin</a:t>
            </a:r>
            <a:endParaRPr lang="pt-BR" sz="2000" b="1" dirty="0">
              <a:latin typeface="Courier New"/>
            </a:endParaRPr>
          </a:p>
          <a:p>
            <a:r>
              <a:rPr lang="en-US" sz="2000" b="1" dirty="0">
                <a:latin typeface="Courier New" panose="02070309020205020404" pitchFamily="49" charset="0"/>
                <a:cs typeface="Courier New" panose="02070309020205020404" pitchFamily="49" charset="0"/>
              </a:rPr>
              <a:t>if (</a:t>
            </a:r>
            <a:r>
              <a:rPr lang="en-US" sz="2000" b="1" dirty="0" smtClean="0">
                <a:latin typeface="Courier New" panose="02070309020205020404" pitchFamily="49" charset="0"/>
                <a:cs typeface="Courier New" panose="02070309020205020404" pitchFamily="49" charset="0"/>
              </a:rPr>
              <a:t>a[</a:t>
            </a:r>
            <a:r>
              <a:rPr lang="en-US" sz="2000" b="1" dirty="0" err="1" smtClean="0">
                <a:latin typeface="Courier New" panose="02070309020205020404" pitchFamily="49" charset="0"/>
                <a:cs typeface="Courier New" panose="02070309020205020404" pitchFamily="49" charset="0"/>
              </a:rPr>
              <a:t>i</a:t>
            </a:r>
            <a:r>
              <a:rPr lang="en-US" sz="2000" b="1" dirty="0" smtClean="0">
                <a:latin typeface="Courier New" panose="02070309020205020404" pitchFamily="49" charset="0"/>
                <a:cs typeface="Courier New" panose="02070309020205020404" pitchFamily="49" charset="0"/>
              </a:rPr>
              <a:t>]&gt;m)and </a:t>
            </a:r>
            <a:r>
              <a:rPr lang="en-US" sz="2000" b="1" dirty="0">
                <a:latin typeface="Courier New" panose="02070309020205020404" pitchFamily="49" charset="0"/>
                <a:cs typeface="Courier New" panose="02070309020205020404" pitchFamily="49" charset="0"/>
              </a:rPr>
              <a:t>a[</a:t>
            </a:r>
            <a:r>
              <a:rPr lang="en-US" sz="2000" b="1" dirty="0" err="1">
                <a:latin typeface="Courier New" panose="02070309020205020404" pitchFamily="49" charset="0"/>
                <a:cs typeface="Courier New" panose="02070309020205020404" pitchFamily="49" charset="0"/>
              </a:rPr>
              <a:t>i</a:t>
            </a:r>
            <a:r>
              <a:rPr lang="en-US" sz="2000" b="1" dirty="0">
                <a:latin typeface="Courier New" panose="02070309020205020404" pitchFamily="49" charset="0"/>
                <a:cs typeface="Courier New" panose="02070309020205020404" pitchFamily="49" charset="0"/>
              </a:rPr>
              <a:t>] mod </a:t>
            </a:r>
            <a:r>
              <a:rPr lang="en-US" sz="2000" b="1" dirty="0" smtClean="0">
                <a:latin typeface="Courier New" panose="02070309020205020404" pitchFamily="49" charset="0"/>
                <a:cs typeface="Courier New" panose="02070309020205020404" pitchFamily="49" charset="0"/>
              </a:rPr>
              <a:t>2=0)then a[</a:t>
            </a:r>
            <a:r>
              <a:rPr lang="en-US" sz="2000" b="1" dirty="0" err="1" smtClean="0">
                <a:latin typeface="Courier New" panose="02070309020205020404" pitchFamily="49" charset="0"/>
                <a:cs typeface="Courier New" panose="02070309020205020404" pitchFamily="49" charset="0"/>
              </a:rPr>
              <a:t>i</a:t>
            </a:r>
            <a:r>
              <a:rPr lang="en-US" sz="2000" b="1" dirty="0" smtClean="0">
                <a:latin typeface="Courier New" panose="02070309020205020404" pitchFamily="49" charset="0"/>
                <a:cs typeface="Courier New" panose="02070309020205020404" pitchFamily="49" charset="0"/>
              </a:rPr>
              <a:t>]:=</a:t>
            </a:r>
            <a:r>
              <a:rPr lang="en-US" sz="2000" b="1" dirty="0">
                <a:latin typeface="Courier New" panose="02070309020205020404" pitchFamily="49" charset="0"/>
                <a:cs typeface="Courier New" panose="02070309020205020404" pitchFamily="49" charset="0"/>
              </a:rPr>
              <a:t>a[</a:t>
            </a:r>
            <a:r>
              <a:rPr lang="en-US" sz="2000" b="1" dirty="0" err="1">
                <a:latin typeface="Courier New" panose="02070309020205020404" pitchFamily="49" charset="0"/>
                <a:cs typeface="Courier New" panose="02070309020205020404" pitchFamily="49" charset="0"/>
              </a:rPr>
              <a:t>i</a:t>
            </a:r>
            <a:r>
              <a:rPr lang="en-US" sz="2000" b="1" dirty="0" smtClean="0">
                <a:latin typeface="Courier New" panose="02070309020205020404" pitchFamily="49" charset="0"/>
                <a:cs typeface="Courier New" panose="02070309020205020404" pitchFamily="49" charset="0"/>
              </a:rPr>
              <a:t>]-m;</a:t>
            </a:r>
            <a:endParaRPr lang="en-US" sz="2000" b="1" dirty="0">
              <a:latin typeface="Courier New" panose="02070309020205020404" pitchFamily="49" charset="0"/>
              <a:cs typeface="Courier New" panose="02070309020205020404" pitchFamily="49" charset="0"/>
            </a:endParaRPr>
          </a:p>
          <a:p>
            <a:r>
              <a:rPr lang="en-US" sz="2000" b="1" dirty="0" err="1" smtClean="0">
                <a:latin typeface="Courier New" panose="02070309020205020404" pitchFamily="49" charset="0"/>
                <a:cs typeface="Courier New" panose="02070309020205020404" pitchFamily="49" charset="0"/>
              </a:rPr>
              <a:t>Writeln</a:t>
            </a:r>
            <a:r>
              <a:rPr lang="en-US" sz="2000" b="1" dirty="0" smtClean="0">
                <a:latin typeface="Courier New" panose="02070309020205020404" pitchFamily="49" charset="0"/>
                <a:cs typeface="Courier New" panose="02070309020205020404" pitchFamily="49" charset="0"/>
              </a:rPr>
              <a:t> (a[</a:t>
            </a:r>
            <a:r>
              <a:rPr lang="en-US" sz="2000" b="1" dirty="0" err="1" smtClean="0">
                <a:latin typeface="Courier New" panose="02070309020205020404" pitchFamily="49" charset="0"/>
                <a:cs typeface="Courier New" panose="02070309020205020404" pitchFamily="49" charset="0"/>
              </a:rPr>
              <a:t>i</a:t>
            </a:r>
            <a:r>
              <a:rPr lang="en-US" sz="2000" b="1" dirty="0" smtClean="0">
                <a:latin typeface="Courier New" panose="02070309020205020404" pitchFamily="49" charset="0"/>
                <a:cs typeface="Courier New" panose="02070309020205020404" pitchFamily="49" charset="0"/>
              </a:rPr>
              <a:t>]);</a:t>
            </a:r>
          </a:p>
          <a:p>
            <a:r>
              <a:rPr lang="en-US" sz="2000" b="1" dirty="0" smtClean="0">
                <a:latin typeface="Courier New" panose="02070309020205020404" pitchFamily="49" charset="0"/>
                <a:cs typeface="Courier New" panose="02070309020205020404" pitchFamily="49" charset="0"/>
              </a:rPr>
              <a:t>end;</a:t>
            </a:r>
            <a:endParaRPr lang="en-US" sz="2000" b="1" dirty="0">
              <a:latin typeface="Courier New" panose="02070309020205020404" pitchFamily="49" charset="0"/>
              <a:cs typeface="Courier New" panose="02070309020205020404" pitchFamily="49" charset="0"/>
            </a:endParaRPr>
          </a:p>
          <a:p>
            <a:endParaRPr lang="en-US" sz="2000" b="1" dirty="0" smtClean="0">
              <a:latin typeface="Courier New" panose="02070309020205020404" pitchFamily="49" charset="0"/>
              <a:cs typeface="Courier New" panose="02070309020205020404" pitchFamily="49" charset="0"/>
            </a:endParaRPr>
          </a:p>
        </p:txBody>
      </p:sp>
      <p:sp>
        <p:nvSpPr>
          <p:cNvPr id="9" name="Скругленная прямоугольная выноска 8"/>
          <p:cNvSpPr/>
          <p:nvPr/>
        </p:nvSpPr>
        <p:spPr>
          <a:xfrm>
            <a:off x="6588224" y="1263387"/>
            <a:ext cx="2025316" cy="1306889"/>
          </a:xfrm>
          <a:prstGeom prst="wedgeRoundRectCallout">
            <a:avLst>
              <a:gd name="adj1" fmla="val -62765"/>
              <a:gd name="adj2" fmla="val -38783"/>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Times New Roman" panose="02020603050405020304" pitchFamily="18" charset="0"/>
                <a:cs typeface="Times New Roman" panose="02020603050405020304" pitchFamily="18" charset="0"/>
              </a:rPr>
              <a:t>Так в критериях оценивания! Найдите ошибку</a:t>
            </a: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06116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07504" y="188640"/>
            <a:ext cx="9036496" cy="3456384"/>
          </a:xfrm>
        </p:spPr>
        <p:txBody>
          <a:bodyPr>
            <a:noAutofit/>
          </a:bodyPr>
          <a:lstStyle/>
          <a:p>
            <a:pPr algn="just"/>
            <a:r>
              <a:rPr lang="ru-RU" sz="2000" b="1" dirty="0" smtClean="0">
                <a:solidFill>
                  <a:schemeClr val="accent1">
                    <a:lumMod val="75000"/>
                  </a:schemeClr>
                </a:solidFill>
                <a:latin typeface="Times New Roman" panose="02020603050405020304" pitchFamily="18" charset="0"/>
                <a:cs typeface="Times New Roman" panose="02020603050405020304" pitchFamily="18" charset="0"/>
              </a:rPr>
              <a:t>2 вариант</a:t>
            </a:r>
            <a:r>
              <a:rPr lang="ru-RU" sz="2000" dirty="0" smtClean="0">
                <a:solidFill>
                  <a:schemeClr val="accent1">
                    <a:lumMod val="75000"/>
                  </a:schemeClr>
                </a:solidFill>
                <a:latin typeface="Times New Roman" panose="02020603050405020304" pitchFamily="18" charset="0"/>
                <a:cs typeface="Times New Roman" panose="02020603050405020304" pitchFamily="18" charset="0"/>
              </a:rPr>
              <a:t>: </a:t>
            </a:r>
            <a:r>
              <a:rPr lang="ru-RU" sz="2000" dirty="0">
                <a:solidFill>
                  <a:schemeClr val="accent1">
                    <a:lumMod val="75000"/>
                  </a:schemeClr>
                </a:solidFill>
                <a:latin typeface="Times New Roman" panose="02020603050405020304" pitchFamily="18" charset="0"/>
                <a:cs typeface="Times New Roman" panose="02020603050405020304" pitchFamily="18" charset="0"/>
              </a:rPr>
              <a:t>Дан массив, содержащий 2020 положительных целых чисел, не </a:t>
            </a:r>
            <a:r>
              <a:rPr lang="ru-RU" sz="2000" dirty="0" smtClean="0">
                <a:solidFill>
                  <a:schemeClr val="accent1">
                    <a:lumMod val="75000"/>
                  </a:schemeClr>
                </a:solidFill>
                <a:latin typeface="Times New Roman" panose="02020603050405020304" pitchFamily="18" charset="0"/>
                <a:cs typeface="Times New Roman" panose="02020603050405020304" pitchFamily="18" charset="0"/>
              </a:rPr>
              <a:t>превышающих</a:t>
            </a:r>
            <a:r>
              <a:rPr lang="en-US" sz="2000" dirty="0" smtClean="0">
                <a:solidFill>
                  <a:schemeClr val="accent1">
                    <a:lumMod val="75000"/>
                  </a:schemeClr>
                </a:solidFill>
                <a:latin typeface="Times New Roman" panose="02020603050405020304" pitchFamily="18" charset="0"/>
                <a:cs typeface="Times New Roman" panose="02020603050405020304" pitchFamily="18" charset="0"/>
              </a:rPr>
              <a:t> </a:t>
            </a:r>
            <a:r>
              <a:rPr lang="ru-RU" sz="2000" dirty="0" smtClean="0">
                <a:solidFill>
                  <a:schemeClr val="accent1">
                    <a:lumMod val="75000"/>
                  </a:schemeClr>
                </a:solidFill>
                <a:latin typeface="Times New Roman" panose="02020603050405020304" pitchFamily="18" charset="0"/>
                <a:cs typeface="Times New Roman" panose="02020603050405020304" pitchFamily="18" charset="0"/>
              </a:rPr>
              <a:t>15 </a:t>
            </a:r>
            <a:r>
              <a:rPr lang="ru-RU" sz="2000" dirty="0">
                <a:solidFill>
                  <a:schemeClr val="accent1">
                    <a:lumMod val="75000"/>
                  </a:schemeClr>
                </a:solidFill>
                <a:latin typeface="Times New Roman" panose="02020603050405020304" pitchFamily="18" charset="0"/>
                <a:cs typeface="Times New Roman" panose="02020603050405020304" pitchFamily="18" charset="0"/>
              </a:rPr>
              <a:t>000. Необходимо найти минимальный элемент, двоичная запись </a:t>
            </a:r>
            <a:r>
              <a:rPr lang="ru-RU" sz="2000" dirty="0" smtClean="0">
                <a:solidFill>
                  <a:schemeClr val="accent1">
                    <a:lumMod val="75000"/>
                  </a:schemeClr>
                </a:solidFill>
                <a:latin typeface="Times New Roman" panose="02020603050405020304" pitchFamily="18" charset="0"/>
                <a:cs typeface="Times New Roman" panose="02020603050405020304" pitchFamily="18" charset="0"/>
              </a:rPr>
              <a:t>которого</a:t>
            </a:r>
            <a:r>
              <a:rPr lang="en-US" sz="2000" dirty="0" smtClean="0">
                <a:solidFill>
                  <a:schemeClr val="accent1">
                    <a:lumMod val="75000"/>
                  </a:schemeClr>
                </a:solidFill>
                <a:latin typeface="Times New Roman" panose="02020603050405020304" pitchFamily="18" charset="0"/>
                <a:cs typeface="Times New Roman" panose="02020603050405020304" pitchFamily="18" charset="0"/>
              </a:rPr>
              <a:t>  </a:t>
            </a:r>
            <a:r>
              <a:rPr lang="ru-RU" sz="2000" dirty="0" smtClean="0">
                <a:solidFill>
                  <a:schemeClr val="accent1">
                    <a:lumMod val="75000"/>
                  </a:schemeClr>
                </a:solidFill>
                <a:latin typeface="Times New Roman" panose="02020603050405020304" pitchFamily="18" charset="0"/>
                <a:cs typeface="Times New Roman" panose="02020603050405020304" pitchFamily="18" charset="0"/>
              </a:rPr>
              <a:t>заканчивается </a:t>
            </a:r>
            <a:r>
              <a:rPr lang="ru-RU" sz="2000" dirty="0">
                <a:solidFill>
                  <a:schemeClr val="accent1">
                    <a:lumMod val="75000"/>
                  </a:schemeClr>
                </a:solidFill>
                <a:latin typeface="Times New Roman" panose="02020603050405020304" pitchFamily="18" charset="0"/>
                <a:cs typeface="Times New Roman" panose="02020603050405020304" pitchFamily="18" charset="0"/>
              </a:rPr>
              <a:t>не более чем одним нулём, уменьшить все нечётные </a:t>
            </a:r>
            <a:r>
              <a:rPr lang="ru-RU" sz="2000" dirty="0" smtClean="0">
                <a:solidFill>
                  <a:schemeClr val="accent1">
                    <a:lumMod val="75000"/>
                  </a:schemeClr>
                </a:solidFill>
                <a:latin typeface="Times New Roman" panose="02020603050405020304" pitchFamily="18" charset="0"/>
                <a:cs typeface="Times New Roman" panose="02020603050405020304" pitchFamily="18" charset="0"/>
              </a:rPr>
              <a:t>элементы</a:t>
            </a:r>
            <a:r>
              <a:rPr lang="en-US" sz="2000" dirty="0" smtClean="0">
                <a:solidFill>
                  <a:schemeClr val="accent1">
                    <a:lumMod val="75000"/>
                  </a:schemeClr>
                </a:solidFill>
                <a:latin typeface="Times New Roman" panose="02020603050405020304" pitchFamily="18" charset="0"/>
                <a:cs typeface="Times New Roman" panose="02020603050405020304" pitchFamily="18" charset="0"/>
              </a:rPr>
              <a:t>   </a:t>
            </a:r>
            <a:r>
              <a:rPr lang="ru-RU" sz="2000" dirty="0" smtClean="0">
                <a:solidFill>
                  <a:schemeClr val="accent1">
                    <a:lumMod val="75000"/>
                  </a:schemeClr>
                </a:solidFill>
                <a:latin typeface="Times New Roman" panose="02020603050405020304" pitchFamily="18" charset="0"/>
                <a:cs typeface="Times New Roman" panose="02020603050405020304" pitchFamily="18" charset="0"/>
              </a:rPr>
              <a:t>массива</a:t>
            </a:r>
            <a:r>
              <a:rPr lang="ru-RU" sz="2000" dirty="0">
                <a:solidFill>
                  <a:schemeClr val="accent1">
                    <a:lumMod val="75000"/>
                  </a:schemeClr>
                </a:solidFill>
                <a:latin typeface="Times New Roman" panose="02020603050405020304" pitchFamily="18" charset="0"/>
                <a:cs typeface="Times New Roman" panose="02020603050405020304" pitchFamily="18" charset="0"/>
              </a:rPr>
              <a:t>, превышающие найденный минимум, на величину этого минимума </a:t>
            </a:r>
            <a:r>
              <a:rPr lang="ru-RU" sz="2000" dirty="0" smtClean="0">
                <a:solidFill>
                  <a:schemeClr val="accent1">
                    <a:lumMod val="75000"/>
                  </a:schemeClr>
                </a:solidFill>
                <a:latin typeface="Times New Roman" panose="02020603050405020304" pitchFamily="18" charset="0"/>
                <a:cs typeface="Times New Roman" panose="02020603050405020304" pitchFamily="18" charset="0"/>
              </a:rPr>
              <a:t>и</a:t>
            </a:r>
            <a:r>
              <a:rPr lang="en-US" sz="2000" dirty="0" smtClean="0">
                <a:solidFill>
                  <a:schemeClr val="accent1">
                    <a:lumMod val="75000"/>
                  </a:schemeClr>
                </a:solidFill>
                <a:latin typeface="Times New Roman" panose="02020603050405020304" pitchFamily="18" charset="0"/>
                <a:cs typeface="Times New Roman" panose="02020603050405020304" pitchFamily="18" charset="0"/>
              </a:rPr>
              <a:t>   </a:t>
            </a:r>
            <a:r>
              <a:rPr lang="ru-RU" sz="2000" dirty="0" smtClean="0">
                <a:solidFill>
                  <a:schemeClr val="accent1">
                    <a:lumMod val="75000"/>
                  </a:schemeClr>
                </a:solidFill>
                <a:latin typeface="Times New Roman" panose="02020603050405020304" pitchFamily="18" charset="0"/>
                <a:cs typeface="Times New Roman" panose="02020603050405020304" pitchFamily="18" charset="0"/>
              </a:rPr>
              <a:t>вывести </a:t>
            </a:r>
            <a:r>
              <a:rPr lang="ru-RU" sz="2000" dirty="0">
                <a:solidFill>
                  <a:schemeClr val="accent1">
                    <a:lumMod val="75000"/>
                  </a:schemeClr>
                </a:solidFill>
                <a:latin typeface="Times New Roman" panose="02020603050405020304" pitchFamily="18" charset="0"/>
                <a:cs typeface="Times New Roman" panose="02020603050405020304" pitchFamily="18" charset="0"/>
              </a:rPr>
              <a:t>изменённый массив. Если в массиве нет элементов, двоичная </a:t>
            </a:r>
            <a:r>
              <a:rPr lang="ru-RU" sz="2000" dirty="0" smtClean="0">
                <a:solidFill>
                  <a:schemeClr val="accent1">
                    <a:lumMod val="75000"/>
                  </a:schemeClr>
                </a:solidFill>
                <a:latin typeface="Times New Roman" panose="02020603050405020304" pitchFamily="18" charset="0"/>
                <a:cs typeface="Times New Roman" panose="02020603050405020304" pitchFamily="18" charset="0"/>
              </a:rPr>
              <a:t>запись</a:t>
            </a:r>
            <a:r>
              <a:rPr lang="en-US" sz="2000" dirty="0" smtClean="0">
                <a:solidFill>
                  <a:schemeClr val="accent1">
                    <a:lumMod val="75000"/>
                  </a:schemeClr>
                </a:solidFill>
                <a:latin typeface="Times New Roman" panose="02020603050405020304" pitchFamily="18" charset="0"/>
                <a:cs typeface="Times New Roman" panose="02020603050405020304" pitchFamily="18" charset="0"/>
              </a:rPr>
              <a:t>  </a:t>
            </a:r>
            <a:r>
              <a:rPr lang="ru-RU" sz="2000" dirty="0" smtClean="0">
                <a:solidFill>
                  <a:schemeClr val="accent1">
                    <a:lumMod val="75000"/>
                  </a:schemeClr>
                </a:solidFill>
                <a:latin typeface="Times New Roman" panose="02020603050405020304" pitchFamily="18" charset="0"/>
                <a:cs typeface="Times New Roman" panose="02020603050405020304" pitchFamily="18" charset="0"/>
              </a:rPr>
              <a:t>которых </a:t>
            </a:r>
            <a:r>
              <a:rPr lang="ru-RU" sz="2000" dirty="0">
                <a:solidFill>
                  <a:schemeClr val="accent1">
                    <a:lumMod val="75000"/>
                  </a:schemeClr>
                </a:solidFill>
                <a:latin typeface="Times New Roman" panose="02020603050405020304" pitchFamily="18" charset="0"/>
                <a:cs typeface="Times New Roman" panose="02020603050405020304" pitchFamily="18" charset="0"/>
              </a:rPr>
              <a:t>заканчивается не более чем одним нулём, нужно вывести массив </a:t>
            </a:r>
            <a:r>
              <a:rPr lang="ru-RU" sz="2000" dirty="0" smtClean="0">
                <a:solidFill>
                  <a:schemeClr val="accent1">
                    <a:lumMod val="75000"/>
                  </a:schemeClr>
                </a:solidFill>
                <a:latin typeface="Times New Roman" panose="02020603050405020304" pitchFamily="18" charset="0"/>
                <a:cs typeface="Times New Roman" panose="02020603050405020304" pitchFamily="18" charset="0"/>
              </a:rPr>
              <a:t>без</a:t>
            </a:r>
            <a:r>
              <a:rPr lang="en-US" sz="2000" dirty="0" smtClean="0">
                <a:solidFill>
                  <a:schemeClr val="accent1">
                    <a:lumMod val="75000"/>
                  </a:schemeClr>
                </a:solidFill>
                <a:latin typeface="Times New Roman" panose="02020603050405020304" pitchFamily="18" charset="0"/>
                <a:cs typeface="Times New Roman" panose="02020603050405020304" pitchFamily="18" charset="0"/>
              </a:rPr>
              <a:t>   </a:t>
            </a:r>
            <a:r>
              <a:rPr lang="ru-RU" sz="2000" dirty="0" smtClean="0">
                <a:solidFill>
                  <a:schemeClr val="accent1">
                    <a:lumMod val="75000"/>
                  </a:schemeClr>
                </a:solidFill>
                <a:latin typeface="Times New Roman" panose="02020603050405020304" pitchFamily="18" charset="0"/>
                <a:cs typeface="Times New Roman" panose="02020603050405020304" pitchFamily="18" charset="0"/>
              </a:rPr>
              <a:t>изменений</a:t>
            </a:r>
            <a:r>
              <a:rPr lang="ru-RU" sz="2000" dirty="0">
                <a:solidFill>
                  <a:schemeClr val="accent1">
                    <a:lumMod val="75000"/>
                  </a:schemeClr>
                </a:solidFill>
                <a:latin typeface="Times New Roman" panose="02020603050405020304" pitchFamily="18" charset="0"/>
                <a:cs typeface="Times New Roman" panose="02020603050405020304" pitchFamily="18" charset="0"/>
              </a:rPr>
              <a:t>.</a:t>
            </a:r>
          </a:p>
          <a:p>
            <a:pPr algn="l"/>
            <a:r>
              <a:rPr lang="ru-RU" sz="2000" dirty="0">
                <a:solidFill>
                  <a:schemeClr val="accent1">
                    <a:lumMod val="75000"/>
                  </a:schemeClr>
                </a:solidFill>
                <a:latin typeface="Times New Roman" panose="02020603050405020304" pitchFamily="18" charset="0"/>
                <a:cs typeface="Times New Roman" panose="02020603050405020304" pitchFamily="18" charset="0"/>
              </a:rPr>
              <a:t>Например, для массива из шести элементов, равных 12, 13, 18, 19, 20, 15</a:t>
            </a:r>
            <a:r>
              <a:rPr lang="ru-RU" sz="2000" dirty="0" smtClean="0">
                <a:solidFill>
                  <a:schemeClr val="accent1">
                    <a:lumMod val="75000"/>
                  </a:schemeClr>
                </a:solidFill>
                <a:latin typeface="Times New Roman" panose="02020603050405020304" pitchFamily="18" charset="0"/>
                <a:cs typeface="Times New Roman" panose="02020603050405020304" pitchFamily="18" charset="0"/>
              </a:rPr>
              <a:t>,</a:t>
            </a:r>
            <a:r>
              <a:rPr lang="en-US" sz="2000" dirty="0" smtClean="0">
                <a:solidFill>
                  <a:schemeClr val="accent1">
                    <a:lumMod val="75000"/>
                  </a:schemeClr>
                </a:solidFill>
                <a:latin typeface="Times New Roman" panose="02020603050405020304" pitchFamily="18" charset="0"/>
                <a:cs typeface="Times New Roman" panose="02020603050405020304" pitchFamily="18" charset="0"/>
              </a:rPr>
              <a:t>   </a:t>
            </a:r>
            <a:r>
              <a:rPr lang="ru-RU" sz="2000" dirty="0" smtClean="0">
                <a:solidFill>
                  <a:schemeClr val="accent1">
                    <a:lumMod val="75000"/>
                  </a:schemeClr>
                </a:solidFill>
                <a:latin typeface="Times New Roman" panose="02020603050405020304" pitchFamily="18" charset="0"/>
                <a:cs typeface="Times New Roman" panose="02020603050405020304" pitchFamily="18" charset="0"/>
              </a:rPr>
              <a:t>нужно </a:t>
            </a:r>
            <a:r>
              <a:rPr lang="ru-RU" sz="2000" dirty="0">
                <a:solidFill>
                  <a:schemeClr val="accent1">
                    <a:lumMod val="75000"/>
                  </a:schemeClr>
                </a:solidFill>
                <a:latin typeface="Times New Roman" panose="02020603050405020304" pitchFamily="18" charset="0"/>
                <a:cs typeface="Times New Roman" panose="02020603050405020304" pitchFamily="18" charset="0"/>
              </a:rPr>
              <a:t>получить и вывести массив, содержащий числа 12, 13, 18, 6, 20, 2.</a:t>
            </a:r>
          </a:p>
          <a:p>
            <a:pPr algn="l"/>
            <a:r>
              <a:rPr lang="ru-RU" sz="2000" dirty="0">
                <a:solidFill>
                  <a:schemeClr val="accent1">
                    <a:lumMod val="75000"/>
                  </a:schemeClr>
                </a:solidFill>
                <a:latin typeface="Times New Roman" panose="02020603050405020304" pitchFamily="18" charset="0"/>
                <a:cs typeface="Times New Roman" panose="02020603050405020304" pitchFamily="18" charset="0"/>
              </a:rPr>
              <a:t>Напишите на одном из языков программирования программу для решения</a:t>
            </a:r>
          </a:p>
          <a:p>
            <a:pPr algn="l"/>
            <a:r>
              <a:rPr lang="ru-RU" sz="2000" dirty="0">
                <a:solidFill>
                  <a:schemeClr val="accent1">
                    <a:lumMod val="75000"/>
                  </a:schemeClr>
                </a:solidFill>
                <a:latin typeface="Times New Roman" panose="02020603050405020304" pitchFamily="18" charset="0"/>
                <a:cs typeface="Times New Roman" panose="02020603050405020304" pitchFamily="18" charset="0"/>
              </a:rPr>
              <a:t>этой задачи.</a:t>
            </a:r>
          </a:p>
          <a:p>
            <a:pPr algn="l"/>
            <a:endParaRPr lang="ru-RU" sz="20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536761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510</Words>
  <Application>Microsoft Office PowerPoint</Application>
  <PresentationFormat>Экран (4:3)</PresentationFormat>
  <Paragraphs>36</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Тема Office</vt:lpstr>
      <vt:lpstr>Задание 25</vt:lpstr>
      <vt:lpstr>Презентация PowerPoint</vt:lpstr>
      <vt:lpstr>Презентация PowerPoint</vt:lpstr>
      <vt:lpstr>Презентация PowerPoint</vt:lpstr>
    </vt:vector>
  </TitlesOfParts>
  <Company>Дом</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Оля</dc:creator>
  <cp:lastModifiedBy>Оля</cp:lastModifiedBy>
  <cp:revision>12</cp:revision>
  <dcterms:created xsi:type="dcterms:W3CDTF">2020-04-15T07:58:52Z</dcterms:created>
  <dcterms:modified xsi:type="dcterms:W3CDTF">2020-04-22T06:30:11Z</dcterms:modified>
</cp:coreProperties>
</file>