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3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68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26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41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95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39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31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28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65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0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25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48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F8CA-3FE2-42A4-91B7-806CDBC33EE0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46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5F8CA-3FE2-42A4-91B7-806CDBC33EE0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FF297-FEA3-47CD-8B10-8645F7D17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75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62068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27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771" y="548680"/>
            <a:ext cx="8496945" cy="1656183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Дана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последовательность </a:t>
            </a:r>
            <a:r>
              <a:rPr lang="ru-RU" sz="2400" i="1" dirty="0">
                <a:solidFill>
                  <a:srgbClr val="000000"/>
                </a:solidFill>
                <a:latin typeface="Times New Roman"/>
              </a:rPr>
              <a:t>N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целых положительных чисел. Необходимо определить количество пар элементов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этой последовательности, сумма которых делится на </a:t>
            </a:r>
            <a:r>
              <a:rPr lang="ru-RU" sz="2400" i="1" dirty="0" smtClean="0">
                <a:solidFill>
                  <a:srgbClr val="000000"/>
                </a:solidFill>
                <a:latin typeface="Times New Roman"/>
              </a:rPr>
              <a:t>m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= 80 и при этом хотя бы один элемент из пары больше </a:t>
            </a:r>
            <a:r>
              <a:rPr lang="ru-RU" sz="2400" i="1" dirty="0" smtClean="0">
                <a:solidFill>
                  <a:srgbClr val="000000"/>
                </a:solidFill>
                <a:latin typeface="Times New Roman"/>
              </a:rPr>
              <a:t>b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= 50.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420888"/>
            <a:ext cx="89644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Описание входных и выходных данных </a:t>
            </a:r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/>
              </a:rPr>
              <a:t>В первой строке входных данных задаётся количество чисел </a:t>
            </a:r>
            <a:r>
              <a:rPr lang="ru-RU" sz="2000" i="1" dirty="0">
                <a:solidFill>
                  <a:srgbClr val="000000"/>
                </a:solidFill>
                <a:latin typeface="Times New Roman"/>
              </a:rPr>
              <a:t>N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(2 ≤ </a:t>
            </a:r>
            <a:r>
              <a:rPr lang="ru-RU" sz="2000" i="1" dirty="0">
                <a:solidFill>
                  <a:srgbClr val="000000"/>
                </a:solidFill>
                <a:latin typeface="Times New Roman"/>
              </a:rPr>
              <a:t>N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≤ 10 000). В каждой из последующих </a:t>
            </a:r>
            <a:r>
              <a:rPr lang="ru-RU" sz="2000" i="1" dirty="0">
                <a:solidFill>
                  <a:srgbClr val="000000"/>
                </a:solidFill>
                <a:latin typeface="Times New Roman"/>
              </a:rPr>
              <a:t>N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строк записано одно натуральное число, не превышающее 10 000. </a:t>
            </a:r>
          </a:p>
          <a:p>
            <a:r>
              <a:rPr lang="ru-RU" sz="2000" i="1" dirty="0">
                <a:solidFill>
                  <a:srgbClr val="000000"/>
                </a:solidFill>
                <a:latin typeface="Times New Roman"/>
              </a:rPr>
              <a:t>Пример входных данных: </a:t>
            </a:r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Courier New"/>
              </a:rPr>
              <a:t>6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Courier New"/>
              </a:rPr>
              <a:t>40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Courier New"/>
              </a:rPr>
              <a:t>40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Courier New"/>
              </a:rPr>
              <a:t>120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Courier New"/>
              </a:rPr>
              <a:t>30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Courier New"/>
              </a:rPr>
              <a:t>50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Courier New"/>
              </a:rPr>
              <a:t>110 </a:t>
            </a:r>
          </a:p>
          <a:p>
            <a:pPr algn="just"/>
            <a:r>
              <a:rPr lang="ru-RU" sz="2000" i="1" dirty="0">
                <a:solidFill>
                  <a:srgbClr val="000000"/>
                </a:solidFill>
                <a:latin typeface="Times New Roman"/>
              </a:rPr>
              <a:t>Пример выходных данных для приведённого выше примера входных данных: </a:t>
            </a:r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Courier New"/>
              </a:rPr>
              <a:t>3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4005064"/>
            <a:ext cx="5148064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i="1" dirty="0"/>
              <a:t>Пояснение. </a:t>
            </a:r>
            <a:r>
              <a:rPr lang="ru-RU" dirty="0"/>
              <a:t>Из данных шести чисел можно составить три пары, удовлетворяющие условию: (40, 120), (40, 120), (50, 110). У пар (40, 40) и (30, 50) сумма делится на 80, но оба элемента в этих парах не превышают 50.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45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88640"/>
            <a:ext cx="88569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/>
              </a:rPr>
              <a:t>Напишите эффективную по времени и по памяти программу для решения этой задачи. </a:t>
            </a:r>
          </a:p>
          <a:p>
            <a:pPr algn="just"/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Программа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считается эффективной по времени, если при одновременном увеличении количества исходных чисел 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N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и параметра 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m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в 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k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раз время работы программы увеличивается не более чем в 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k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раз. </a:t>
            </a:r>
          </a:p>
          <a:p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Программа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считается эффективной по памяти, если память, необходимая для хранения всех переменных программы, не превышает 4 Кбайт и не увеличивается с ростом 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N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algn="just">
              <a:spcBef>
                <a:spcPts val="1200"/>
              </a:spcBef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Максимальная оценка за правильную (не содержащую синтаксических ошибок и дающую правильный ответ при любых допустимых входных данных) программу, эффективную по времени и по памяти, – 4 балла. </a:t>
            </a:r>
          </a:p>
          <a:p>
            <a:pPr algn="just">
              <a:spcBef>
                <a:spcPts val="1200"/>
              </a:spcBef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Максимальная оценка за правильную программу, эффективную только по времени или только по памяти, – 3 балла. </a:t>
            </a:r>
          </a:p>
          <a:p>
            <a:pPr algn="just">
              <a:spcBef>
                <a:spcPts val="1200"/>
              </a:spcBef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Максимальная оценка за правильную программу, не удовлетворяющую требованиям эффективности, – 2 балла.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1609" y="5085184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Вы можете сдать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одну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или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две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программы решения задачи.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Если,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итоговой станет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бо́льшая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из двух оценок. Вы сдадите две программы, каждая из них будет оцениваться независимо от другой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/>
              </a:rPr>
              <a:t>Перед текстом программы кратко опишите алгоритм решения. Укажите использованный язык программирования и его версию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190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988840"/>
            <a:ext cx="8746706" cy="2379873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Решение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запишем все исходные числа в массив, переберём все возможные пары и подсчитаем подходящие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Такое решение не является эффективным ни по памяти (требуемая память зависит от размера исходных данных), ни по времени (количество возможных пар, а значит, количество действий и время счёта с ростом количества исходных элементов растёт квадратично). </a:t>
            </a:r>
            <a:endParaRPr lang="ru-RU" sz="2000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Подобная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программа оценивается не выше 2 баллов. 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90730" y="164382"/>
            <a:ext cx="8960843" cy="11761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Дана последовательность </a:t>
            </a:r>
            <a:r>
              <a:rPr lang="ru-RU" sz="2000" i="1" dirty="0" smtClean="0">
                <a:solidFill>
                  <a:srgbClr val="000000"/>
                </a:solidFill>
                <a:latin typeface="Times New Roman"/>
              </a:rPr>
              <a:t>N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целых положительных чисел. Необходимо определить количество пар элементов этой последовательности, сумма которых делится на </a:t>
            </a:r>
            <a:r>
              <a:rPr lang="ru-RU" sz="2000" i="1" dirty="0" smtClean="0">
                <a:solidFill>
                  <a:srgbClr val="000000"/>
                </a:solidFill>
                <a:latin typeface="Times New Roman"/>
              </a:rPr>
              <a:t>m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= 80 и при этом хотя бы один элемент из пары больше </a:t>
            </a:r>
            <a:r>
              <a:rPr lang="ru-RU" sz="2000" i="1" dirty="0" smtClean="0">
                <a:solidFill>
                  <a:srgbClr val="000000"/>
                </a:solidFill>
                <a:latin typeface="Times New Roman"/>
              </a:rPr>
              <a:t>b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= 50.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ая прямоугольная выноска 1"/>
          <p:cNvSpPr/>
          <p:nvPr/>
        </p:nvSpPr>
        <p:spPr>
          <a:xfrm>
            <a:off x="1259633" y="1516436"/>
            <a:ext cx="4868212" cy="306324"/>
          </a:xfrm>
          <a:prstGeom prst="wedgeRoundRectCallout">
            <a:avLst>
              <a:gd name="adj1" fmla="val -23076"/>
              <a:gd name="adj2" fmla="val 8923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Может быть описанием алгоритма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339752" y="4725144"/>
            <a:ext cx="4868212" cy="306324"/>
          </a:xfrm>
          <a:prstGeom prst="wedgeRoundRectCallout">
            <a:avLst>
              <a:gd name="adj1" fmla="val -14385"/>
              <a:gd name="adj2" fmla="val -11125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Напишите программу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9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57282" y="187211"/>
            <a:ext cx="8507206" cy="2031325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0000"/>
                </a:solidFill>
                <a:latin typeface="Courier New"/>
              </a:rPr>
              <a:t>Будем заполнять 2 массива: А и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B</a:t>
            </a:r>
            <a:r>
              <a:rPr lang="ru-RU" b="1" dirty="0" smtClean="0">
                <a:solidFill>
                  <a:srgbClr val="000000"/>
                </a:solidFill>
                <a:latin typeface="Courier New"/>
              </a:rPr>
              <a:t> –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[0..79]</a:t>
            </a:r>
            <a:r>
              <a:rPr lang="ru-RU" b="1" dirty="0" smtClean="0">
                <a:solidFill>
                  <a:srgbClr val="000000"/>
                </a:solidFill>
                <a:latin typeface="Courier New"/>
              </a:rPr>
              <a:t>. </a:t>
            </a:r>
            <a:endParaRPr lang="en-US" b="1" dirty="0" smtClean="0">
              <a:solidFill>
                <a:srgbClr val="000000"/>
              </a:solidFill>
              <a:latin typeface="Courier New"/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  <a:latin typeface="Courier New"/>
              </a:rPr>
              <a:t>В элементе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a[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] </a:t>
            </a:r>
            <a:r>
              <a:rPr lang="ru-RU" b="1" dirty="0" smtClean="0">
                <a:solidFill>
                  <a:srgbClr val="000000"/>
                </a:solidFill>
                <a:latin typeface="Courier New"/>
              </a:rPr>
              <a:t>массива А будет находиться количество введенных чисел с остатком от деления на 80, равным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 </a:t>
            </a:r>
            <a:r>
              <a:rPr lang="ru-RU" b="1" dirty="0" smtClean="0">
                <a:solidFill>
                  <a:srgbClr val="000000"/>
                </a:solidFill>
                <a:latin typeface="Courier New"/>
              </a:rPr>
              <a:t>если введенное число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&lt;50</a:t>
            </a:r>
            <a:r>
              <a:rPr lang="ru-RU" b="1" dirty="0" smtClean="0">
                <a:solidFill>
                  <a:srgbClr val="000000"/>
                </a:solidFill>
                <a:latin typeface="Courier New"/>
              </a:rPr>
              <a:t>; а в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b[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]</a:t>
            </a:r>
            <a:r>
              <a:rPr lang="ru-RU" b="1" dirty="0" smtClean="0">
                <a:solidFill>
                  <a:srgbClr val="000000"/>
                </a:solidFill>
                <a:latin typeface="Courier New"/>
              </a:rPr>
              <a:t> –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&gt; 50.</a:t>
            </a:r>
            <a:endParaRPr lang="ru-RU" b="1" dirty="0" smtClean="0">
              <a:solidFill>
                <a:srgbClr val="000000"/>
              </a:solidFill>
              <a:latin typeface="Courier New"/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  <a:latin typeface="Courier New"/>
              </a:rPr>
              <a:t>Количество пар определяется как </a:t>
            </a:r>
            <a:r>
              <a:rPr lang="ru-RU" b="1" dirty="0">
                <a:solidFill>
                  <a:srgbClr val="000000"/>
                </a:solidFill>
                <a:latin typeface="Courier New"/>
              </a:rPr>
              <a:t>с</a:t>
            </a:r>
            <a:r>
              <a:rPr lang="ru-RU" b="1" dirty="0" smtClean="0">
                <a:solidFill>
                  <a:srgbClr val="000000"/>
                </a:solidFill>
                <a:latin typeface="Courier New"/>
              </a:rPr>
              <a:t>умма произведений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b[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]</a:t>
            </a:r>
            <a:r>
              <a:rPr lang="ru-RU" b="1" dirty="0" smtClean="0">
                <a:solidFill>
                  <a:srgbClr val="000000"/>
                </a:solidFill>
                <a:latin typeface="Courier New"/>
              </a:rPr>
              <a:t> на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b[80-i]</a:t>
            </a:r>
            <a:r>
              <a:rPr lang="ru-RU" b="1" dirty="0" smtClean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a[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] </a:t>
            </a:r>
            <a:r>
              <a:rPr lang="ru-RU" b="1" dirty="0" smtClean="0">
                <a:solidFill>
                  <a:srgbClr val="000000"/>
                </a:solidFill>
                <a:latin typeface="Courier New"/>
              </a:rPr>
              <a:t>на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b[80-i],</a:t>
            </a:r>
            <a:r>
              <a:rPr lang="ru-RU" b="1" dirty="0" smtClean="0">
                <a:solidFill>
                  <a:srgbClr val="000000"/>
                </a:solidFill>
                <a:latin typeface="Courier New"/>
              </a:rPr>
              <a:t> и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b[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] </a:t>
            </a:r>
            <a:r>
              <a:rPr lang="ru-RU" b="1" dirty="0" smtClean="0">
                <a:solidFill>
                  <a:srgbClr val="000000"/>
                </a:solidFill>
                <a:latin typeface="Courier New"/>
              </a:rPr>
              <a:t>на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a[80-i],</a:t>
            </a:r>
            <a:r>
              <a:rPr lang="ru-RU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Courier New"/>
              </a:rPr>
              <a:t>исключая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b[40]</a:t>
            </a:r>
            <a:r>
              <a:rPr lang="ru-RU" b="1" dirty="0">
                <a:solidFill>
                  <a:srgbClr val="000000"/>
                </a:solidFill>
                <a:latin typeface="Courier New"/>
              </a:rPr>
              <a:t> и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b[0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]- </a:t>
            </a:r>
            <a:r>
              <a:rPr lang="ru-RU" b="1" dirty="0" smtClean="0">
                <a:solidFill>
                  <a:srgbClr val="000000"/>
                </a:solidFill>
                <a:latin typeface="Courier New"/>
              </a:rPr>
              <a:t>их можно подсчитать отдельной строкой.</a:t>
            </a:r>
            <a:endParaRPr lang="en-US" b="1" dirty="0" smtClean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3343356" y="5222784"/>
            <a:ext cx="5533770" cy="1308775"/>
          </a:xfrm>
          <a:prstGeom prst="wedgeRoundRectCallout">
            <a:avLst>
              <a:gd name="adj1" fmla="val -44431"/>
              <a:gd name="adj2" fmla="val -1544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b[40]*a[40]+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b[20]*b[60]+ 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b[60]*a[20]+</a:t>
            </a:r>
          </a:p>
          <a:p>
            <a:pPr algn="ctr"/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b[20]*a[60]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6"/>
          <p:cNvSpPr>
            <a:spLocks noChangeArrowheads="1"/>
          </p:cNvSpPr>
          <p:nvPr/>
        </p:nvSpPr>
        <p:spPr bwMode="auto">
          <a:xfrm>
            <a:off x="465089" y="2981180"/>
            <a:ext cx="1024742" cy="77311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ru-RU" sz="3600" dirty="0" smtClean="0">
                <a:latin typeface="Arial" pitchFamily="34" charset="0"/>
              </a:rPr>
              <a:t>60</a:t>
            </a:r>
            <a:endParaRPr lang="ru-RU" sz="3600" dirty="0">
              <a:latin typeface="Arial" pitchFamily="34" charset="0"/>
            </a:endParaRPr>
          </a:p>
        </p:txBody>
      </p:sp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2861419" y="3009634"/>
            <a:ext cx="846485" cy="773113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ru-RU" sz="3600" dirty="0" smtClean="0">
                <a:latin typeface="Arial" pitchFamily="34" charset="0"/>
              </a:rPr>
              <a:t>40</a:t>
            </a:r>
            <a:endParaRPr lang="ru-RU" sz="3600" dirty="0">
              <a:latin typeface="Arial" pitchFamily="34" charset="0"/>
            </a:endParaRPr>
          </a:p>
        </p:txBody>
      </p:sp>
      <p:sp>
        <p:nvSpPr>
          <p:cNvPr id="10" name="Rectangle 56"/>
          <p:cNvSpPr>
            <a:spLocks noChangeArrowheads="1"/>
          </p:cNvSpPr>
          <p:nvPr/>
        </p:nvSpPr>
        <p:spPr bwMode="auto">
          <a:xfrm>
            <a:off x="1691681" y="2998302"/>
            <a:ext cx="864096" cy="773113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ru-RU" sz="3600" dirty="0" smtClean="0">
                <a:latin typeface="Arial" pitchFamily="34" charset="0"/>
              </a:rPr>
              <a:t>20</a:t>
            </a:r>
            <a:endParaRPr lang="ru-RU" sz="3600" dirty="0">
              <a:latin typeface="Arial" pitchFamily="34" charset="0"/>
            </a:endParaRPr>
          </a:p>
        </p:txBody>
      </p:sp>
      <p:sp>
        <p:nvSpPr>
          <p:cNvPr id="11" name="Rectangle 56"/>
          <p:cNvSpPr>
            <a:spLocks noChangeArrowheads="1"/>
          </p:cNvSpPr>
          <p:nvPr/>
        </p:nvSpPr>
        <p:spPr bwMode="auto">
          <a:xfrm>
            <a:off x="4009612" y="2998303"/>
            <a:ext cx="821254" cy="77311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ru-RU" sz="3600" dirty="0" smtClean="0">
                <a:latin typeface="Arial" pitchFamily="34" charset="0"/>
              </a:rPr>
              <a:t>120</a:t>
            </a:r>
            <a:endParaRPr lang="ru-RU" sz="3600" dirty="0">
              <a:latin typeface="Arial" pitchFamily="34" charset="0"/>
            </a:endParaRPr>
          </a:p>
        </p:txBody>
      </p:sp>
      <p:sp>
        <p:nvSpPr>
          <p:cNvPr id="12" name="Rectangle 56"/>
          <p:cNvSpPr>
            <a:spLocks noChangeArrowheads="1"/>
          </p:cNvSpPr>
          <p:nvPr/>
        </p:nvSpPr>
        <p:spPr bwMode="auto">
          <a:xfrm>
            <a:off x="5148064" y="2985813"/>
            <a:ext cx="897309" cy="77311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ru-RU" sz="3600" dirty="0" smtClean="0">
                <a:latin typeface="Arial" pitchFamily="34" charset="0"/>
              </a:rPr>
              <a:t>180</a:t>
            </a:r>
            <a:endParaRPr lang="ru-RU" sz="3600" dirty="0">
              <a:latin typeface="Arial" pitchFamily="34" charset="0"/>
            </a:endParaRPr>
          </a:p>
        </p:txBody>
      </p:sp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6338987" y="2998303"/>
            <a:ext cx="897309" cy="773113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ru-RU" sz="3600" dirty="0" smtClean="0">
                <a:latin typeface="Arial" pitchFamily="34" charset="0"/>
              </a:rPr>
              <a:t>40</a:t>
            </a:r>
            <a:endParaRPr lang="ru-RU" sz="3600" dirty="0">
              <a:latin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75394" y="3933056"/>
            <a:ext cx="4972050" cy="5222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 smtClean="0">
                <a:latin typeface="Courier New"/>
                <a:ea typeface="Times New Roman"/>
              </a:rPr>
              <a:t>A</a:t>
            </a:r>
            <a:r>
              <a:rPr lang="en-US" sz="2800" b="1" dirty="0">
                <a:latin typeface="Calibri"/>
                <a:ea typeface="Times New Roman"/>
              </a:rPr>
              <a:t>:</a:t>
            </a:r>
            <a:r>
              <a:rPr lang="ru-RU" sz="2800" b="1" dirty="0" smtClean="0">
                <a:latin typeface="Courier New"/>
                <a:ea typeface="Times New Roman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a[20]=1  a[40]=2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95428" y="4599360"/>
            <a:ext cx="5949945" cy="52322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 smtClean="0">
                <a:latin typeface="Courier New"/>
                <a:ea typeface="Times New Roman"/>
              </a:rPr>
              <a:t>B</a:t>
            </a:r>
            <a:r>
              <a:rPr lang="en-US" sz="2800" b="1" dirty="0" smtClean="0">
                <a:latin typeface="Calibri"/>
                <a:ea typeface="Times New Roman"/>
              </a:rPr>
              <a:t>:</a:t>
            </a:r>
            <a:r>
              <a:rPr lang="ru-RU" sz="2800" b="1" dirty="0" smtClean="0">
                <a:latin typeface="Courier New"/>
                <a:ea typeface="Times New Roman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b[20]=1 b[40]=1 b[60]=1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2" name="Правая круглая скобка 1"/>
          <p:cNvSpPr/>
          <p:nvPr/>
        </p:nvSpPr>
        <p:spPr>
          <a:xfrm rot="16200000">
            <a:off x="1368874" y="2149254"/>
            <a:ext cx="326225" cy="1154240"/>
          </a:xfrm>
          <a:prstGeom prst="rightBracket">
            <a:avLst/>
          </a:prstGeom>
          <a:noFill/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круглая скобка 15"/>
          <p:cNvSpPr/>
          <p:nvPr/>
        </p:nvSpPr>
        <p:spPr>
          <a:xfrm rot="16200000">
            <a:off x="3658443" y="2173338"/>
            <a:ext cx="369353" cy="1154240"/>
          </a:xfrm>
          <a:prstGeom prst="rightBracket">
            <a:avLst/>
          </a:prstGeom>
          <a:noFill/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круглая скобка 16"/>
          <p:cNvSpPr/>
          <p:nvPr/>
        </p:nvSpPr>
        <p:spPr>
          <a:xfrm rot="16200000">
            <a:off x="5444487" y="1591971"/>
            <a:ext cx="371873" cy="2314449"/>
          </a:xfrm>
          <a:prstGeom prst="rightBracket">
            <a:avLst/>
          </a:prstGeom>
          <a:noFill/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авая круглая скобка 17"/>
          <p:cNvSpPr/>
          <p:nvPr/>
        </p:nvSpPr>
        <p:spPr>
          <a:xfrm rot="16200000">
            <a:off x="3120081" y="395865"/>
            <a:ext cx="592192" cy="4522586"/>
          </a:xfrm>
          <a:prstGeom prst="rightBracket">
            <a:avLst/>
          </a:prstGeom>
          <a:noFill/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61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446" y="73000"/>
            <a:ext cx="888804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A,B: array[0..79] of integer;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n,i,s,k:integer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i:=1 to n do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begin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 k&gt;50 then b[k mod 80]:=b[k mod 80]+1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else a[k mod 80]:= a[k mod 80]+1;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for i:=1 to 39 do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s:=s+b[i]*a[80-i]+b[i]*b[80-i]+a[i]*b[80-i];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s:=s+b[0]*(b[0]-1) div 2+b[40] div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           	   + b[0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]*a[0]+b[40]*a[40];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(s);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end.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01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9036496" cy="1728192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вариант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Дана последовательность </a:t>
            </a:r>
            <a:r>
              <a:rPr lang="ru-RU" sz="2000" i="1" dirty="0">
                <a:solidFill>
                  <a:srgbClr val="000000"/>
                </a:solidFill>
                <a:latin typeface="Times New Roman"/>
              </a:rPr>
              <a:t>N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целых положительных чисел. Необходимо определить количество пар элементов этой последовательности, сумма которых делится на </a:t>
            </a:r>
            <a:r>
              <a:rPr lang="ru-RU" sz="2000" i="1" dirty="0">
                <a:solidFill>
                  <a:srgbClr val="000000"/>
                </a:solidFill>
                <a:latin typeface="Times New Roman"/>
              </a:rPr>
              <a:t>m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= 60 и при этом хотя бы один элемент из пары больше </a:t>
            </a:r>
            <a:r>
              <a:rPr lang="ru-RU" sz="2000" i="1" dirty="0">
                <a:solidFill>
                  <a:srgbClr val="000000"/>
                </a:solidFill>
                <a:latin typeface="Times New Roman"/>
              </a:rPr>
              <a:t>b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= 40. </a:t>
            </a:r>
          </a:p>
        </p:txBody>
      </p:sp>
    </p:spTree>
    <p:extLst>
      <p:ext uri="{BB962C8B-B14F-4D97-AF65-F5344CB8AC3E}">
        <p14:creationId xmlns:p14="http://schemas.microsoft.com/office/powerpoint/2010/main" val="362536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708</Words>
  <Application>Microsoft Office PowerPoint</Application>
  <PresentationFormat>Экран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Задание 27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Оля</cp:lastModifiedBy>
  <cp:revision>21</cp:revision>
  <dcterms:created xsi:type="dcterms:W3CDTF">2020-04-15T07:58:52Z</dcterms:created>
  <dcterms:modified xsi:type="dcterms:W3CDTF">2020-04-28T12:05:52Z</dcterms:modified>
</cp:coreProperties>
</file>