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4" r:id="rId4"/>
    <p:sldId id="275" r:id="rId5"/>
    <p:sldId id="276" r:id="rId6"/>
    <p:sldId id="277" r:id="rId7"/>
    <p:sldId id="326" r:id="rId8"/>
    <p:sldId id="327" r:id="rId9"/>
    <p:sldId id="328" r:id="rId10"/>
    <p:sldId id="329" r:id="rId11"/>
    <p:sldId id="330" r:id="rId12"/>
    <p:sldId id="325" r:id="rId13"/>
    <p:sldId id="279" r:id="rId14"/>
    <p:sldId id="282" r:id="rId15"/>
    <p:sldId id="283" r:id="rId16"/>
    <p:sldId id="333" r:id="rId17"/>
    <p:sldId id="334" r:id="rId18"/>
    <p:sldId id="315" r:id="rId19"/>
    <p:sldId id="281" r:id="rId20"/>
    <p:sldId id="288" r:id="rId21"/>
    <p:sldId id="316" r:id="rId22"/>
    <p:sldId id="317" r:id="rId23"/>
    <p:sldId id="320" r:id="rId24"/>
    <p:sldId id="278" r:id="rId25"/>
    <p:sldId id="321" r:id="rId26"/>
    <p:sldId id="322" r:id="rId27"/>
    <p:sldId id="323" r:id="rId28"/>
    <p:sldId id="324" r:id="rId29"/>
    <p:sldId id="331" r:id="rId30"/>
    <p:sldId id="285" r:id="rId31"/>
    <p:sldId id="286" r:id="rId32"/>
    <p:sldId id="287" r:id="rId33"/>
    <p:sldId id="284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C46BC-731B-4B98-AD09-9FD0728F5102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4E8451-77DA-4F8A-992E-79F3AB14B6B2}">
      <dgm:prSet phldrT="[Текст]"/>
      <dgm:spPr/>
      <dgm:t>
        <a:bodyPr/>
        <a:lstStyle/>
        <a:p>
          <a:r>
            <a:rPr lang="ru-RU" dirty="0"/>
            <a:t>Механизмы вариативности в действующем ФГОС</a:t>
          </a:r>
        </a:p>
      </dgm:t>
    </dgm:pt>
    <dgm:pt modelId="{4B605763-61EE-4BD4-BA9C-F9C1C132AD5B}" type="parTrans" cxnId="{3C8C73D6-98D5-4C48-AA91-544A619519F5}">
      <dgm:prSet/>
      <dgm:spPr/>
      <dgm:t>
        <a:bodyPr/>
        <a:lstStyle/>
        <a:p>
          <a:endParaRPr lang="ru-RU"/>
        </a:p>
      </dgm:t>
    </dgm:pt>
    <dgm:pt modelId="{DD705D59-92B8-4D30-A9A4-4697B20A3897}" type="sibTrans" cxnId="{3C8C73D6-98D5-4C48-AA91-544A619519F5}">
      <dgm:prSet/>
      <dgm:spPr/>
      <dgm:t>
        <a:bodyPr/>
        <a:lstStyle/>
        <a:p>
          <a:endParaRPr lang="ru-RU"/>
        </a:p>
      </dgm:t>
    </dgm:pt>
    <dgm:pt modelId="{5B0AFECA-434F-4D55-8AE2-DEBCED0F1B46}">
      <dgm:prSet phldrT="[Текст]"/>
      <dgm:spPr/>
      <dgm:t>
        <a:bodyPr/>
        <a:lstStyle/>
        <a:p>
          <a:r>
            <a:rPr lang="ru-RU" dirty="0"/>
            <a:t>Часть ОП по выбору участников образовательного процесса</a:t>
          </a:r>
        </a:p>
      </dgm:t>
    </dgm:pt>
    <dgm:pt modelId="{71D21A0F-5B76-4EE2-8A18-AF63F923006A}" type="parTrans" cxnId="{167DAFE3-51AC-4F70-B824-B031FDB74E15}">
      <dgm:prSet/>
      <dgm:spPr/>
      <dgm:t>
        <a:bodyPr/>
        <a:lstStyle/>
        <a:p>
          <a:endParaRPr lang="ru-RU"/>
        </a:p>
      </dgm:t>
    </dgm:pt>
    <dgm:pt modelId="{3051BDDB-D0F5-4F06-A193-7E6993137182}" type="sibTrans" cxnId="{167DAFE3-51AC-4F70-B824-B031FDB74E15}">
      <dgm:prSet/>
      <dgm:spPr/>
      <dgm:t>
        <a:bodyPr/>
        <a:lstStyle/>
        <a:p>
          <a:endParaRPr lang="ru-RU"/>
        </a:p>
      </dgm:t>
    </dgm:pt>
    <dgm:pt modelId="{8E55A864-7503-4E38-97D0-BBC5A58079CC}">
      <dgm:prSet phldrT="[Текст]"/>
      <dgm:spPr/>
      <dgm:t>
        <a:bodyPr/>
        <a:lstStyle/>
        <a:p>
          <a:r>
            <a:rPr lang="ru-RU" dirty="0"/>
            <a:t>Возможность разработки дифференцированных программ</a:t>
          </a:r>
        </a:p>
      </dgm:t>
    </dgm:pt>
    <dgm:pt modelId="{7D1E44DA-6A58-4E1E-8829-4E15A7714C70}" type="parTrans" cxnId="{F1FCA23D-D9F0-4B86-A7CD-6AF7FB21AF68}">
      <dgm:prSet/>
      <dgm:spPr/>
      <dgm:t>
        <a:bodyPr/>
        <a:lstStyle/>
        <a:p>
          <a:endParaRPr lang="ru-RU"/>
        </a:p>
      </dgm:t>
    </dgm:pt>
    <dgm:pt modelId="{F0A80216-E37A-4353-BE10-532D411A3358}" type="sibTrans" cxnId="{F1FCA23D-D9F0-4B86-A7CD-6AF7FB21AF68}">
      <dgm:prSet/>
      <dgm:spPr/>
      <dgm:t>
        <a:bodyPr/>
        <a:lstStyle/>
        <a:p>
          <a:endParaRPr lang="ru-RU"/>
        </a:p>
      </dgm:t>
    </dgm:pt>
    <dgm:pt modelId="{39C0A740-5FA0-4A40-A82F-D8B7F2A7677A}">
      <dgm:prSet phldrT="[Текст]"/>
      <dgm:spPr/>
      <dgm:t>
        <a:bodyPr/>
        <a:lstStyle/>
        <a:p>
          <a:r>
            <a:rPr lang="ru-RU" dirty="0"/>
            <a:t>Механизмы вариативности в обновленных ФГОС</a:t>
          </a:r>
        </a:p>
      </dgm:t>
    </dgm:pt>
    <dgm:pt modelId="{A8C159CC-4293-439B-89EA-89AF6099EBEC}" type="parTrans" cxnId="{7945664B-CAAC-4BFB-866B-31B9C30084EF}">
      <dgm:prSet/>
      <dgm:spPr/>
      <dgm:t>
        <a:bodyPr/>
        <a:lstStyle/>
        <a:p>
          <a:endParaRPr lang="ru-RU"/>
        </a:p>
      </dgm:t>
    </dgm:pt>
    <dgm:pt modelId="{24F53A99-C1BD-46DC-9767-729DE02E4839}" type="sibTrans" cxnId="{7945664B-CAAC-4BFB-866B-31B9C30084EF}">
      <dgm:prSet/>
      <dgm:spPr/>
      <dgm:t>
        <a:bodyPr/>
        <a:lstStyle/>
        <a:p>
          <a:endParaRPr lang="ru-RU"/>
        </a:p>
      </dgm:t>
    </dgm:pt>
    <dgm:pt modelId="{C68A112D-FBB5-428F-A86A-1816D3DA5756}">
      <dgm:prSet phldrT="[Текст]"/>
      <dgm:spPr/>
      <dgm:t>
        <a:bodyPr/>
        <a:lstStyle/>
        <a:p>
          <a:r>
            <a:rPr lang="ru-RU" dirty="0"/>
            <a:t>Часть ОП по выбору участников образовательного процесса (п.16 ФГОС)</a:t>
          </a:r>
        </a:p>
      </dgm:t>
    </dgm:pt>
    <dgm:pt modelId="{1A6ACD6B-4767-411C-A79C-A0719E701CE5}" type="parTrans" cxnId="{75626635-89BC-4A2C-AB25-8DC6E8F095AE}">
      <dgm:prSet/>
      <dgm:spPr/>
      <dgm:t>
        <a:bodyPr/>
        <a:lstStyle/>
        <a:p>
          <a:endParaRPr lang="ru-RU"/>
        </a:p>
      </dgm:t>
    </dgm:pt>
    <dgm:pt modelId="{FA18F2F5-CD2B-4E79-B919-98961C4BEBA3}" type="sibTrans" cxnId="{75626635-89BC-4A2C-AB25-8DC6E8F095AE}">
      <dgm:prSet/>
      <dgm:spPr/>
      <dgm:t>
        <a:bodyPr/>
        <a:lstStyle/>
        <a:p>
          <a:endParaRPr lang="ru-RU"/>
        </a:p>
      </dgm:t>
    </dgm:pt>
    <dgm:pt modelId="{AAFC61A8-B34A-4E4A-8CC2-85539FA799F5}">
      <dgm:prSet/>
      <dgm:spPr/>
      <dgm:t>
        <a:bodyPr/>
        <a:lstStyle/>
        <a:p>
          <a:r>
            <a:rPr lang="ru-RU" dirty="0"/>
            <a:t>Возможность разработки дифференцированных программ. </a:t>
          </a:r>
        </a:p>
      </dgm:t>
    </dgm:pt>
    <dgm:pt modelId="{EF632FD2-DBBF-4896-9878-07B2C7946B45}" type="parTrans" cxnId="{91CB7535-AC7D-4949-A20E-DBE70BD06912}">
      <dgm:prSet/>
      <dgm:spPr/>
      <dgm:t>
        <a:bodyPr/>
        <a:lstStyle/>
        <a:p>
          <a:endParaRPr lang="ru-RU"/>
        </a:p>
      </dgm:t>
    </dgm:pt>
    <dgm:pt modelId="{34263427-72EB-460D-8106-6D3FDEBEC53B}" type="sibTrans" cxnId="{91CB7535-AC7D-4949-A20E-DBE70BD06912}">
      <dgm:prSet/>
      <dgm:spPr/>
      <dgm:t>
        <a:bodyPr/>
        <a:lstStyle/>
        <a:p>
          <a:endParaRPr lang="ru-RU"/>
        </a:p>
      </dgm:t>
    </dgm:pt>
    <dgm:pt modelId="{8F464C25-2BA5-4739-99B1-8B47C44250E1}">
      <dgm:prSet/>
      <dgm:spPr/>
      <dgm:t>
        <a:bodyPr/>
        <a:lstStyle/>
        <a:p>
          <a:r>
            <a:rPr lang="ru-RU" dirty="0"/>
            <a:t>Возможность разработки и реализации индивидуальных учебных планов</a:t>
          </a:r>
        </a:p>
      </dgm:t>
    </dgm:pt>
    <dgm:pt modelId="{9F64F2BD-1DE3-4AC6-9392-BBC632FA0ABD}" type="parTrans" cxnId="{5B34B676-2AE8-42D0-B2C4-C197378F9970}">
      <dgm:prSet/>
      <dgm:spPr/>
      <dgm:t>
        <a:bodyPr/>
        <a:lstStyle/>
        <a:p>
          <a:endParaRPr lang="ru-RU"/>
        </a:p>
      </dgm:t>
    </dgm:pt>
    <dgm:pt modelId="{D46365A0-67A6-4069-B8F9-31E17DD55B98}" type="sibTrans" cxnId="{5B34B676-2AE8-42D0-B2C4-C197378F9970}">
      <dgm:prSet/>
      <dgm:spPr/>
      <dgm:t>
        <a:bodyPr/>
        <a:lstStyle/>
        <a:p>
          <a:endParaRPr lang="ru-RU"/>
        </a:p>
      </dgm:t>
    </dgm:pt>
    <dgm:pt modelId="{78B86A04-2E2C-434A-88FB-7D5449D2E655}">
      <dgm:prSet/>
      <dgm:spPr/>
      <dgm:t>
        <a:bodyPr/>
        <a:lstStyle/>
        <a:p>
          <a:r>
            <a:rPr lang="ru-RU" dirty="0"/>
            <a:t>Возможность разработки и реализации индивидуальных учебных планов (п.8)</a:t>
          </a:r>
        </a:p>
      </dgm:t>
    </dgm:pt>
    <dgm:pt modelId="{34BA0CA5-5645-4460-B500-0EF9643F239A}" type="parTrans" cxnId="{AD3368DF-67DF-4EB4-9EC8-F17A1CC5D97D}">
      <dgm:prSet/>
      <dgm:spPr/>
      <dgm:t>
        <a:bodyPr/>
        <a:lstStyle/>
        <a:p>
          <a:endParaRPr lang="ru-RU"/>
        </a:p>
      </dgm:t>
    </dgm:pt>
    <dgm:pt modelId="{7590D389-BE8A-48F0-BD75-3B0B0CAAB0CF}" type="sibTrans" cxnId="{AD3368DF-67DF-4EB4-9EC8-F17A1CC5D97D}">
      <dgm:prSet/>
      <dgm:spPr/>
      <dgm:t>
        <a:bodyPr/>
        <a:lstStyle/>
        <a:p>
          <a:endParaRPr lang="ru-RU"/>
        </a:p>
      </dgm:t>
    </dgm:pt>
    <dgm:pt modelId="{223FAFEF-5A14-4E6C-9820-B0BE0AA9F1C9}">
      <dgm:prSet/>
      <dgm:spPr/>
      <dgm:t>
        <a:bodyPr/>
        <a:lstStyle/>
        <a:p>
          <a:r>
            <a:rPr lang="ru-RU" dirty="0"/>
            <a:t>Произвольный характер выполнения требований к предметным результатам для инновационных школ (п.12)</a:t>
          </a:r>
        </a:p>
      </dgm:t>
    </dgm:pt>
    <dgm:pt modelId="{85763050-6EC2-4CD8-A81E-4919D7FC0C1A}" type="parTrans" cxnId="{8D14B4A1-1925-4074-9DA1-83859664556B}">
      <dgm:prSet/>
      <dgm:spPr/>
      <dgm:t>
        <a:bodyPr/>
        <a:lstStyle/>
        <a:p>
          <a:endParaRPr lang="ru-RU"/>
        </a:p>
      </dgm:t>
    </dgm:pt>
    <dgm:pt modelId="{C67C31B3-959B-4239-807E-23552DD93F9F}" type="sibTrans" cxnId="{8D14B4A1-1925-4074-9DA1-83859664556B}">
      <dgm:prSet/>
      <dgm:spPr/>
      <dgm:t>
        <a:bodyPr/>
        <a:lstStyle/>
        <a:p>
          <a:endParaRPr lang="ru-RU"/>
        </a:p>
      </dgm:t>
    </dgm:pt>
    <dgm:pt modelId="{7A5D5ECB-1E0C-48FC-B863-0DFA820B7E79}" type="pres">
      <dgm:prSet presAssocID="{E08C46BC-731B-4B98-AD09-9FD0728F5102}" presName="Name0" presStyleCnt="0">
        <dgm:presLayoutVars>
          <dgm:dir/>
          <dgm:animLvl val="lvl"/>
          <dgm:resizeHandles val="exact"/>
        </dgm:presLayoutVars>
      </dgm:prSet>
      <dgm:spPr/>
    </dgm:pt>
    <dgm:pt modelId="{09403097-89A3-4BF8-BDA3-AE086E68493A}" type="pres">
      <dgm:prSet presAssocID="{624E8451-77DA-4F8A-992E-79F3AB14B6B2}" presName="vertFlow" presStyleCnt="0"/>
      <dgm:spPr/>
    </dgm:pt>
    <dgm:pt modelId="{D8D43DF2-EDD6-444E-8E4D-DFFBACDECAFD}" type="pres">
      <dgm:prSet presAssocID="{624E8451-77DA-4F8A-992E-79F3AB14B6B2}" presName="header" presStyleLbl="node1" presStyleIdx="0" presStyleCnt="2"/>
      <dgm:spPr/>
    </dgm:pt>
    <dgm:pt modelId="{26A86736-7516-4024-8155-9E69F690D499}" type="pres">
      <dgm:prSet presAssocID="{71D21A0F-5B76-4EE2-8A18-AF63F923006A}" presName="parTrans" presStyleLbl="sibTrans2D1" presStyleIdx="0" presStyleCnt="7"/>
      <dgm:spPr/>
    </dgm:pt>
    <dgm:pt modelId="{C8688EB3-F920-4DC6-8674-72A637D29B1D}" type="pres">
      <dgm:prSet presAssocID="{5B0AFECA-434F-4D55-8AE2-DEBCED0F1B46}" presName="child" presStyleLbl="alignAccFollowNode1" presStyleIdx="0" presStyleCnt="7">
        <dgm:presLayoutVars>
          <dgm:chMax val="0"/>
          <dgm:bulletEnabled val="1"/>
        </dgm:presLayoutVars>
      </dgm:prSet>
      <dgm:spPr/>
    </dgm:pt>
    <dgm:pt modelId="{79235C79-6F1B-43F9-9ED3-1BF9C9ED9D8C}" type="pres">
      <dgm:prSet presAssocID="{3051BDDB-D0F5-4F06-A193-7E6993137182}" presName="sibTrans" presStyleLbl="sibTrans2D1" presStyleIdx="1" presStyleCnt="7"/>
      <dgm:spPr/>
    </dgm:pt>
    <dgm:pt modelId="{E89E9684-ADC8-4025-ADBA-D906441CA4E9}" type="pres">
      <dgm:prSet presAssocID="{8E55A864-7503-4E38-97D0-BBC5A58079CC}" presName="child" presStyleLbl="alignAccFollowNode1" presStyleIdx="1" presStyleCnt="7">
        <dgm:presLayoutVars>
          <dgm:chMax val="0"/>
          <dgm:bulletEnabled val="1"/>
        </dgm:presLayoutVars>
      </dgm:prSet>
      <dgm:spPr/>
    </dgm:pt>
    <dgm:pt modelId="{570BD726-01C9-4EAC-A1AD-33E4C21CE40F}" type="pres">
      <dgm:prSet presAssocID="{F0A80216-E37A-4353-BE10-532D411A3358}" presName="sibTrans" presStyleLbl="sibTrans2D1" presStyleIdx="2" presStyleCnt="7"/>
      <dgm:spPr/>
    </dgm:pt>
    <dgm:pt modelId="{0B7B8D91-30FA-45B6-A930-61B4A1AAE962}" type="pres">
      <dgm:prSet presAssocID="{8F464C25-2BA5-4739-99B1-8B47C44250E1}" presName="child" presStyleLbl="alignAccFollowNode1" presStyleIdx="2" presStyleCnt="7">
        <dgm:presLayoutVars>
          <dgm:chMax val="0"/>
          <dgm:bulletEnabled val="1"/>
        </dgm:presLayoutVars>
      </dgm:prSet>
      <dgm:spPr/>
    </dgm:pt>
    <dgm:pt modelId="{60170AB7-E662-4530-B69F-B859C4A673E0}" type="pres">
      <dgm:prSet presAssocID="{624E8451-77DA-4F8A-992E-79F3AB14B6B2}" presName="hSp" presStyleCnt="0"/>
      <dgm:spPr/>
    </dgm:pt>
    <dgm:pt modelId="{C9839BA4-3180-4752-926B-CC5CD48A8076}" type="pres">
      <dgm:prSet presAssocID="{39C0A740-5FA0-4A40-A82F-D8B7F2A7677A}" presName="vertFlow" presStyleCnt="0"/>
      <dgm:spPr/>
    </dgm:pt>
    <dgm:pt modelId="{CE2D6349-3216-4100-AC6F-F2A55FF1C8DE}" type="pres">
      <dgm:prSet presAssocID="{39C0A740-5FA0-4A40-A82F-D8B7F2A7677A}" presName="header" presStyleLbl="node1" presStyleIdx="1" presStyleCnt="2"/>
      <dgm:spPr/>
    </dgm:pt>
    <dgm:pt modelId="{5DF236B7-9D9F-4D4B-9A63-3FFAF9552DE2}" type="pres">
      <dgm:prSet presAssocID="{1A6ACD6B-4767-411C-A79C-A0719E701CE5}" presName="parTrans" presStyleLbl="sibTrans2D1" presStyleIdx="3" presStyleCnt="7"/>
      <dgm:spPr/>
    </dgm:pt>
    <dgm:pt modelId="{5D62096E-10C7-4D7A-B6D0-38F692837C2D}" type="pres">
      <dgm:prSet presAssocID="{C68A112D-FBB5-428F-A86A-1816D3DA5756}" presName="child" presStyleLbl="alignAccFollowNode1" presStyleIdx="3" presStyleCnt="7">
        <dgm:presLayoutVars>
          <dgm:chMax val="0"/>
          <dgm:bulletEnabled val="1"/>
        </dgm:presLayoutVars>
      </dgm:prSet>
      <dgm:spPr/>
    </dgm:pt>
    <dgm:pt modelId="{1ED649E6-C7FE-43F6-89AF-D0C9DBB46D8B}" type="pres">
      <dgm:prSet presAssocID="{FA18F2F5-CD2B-4E79-B919-98961C4BEBA3}" presName="sibTrans" presStyleLbl="sibTrans2D1" presStyleIdx="4" presStyleCnt="7"/>
      <dgm:spPr/>
    </dgm:pt>
    <dgm:pt modelId="{3AA6B682-AA27-484F-832C-847CFB3A4D9C}" type="pres">
      <dgm:prSet presAssocID="{AAFC61A8-B34A-4E4A-8CC2-85539FA799F5}" presName="child" presStyleLbl="alignAccFollowNode1" presStyleIdx="4" presStyleCnt="7">
        <dgm:presLayoutVars>
          <dgm:chMax val="0"/>
          <dgm:bulletEnabled val="1"/>
        </dgm:presLayoutVars>
      </dgm:prSet>
      <dgm:spPr/>
    </dgm:pt>
    <dgm:pt modelId="{F0147D89-06D0-4322-81BB-A4B663A3F211}" type="pres">
      <dgm:prSet presAssocID="{34263427-72EB-460D-8106-6D3FDEBEC53B}" presName="sibTrans" presStyleLbl="sibTrans2D1" presStyleIdx="5" presStyleCnt="7"/>
      <dgm:spPr/>
    </dgm:pt>
    <dgm:pt modelId="{E553FC62-3150-4FB9-8644-00FEDF22E577}" type="pres">
      <dgm:prSet presAssocID="{78B86A04-2E2C-434A-88FB-7D5449D2E655}" presName="child" presStyleLbl="alignAccFollowNode1" presStyleIdx="5" presStyleCnt="7">
        <dgm:presLayoutVars>
          <dgm:chMax val="0"/>
          <dgm:bulletEnabled val="1"/>
        </dgm:presLayoutVars>
      </dgm:prSet>
      <dgm:spPr/>
    </dgm:pt>
    <dgm:pt modelId="{8EB4C946-CDA0-40D8-9E11-CB4EEC59CB8F}" type="pres">
      <dgm:prSet presAssocID="{7590D389-BE8A-48F0-BD75-3B0B0CAAB0CF}" presName="sibTrans" presStyleLbl="sibTrans2D1" presStyleIdx="6" presStyleCnt="7"/>
      <dgm:spPr/>
    </dgm:pt>
    <dgm:pt modelId="{400AB3F6-3A97-460E-8069-9902A8F969BB}" type="pres">
      <dgm:prSet presAssocID="{223FAFEF-5A14-4E6C-9820-B0BE0AA9F1C9}" presName="child" presStyleLbl="alignAccFollowNode1" presStyleIdx="6" presStyleCnt="7">
        <dgm:presLayoutVars>
          <dgm:chMax val="0"/>
          <dgm:bulletEnabled val="1"/>
        </dgm:presLayoutVars>
      </dgm:prSet>
      <dgm:spPr/>
    </dgm:pt>
  </dgm:ptLst>
  <dgm:cxnLst>
    <dgm:cxn modelId="{3A01AF0A-6FF7-49E8-84F2-6B8189718AF5}" type="presOf" srcId="{34263427-72EB-460D-8106-6D3FDEBEC53B}" destId="{F0147D89-06D0-4322-81BB-A4B663A3F211}" srcOrd="0" destOrd="0" presId="urn:microsoft.com/office/officeart/2005/8/layout/lProcess1"/>
    <dgm:cxn modelId="{8B5CB218-5A43-4F4F-AD52-A66219EE03BB}" type="presOf" srcId="{78B86A04-2E2C-434A-88FB-7D5449D2E655}" destId="{E553FC62-3150-4FB9-8644-00FEDF22E577}" srcOrd="0" destOrd="0" presId="urn:microsoft.com/office/officeart/2005/8/layout/lProcess1"/>
    <dgm:cxn modelId="{BFA37019-09D9-4A6A-B43D-1BAF3705382A}" type="presOf" srcId="{624E8451-77DA-4F8A-992E-79F3AB14B6B2}" destId="{D8D43DF2-EDD6-444E-8E4D-DFFBACDECAFD}" srcOrd="0" destOrd="0" presId="urn:microsoft.com/office/officeart/2005/8/layout/lProcess1"/>
    <dgm:cxn modelId="{5DB93F26-A6A0-462E-80CB-43464893DE72}" type="presOf" srcId="{8F464C25-2BA5-4739-99B1-8B47C44250E1}" destId="{0B7B8D91-30FA-45B6-A930-61B4A1AAE962}" srcOrd="0" destOrd="0" presId="urn:microsoft.com/office/officeart/2005/8/layout/lProcess1"/>
    <dgm:cxn modelId="{75626635-89BC-4A2C-AB25-8DC6E8F095AE}" srcId="{39C0A740-5FA0-4A40-A82F-D8B7F2A7677A}" destId="{C68A112D-FBB5-428F-A86A-1816D3DA5756}" srcOrd="0" destOrd="0" parTransId="{1A6ACD6B-4767-411C-A79C-A0719E701CE5}" sibTransId="{FA18F2F5-CD2B-4E79-B919-98961C4BEBA3}"/>
    <dgm:cxn modelId="{91CB7535-AC7D-4949-A20E-DBE70BD06912}" srcId="{39C0A740-5FA0-4A40-A82F-D8B7F2A7677A}" destId="{AAFC61A8-B34A-4E4A-8CC2-85539FA799F5}" srcOrd="1" destOrd="0" parTransId="{EF632FD2-DBBF-4896-9878-07B2C7946B45}" sibTransId="{34263427-72EB-460D-8106-6D3FDEBEC53B}"/>
    <dgm:cxn modelId="{A4251039-7BE5-46DF-B0F4-12D782D89CF4}" type="presOf" srcId="{E08C46BC-731B-4B98-AD09-9FD0728F5102}" destId="{7A5D5ECB-1E0C-48FC-B863-0DFA820B7E79}" srcOrd="0" destOrd="0" presId="urn:microsoft.com/office/officeart/2005/8/layout/lProcess1"/>
    <dgm:cxn modelId="{24F2683C-F2D4-41F2-99A6-F213ECD66612}" type="presOf" srcId="{7590D389-BE8A-48F0-BD75-3B0B0CAAB0CF}" destId="{8EB4C946-CDA0-40D8-9E11-CB4EEC59CB8F}" srcOrd="0" destOrd="0" presId="urn:microsoft.com/office/officeart/2005/8/layout/lProcess1"/>
    <dgm:cxn modelId="{F1FCA23D-D9F0-4B86-A7CD-6AF7FB21AF68}" srcId="{624E8451-77DA-4F8A-992E-79F3AB14B6B2}" destId="{8E55A864-7503-4E38-97D0-BBC5A58079CC}" srcOrd="1" destOrd="0" parTransId="{7D1E44DA-6A58-4E1E-8829-4E15A7714C70}" sibTransId="{F0A80216-E37A-4353-BE10-532D411A3358}"/>
    <dgm:cxn modelId="{D4E00042-7EA6-43C6-B4F7-FEE6C83F7306}" type="presOf" srcId="{AAFC61A8-B34A-4E4A-8CC2-85539FA799F5}" destId="{3AA6B682-AA27-484F-832C-847CFB3A4D9C}" srcOrd="0" destOrd="0" presId="urn:microsoft.com/office/officeart/2005/8/layout/lProcess1"/>
    <dgm:cxn modelId="{7945664B-CAAC-4BFB-866B-31B9C30084EF}" srcId="{E08C46BC-731B-4B98-AD09-9FD0728F5102}" destId="{39C0A740-5FA0-4A40-A82F-D8B7F2A7677A}" srcOrd="1" destOrd="0" parTransId="{A8C159CC-4293-439B-89EA-89AF6099EBEC}" sibTransId="{24F53A99-C1BD-46DC-9767-729DE02E4839}"/>
    <dgm:cxn modelId="{58CC2572-D862-42E9-8280-02A595C6D44B}" type="presOf" srcId="{71D21A0F-5B76-4EE2-8A18-AF63F923006A}" destId="{26A86736-7516-4024-8155-9E69F690D499}" srcOrd="0" destOrd="0" presId="urn:microsoft.com/office/officeart/2005/8/layout/lProcess1"/>
    <dgm:cxn modelId="{5B34B676-2AE8-42D0-B2C4-C197378F9970}" srcId="{624E8451-77DA-4F8A-992E-79F3AB14B6B2}" destId="{8F464C25-2BA5-4739-99B1-8B47C44250E1}" srcOrd="2" destOrd="0" parTransId="{9F64F2BD-1DE3-4AC6-9392-BBC632FA0ABD}" sibTransId="{D46365A0-67A6-4069-B8F9-31E17DD55B98}"/>
    <dgm:cxn modelId="{01409FA1-37F2-4992-BD9A-C2E1840B04C2}" type="presOf" srcId="{F0A80216-E37A-4353-BE10-532D411A3358}" destId="{570BD726-01C9-4EAC-A1AD-33E4C21CE40F}" srcOrd="0" destOrd="0" presId="urn:microsoft.com/office/officeart/2005/8/layout/lProcess1"/>
    <dgm:cxn modelId="{8D14B4A1-1925-4074-9DA1-83859664556B}" srcId="{39C0A740-5FA0-4A40-A82F-D8B7F2A7677A}" destId="{223FAFEF-5A14-4E6C-9820-B0BE0AA9F1C9}" srcOrd="3" destOrd="0" parTransId="{85763050-6EC2-4CD8-A81E-4919D7FC0C1A}" sibTransId="{C67C31B3-959B-4239-807E-23552DD93F9F}"/>
    <dgm:cxn modelId="{40C6E2AF-E5C0-4E4B-88AE-E33BEEAFF280}" type="presOf" srcId="{39C0A740-5FA0-4A40-A82F-D8B7F2A7677A}" destId="{CE2D6349-3216-4100-AC6F-F2A55FF1C8DE}" srcOrd="0" destOrd="0" presId="urn:microsoft.com/office/officeart/2005/8/layout/lProcess1"/>
    <dgm:cxn modelId="{847537B2-789A-4C8D-8A5A-76E94A729CED}" type="presOf" srcId="{3051BDDB-D0F5-4F06-A193-7E6993137182}" destId="{79235C79-6F1B-43F9-9ED3-1BF9C9ED9D8C}" srcOrd="0" destOrd="0" presId="urn:microsoft.com/office/officeart/2005/8/layout/lProcess1"/>
    <dgm:cxn modelId="{0F637BB7-B2AB-485B-87A5-FBB7A493EE5E}" type="presOf" srcId="{5B0AFECA-434F-4D55-8AE2-DEBCED0F1B46}" destId="{C8688EB3-F920-4DC6-8674-72A637D29B1D}" srcOrd="0" destOrd="0" presId="urn:microsoft.com/office/officeart/2005/8/layout/lProcess1"/>
    <dgm:cxn modelId="{F3B483B8-F5B7-46EA-BFD8-7A4EF970F7BE}" type="presOf" srcId="{8E55A864-7503-4E38-97D0-BBC5A58079CC}" destId="{E89E9684-ADC8-4025-ADBA-D906441CA4E9}" srcOrd="0" destOrd="0" presId="urn:microsoft.com/office/officeart/2005/8/layout/lProcess1"/>
    <dgm:cxn modelId="{6C5ADFC3-F821-442C-AAE6-0CF1E1C61AD0}" type="presOf" srcId="{C68A112D-FBB5-428F-A86A-1816D3DA5756}" destId="{5D62096E-10C7-4D7A-B6D0-38F692837C2D}" srcOrd="0" destOrd="0" presId="urn:microsoft.com/office/officeart/2005/8/layout/lProcess1"/>
    <dgm:cxn modelId="{E36636C4-8F0C-4BFF-9675-73D703EB7C8F}" type="presOf" srcId="{FA18F2F5-CD2B-4E79-B919-98961C4BEBA3}" destId="{1ED649E6-C7FE-43F6-89AF-D0C9DBB46D8B}" srcOrd="0" destOrd="0" presId="urn:microsoft.com/office/officeart/2005/8/layout/lProcess1"/>
    <dgm:cxn modelId="{45FED7C6-5CB9-4063-8580-9399FD8F82DB}" type="presOf" srcId="{1A6ACD6B-4767-411C-A79C-A0719E701CE5}" destId="{5DF236B7-9D9F-4D4B-9A63-3FFAF9552DE2}" srcOrd="0" destOrd="0" presId="urn:microsoft.com/office/officeart/2005/8/layout/lProcess1"/>
    <dgm:cxn modelId="{BBF866CB-B8B0-4DD9-A90A-647D5ED2EE79}" type="presOf" srcId="{223FAFEF-5A14-4E6C-9820-B0BE0AA9F1C9}" destId="{400AB3F6-3A97-460E-8069-9902A8F969BB}" srcOrd="0" destOrd="0" presId="urn:microsoft.com/office/officeart/2005/8/layout/lProcess1"/>
    <dgm:cxn modelId="{3C8C73D6-98D5-4C48-AA91-544A619519F5}" srcId="{E08C46BC-731B-4B98-AD09-9FD0728F5102}" destId="{624E8451-77DA-4F8A-992E-79F3AB14B6B2}" srcOrd="0" destOrd="0" parTransId="{4B605763-61EE-4BD4-BA9C-F9C1C132AD5B}" sibTransId="{DD705D59-92B8-4D30-A9A4-4697B20A3897}"/>
    <dgm:cxn modelId="{AD3368DF-67DF-4EB4-9EC8-F17A1CC5D97D}" srcId="{39C0A740-5FA0-4A40-A82F-D8B7F2A7677A}" destId="{78B86A04-2E2C-434A-88FB-7D5449D2E655}" srcOrd="2" destOrd="0" parTransId="{34BA0CA5-5645-4460-B500-0EF9643F239A}" sibTransId="{7590D389-BE8A-48F0-BD75-3B0B0CAAB0CF}"/>
    <dgm:cxn modelId="{167DAFE3-51AC-4F70-B824-B031FDB74E15}" srcId="{624E8451-77DA-4F8A-992E-79F3AB14B6B2}" destId="{5B0AFECA-434F-4D55-8AE2-DEBCED0F1B46}" srcOrd="0" destOrd="0" parTransId="{71D21A0F-5B76-4EE2-8A18-AF63F923006A}" sibTransId="{3051BDDB-D0F5-4F06-A193-7E6993137182}"/>
    <dgm:cxn modelId="{D26D3A39-F66A-45AF-82F0-30D73DD21FC5}" type="presParOf" srcId="{7A5D5ECB-1E0C-48FC-B863-0DFA820B7E79}" destId="{09403097-89A3-4BF8-BDA3-AE086E68493A}" srcOrd="0" destOrd="0" presId="urn:microsoft.com/office/officeart/2005/8/layout/lProcess1"/>
    <dgm:cxn modelId="{B498BC23-B486-47C1-9F5E-65F656AC04FB}" type="presParOf" srcId="{09403097-89A3-4BF8-BDA3-AE086E68493A}" destId="{D8D43DF2-EDD6-444E-8E4D-DFFBACDECAFD}" srcOrd="0" destOrd="0" presId="urn:microsoft.com/office/officeart/2005/8/layout/lProcess1"/>
    <dgm:cxn modelId="{6E8C21C2-D99B-47BD-96C7-5C9985093AA6}" type="presParOf" srcId="{09403097-89A3-4BF8-BDA3-AE086E68493A}" destId="{26A86736-7516-4024-8155-9E69F690D499}" srcOrd="1" destOrd="0" presId="urn:microsoft.com/office/officeart/2005/8/layout/lProcess1"/>
    <dgm:cxn modelId="{7C942516-649D-4AB6-8A49-5894AC4DE7A9}" type="presParOf" srcId="{09403097-89A3-4BF8-BDA3-AE086E68493A}" destId="{C8688EB3-F920-4DC6-8674-72A637D29B1D}" srcOrd="2" destOrd="0" presId="urn:microsoft.com/office/officeart/2005/8/layout/lProcess1"/>
    <dgm:cxn modelId="{137426E5-393B-4EE8-BD3B-896743905AD6}" type="presParOf" srcId="{09403097-89A3-4BF8-BDA3-AE086E68493A}" destId="{79235C79-6F1B-43F9-9ED3-1BF9C9ED9D8C}" srcOrd="3" destOrd="0" presId="urn:microsoft.com/office/officeart/2005/8/layout/lProcess1"/>
    <dgm:cxn modelId="{283E36CA-3271-43BB-89D8-85A9849FB420}" type="presParOf" srcId="{09403097-89A3-4BF8-BDA3-AE086E68493A}" destId="{E89E9684-ADC8-4025-ADBA-D906441CA4E9}" srcOrd="4" destOrd="0" presId="urn:microsoft.com/office/officeart/2005/8/layout/lProcess1"/>
    <dgm:cxn modelId="{8E9EF10C-C0E6-44E3-9BD7-8214BCEE04C8}" type="presParOf" srcId="{09403097-89A3-4BF8-BDA3-AE086E68493A}" destId="{570BD726-01C9-4EAC-A1AD-33E4C21CE40F}" srcOrd="5" destOrd="0" presId="urn:microsoft.com/office/officeart/2005/8/layout/lProcess1"/>
    <dgm:cxn modelId="{DDBFFB0D-44F0-49A3-A37F-F7A59E4AA81F}" type="presParOf" srcId="{09403097-89A3-4BF8-BDA3-AE086E68493A}" destId="{0B7B8D91-30FA-45B6-A930-61B4A1AAE962}" srcOrd="6" destOrd="0" presId="urn:microsoft.com/office/officeart/2005/8/layout/lProcess1"/>
    <dgm:cxn modelId="{FF55C3B7-A74C-47A0-8A2C-DC0B364726BF}" type="presParOf" srcId="{7A5D5ECB-1E0C-48FC-B863-0DFA820B7E79}" destId="{60170AB7-E662-4530-B69F-B859C4A673E0}" srcOrd="1" destOrd="0" presId="urn:microsoft.com/office/officeart/2005/8/layout/lProcess1"/>
    <dgm:cxn modelId="{698E2199-B762-400B-BDFA-FE197E48A250}" type="presParOf" srcId="{7A5D5ECB-1E0C-48FC-B863-0DFA820B7E79}" destId="{C9839BA4-3180-4752-926B-CC5CD48A8076}" srcOrd="2" destOrd="0" presId="urn:microsoft.com/office/officeart/2005/8/layout/lProcess1"/>
    <dgm:cxn modelId="{3B4F67E6-5DCD-4D6B-907C-C0BE931B1090}" type="presParOf" srcId="{C9839BA4-3180-4752-926B-CC5CD48A8076}" destId="{CE2D6349-3216-4100-AC6F-F2A55FF1C8DE}" srcOrd="0" destOrd="0" presId="urn:microsoft.com/office/officeart/2005/8/layout/lProcess1"/>
    <dgm:cxn modelId="{6D3500CD-1CE3-41D6-B934-A0803916C33B}" type="presParOf" srcId="{C9839BA4-3180-4752-926B-CC5CD48A8076}" destId="{5DF236B7-9D9F-4D4B-9A63-3FFAF9552DE2}" srcOrd="1" destOrd="0" presId="urn:microsoft.com/office/officeart/2005/8/layout/lProcess1"/>
    <dgm:cxn modelId="{F30F35C1-143A-4C51-8E28-EFD2DDE4ECF2}" type="presParOf" srcId="{C9839BA4-3180-4752-926B-CC5CD48A8076}" destId="{5D62096E-10C7-4D7A-B6D0-38F692837C2D}" srcOrd="2" destOrd="0" presId="urn:microsoft.com/office/officeart/2005/8/layout/lProcess1"/>
    <dgm:cxn modelId="{A4A7D7C4-F41B-4CEB-9328-79720609F3CB}" type="presParOf" srcId="{C9839BA4-3180-4752-926B-CC5CD48A8076}" destId="{1ED649E6-C7FE-43F6-89AF-D0C9DBB46D8B}" srcOrd="3" destOrd="0" presId="urn:microsoft.com/office/officeart/2005/8/layout/lProcess1"/>
    <dgm:cxn modelId="{1E7781CC-3105-4A73-A9BA-E0944FF294C6}" type="presParOf" srcId="{C9839BA4-3180-4752-926B-CC5CD48A8076}" destId="{3AA6B682-AA27-484F-832C-847CFB3A4D9C}" srcOrd="4" destOrd="0" presId="urn:microsoft.com/office/officeart/2005/8/layout/lProcess1"/>
    <dgm:cxn modelId="{BAE6614F-EBB6-4334-9159-9296841DF169}" type="presParOf" srcId="{C9839BA4-3180-4752-926B-CC5CD48A8076}" destId="{F0147D89-06D0-4322-81BB-A4B663A3F211}" srcOrd="5" destOrd="0" presId="urn:microsoft.com/office/officeart/2005/8/layout/lProcess1"/>
    <dgm:cxn modelId="{3E9D9B20-B84D-455C-8994-0EAC5D515602}" type="presParOf" srcId="{C9839BA4-3180-4752-926B-CC5CD48A8076}" destId="{E553FC62-3150-4FB9-8644-00FEDF22E577}" srcOrd="6" destOrd="0" presId="urn:microsoft.com/office/officeart/2005/8/layout/lProcess1"/>
    <dgm:cxn modelId="{D07BAC89-095A-4365-92C6-6537B84B1F03}" type="presParOf" srcId="{C9839BA4-3180-4752-926B-CC5CD48A8076}" destId="{8EB4C946-CDA0-40D8-9E11-CB4EEC59CB8F}" srcOrd="7" destOrd="0" presId="urn:microsoft.com/office/officeart/2005/8/layout/lProcess1"/>
    <dgm:cxn modelId="{401D93E2-4AAB-470D-BCC7-4099C23A2A43}" type="presParOf" srcId="{C9839BA4-3180-4752-926B-CC5CD48A8076}" destId="{400AB3F6-3A97-460E-8069-9902A8F969BB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43DF2-EDD6-444E-8E4D-DFFBACDECAFD}">
      <dsp:nvSpPr>
        <dsp:cNvPr id="0" name=""/>
        <dsp:cNvSpPr/>
      </dsp:nvSpPr>
      <dsp:spPr>
        <a:xfrm>
          <a:off x="2079214" y="0"/>
          <a:ext cx="3092261" cy="773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Механизмы вариативности в действующем ФГОС</a:t>
          </a:r>
        </a:p>
      </dsp:txBody>
      <dsp:txXfrm>
        <a:off x="2101856" y="22642"/>
        <a:ext cx="3046977" cy="727781"/>
      </dsp:txXfrm>
    </dsp:sp>
    <dsp:sp modelId="{26A86736-7516-4024-8155-9E69F690D499}">
      <dsp:nvSpPr>
        <dsp:cNvPr id="0" name=""/>
        <dsp:cNvSpPr/>
      </dsp:nvSpPr>
      <dsp:spPr>
        <a:xfrm rot="5400000">
          <a:off x="3557701" y="840708"/>
          <a:ext cx="135286" cy="1352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88EB3-F920-4DC6-8674-72A637D29B1D}">
      <dsp:nvSpPr>
        <dsp:cNvPr id="0" name=""/>
        <dsp:cNvSpPr/>
      </dsp:nvSpPr>
      <dsp:spPr>
        <a:xfrm>
          <a:off x="2079214" y="1043638"/>
          <a:ext cx="3092261" cy="77306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Часть ОП по выбору участников образовательного процесса</a:t>
          </a:r>
        </a:p>
      </dsp:txBody>
      <dsp:txXfrm>
        <a:off x="2101856" y="1066280"/>
        <a:ext cx="3046977" cy="727781"/>
      </dsp:txXfrm>
    </dsp:sp>
    <dsp:sp modelId="{79235C79-6F1B-43F9-9ED3-1BF9C9ED9D8C}">
      <dsp:nvSpPr>
        <dsp:cNvPr id="0" name=""/>
        <dsp:cNvSpPr/>
      </dsp:nvSpPr>
      <dsp:spPr>
        <a:xfrm rot="5400000">
          <a:off x="3557701" y="1884346"/>
          <a:ext cx="135286" cy="1352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E9684-ADC8-4025-ADBA-D906441CA4E9}">
      <dsp:nvSpPr>
        <dsp:cNvPr id="0" name=""/>
        <dsp:cNvSpPr/>
      </dsp:nvSpPr>
      <dsp:spPr>
        <a:xfrm>
          <a:off x="2079214" y="2087276"/>
          <a:ext cx="3092261" cy="77306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Возможность разработки дифференцированных программ</a:t>
          </a:r>
        </a:p>
      </dsp:txBody>
      <dsp:txXfrm>
        <a:off x="2101856" y="2109918"/>
        <a:ext cx="3046977" cy="727781"/>
      </dsp:txXfrm>
    </dsp:sp>
    <dsp:sp modelId="{570BD726-01C9-4EAC-A1AD-33E4C21CE40F}">
      <dsp:nvSpPr>
        <dsp:cNvPr id="0" name=""/>
        <dsp:cNvSpPr/>
      </dsp:nvSpPr>
      <dsp:spPr>
        <a:xfrm rot="5400000">
          <a:off x="3557701" y="2927984"/>
          <a:ext cx="135286" cy="1352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B8D91-30FA-45B6-A930-61B4A1AAE962}">
      <dsp:nvSpPr>
        <dsp:cNvPr id="0" name=""/>
        <dsp:cNvSpPr/>
      </dsp:nvSpPr>
      <dsp:spPr>
        <a:xfrm>
          <a:off x="2079214" y="3130914"/>
          <a:ext cx="3092261" cy="77306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Возможность разработки и реализации индивидуальных учебных планов</a:t>
          </a:r>
        </a:p>
      </dsp:txBody>
      <dsp:txXfrm>
        <a:off x="2101856" y="3153556"/>
        <a:ext cx="3046977" cy="727781"/>
      </dsp:txXfrm>
    </dsp:sp>
    <dsp:sp modelId="{CE2D6349-3216-4100-AC6F-F2A55FF1C8DE}">
      <dsp:nvSpPr>
        <dsp:cNvPr id="0" name=""/>
        <dsp:cNvSpPr/>
      </dsp:nvSpPr>
      <dsp:spPr>
        <a:xfrm>
          <a:off x="5604392" y="0"/>
          <a:ext cx="3092261" cy="773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Механизмы вариативности в обновленных ФГОС</a:t>
          </a:r>
        </a:p>
      </dsp:txBody>
      <dsp:txXfrm>
        <a:off x="5627034" y="22642"/>
        <a:ext cx="3046977" cy="727781"/>
      </dsp:txXfrm>
    </dsp:sp>
    <dsp:sp modelId="{5DF236B7-9D9F-4D4B-9A63-3FFAF9552DE2}">
      <dsp:nvSpPr>
        <dsp:cNvPr id="0" name=""/>
        <dsp:cNvSpPr/>
      </dsp:nvSpPr>
      <dsp:spPr>
        <a:xfrm rot="5400000">
          <a:off x="7082879" y="840708"/>
          <a:ext cx="135286" cy="1352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2096E-10C7-4D7A-B6D0-38F692837C2D}">
      <dsp:nvSpPr>
        <dsp:cNvPr id="0" name=""/>
        <dsp:cNvSpPr/>
      </dsp:nvSpPr>
      <dsp:spPr>
        <a:xfrm>
          <a:off x="5604392" y="1043638"/>
          <a:ext cx="3092261" cy="77306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Часть ОП по выбору участников образовательного процесса (п.16 ФГОС)</a:t>
          </a:r>
        </a:p>
      </dsp:txBody>
      <dsp:txXfrm>
        <a:off x="5627034" y="1066280"/>
        <a:ext cx="3046977" cy="727781"/>
      </dsp:txXfrm>
    </dsp:sp>
    <dsp:sp modelId="{1ED649E6-C7FE-43F6-89AF-D0C9DBB46D8B}">
      <dsp:nvSpPr>
        <dsp:cNvPr id="0" name=""/>
        <dsp:cNvSpPr/>
      </dsp:nvSpPr>
      <dsp:spPr>
        <a:xfrm rot="5400000">
          <a:off x="7082879" y="1884346"/>
          <a:ext cx="135286" cy="1352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6B682-AA27-484F-832C-847CFB3A4D9C}">
      <dsp:nvSpPr>
        <dsp:cNvPr id="0" name=""/>
        <dsp:cNvSpPr/>
      </dsp:nvSpPr>
      <dsp:spPr>
        <a:xfrm>
          <a:off x="5604392" y="2087276"/>
          <a:ext cx="3092261" cy="77306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Возможность разработки дифференцированных программ. </a:t>
          </a:r>
        </a:p>
      </dsp:txBody>
      <dsp:txXfrm>
        <a:off x="5627034" y="2109918"/>
        <a:ext cx="3046977" cy="727781"/>
      </dsp:txXfrm>
    </dsp:sp>
    <dsp:sp modelId="{F0147D89-06D0-4322-81BB-A4B663A3F211}">
      <dsp:nvSpPr>
        <dsp:cNvPr id="0" name=""/>
        <dsp:cNvSpPr/>
      </dsp:nvSpPr>
      <dsp:spPr>
        <a:xfrm rot="5400000">
          <a:off x="7082879" y="2927984"/>
          <a:ext cx="135286" cy="1352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3FC62-3150-4FB9-8644-00FEDF22E577}">
      <dsp:nvSpPr>
        <dsp:cNvPr id="0" name=""/>
        <dsp:cNvSpPr/>
      </dsp:nvSpPr>
      <dsp:spPr>
        <a:xfrm>
          <a:off x="5604392" y="3130914"/>
          <a:ext cx="3092261" cy="77306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Возможность разработки и реализации индивидуальных учебных планов (п.8)</a:t>
          </a:r>
        </a:p>
      </dsp:txBody>
      <dsp:txXfrm>
        <a:off x="5627034" y="3153556"/>
        <a:ext cx="3046977" cy="727781"/>
      </dsp:txXfrm>
    </dsp:sp>
    <dsp:sp modelId="{8EB4C946-CDA0-40D8-9E11-CB4EEC59CB8F}">
      <dsp:nvSpPr>
        <dsp:cNvPr id="0" name=""/>
        <dsp:cNvSpPr/>
      </dsp:nvSpPr>
      <dsp:spPr>
        <a:xfrm rot="5400000">
          <a:off x="7082879" y="3971623"/>
          <a:ext cx="135286" cy="1352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AB3F6-3A97-460E-8069-9902A8F969BB}">
      <dsp:nvSpPr>
        <dsp:cNvPr id="0" name=""/>
        <dsp:cNvSpPr/>
      </dsp:nvSpPr>
      <dsp:spPr>
        <a:xfrm>
          <a:off x="5604392" y="4174552"/>
          <a:ext cx="3092261" cy="77306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Произвольный характер выполнения требований к предметным результатам для инновационных школ (п.12)</a:t>
          </a:r>
        </a:p>
      </dsp:txBody>
      <dsp:txXfrm>
        <a:off x="5627034" y="4197194"/>
        <a:ext cx="3046977" cy="727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E7186-5AB6-4EA6-A350-F2A4BD5E6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0D4B88-A157-4FB1-A425-AB2A9D669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B90037-1BC0-4FEA-AFD3-680BC56A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90123-2DCC-4E2B-88AE-7EC3F6CE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1D5B9C-EC88-4E2D-A6ED-516255E7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E8F26A-C6A8-4805-BBA1-23A629F4A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5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22556-7316-4B18-ABD5-769790E4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D293A-D8AA-4041-9FAF-3358F5FE6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D14FA-49F9-40FC-B17D-7DFE89C1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EADB11-729D-4FD2-99DB-1D239330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9AD55D-1BF2-48B4-8ACD-F673367B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4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B7A932-1047-45E9-A860-2ADB5B366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6EDA1E-44E4-4641-82CE-96C6F2D31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7081C-0194-4897-B7FC-9DCC52268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A5D7B-B4B8-4B90-A0A2-12631FE6F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5BBD32-D082-458E-A9ED-5B9C6EB5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272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04DC6-9901-4999-BDF5-253FC5B9D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B9CE30-CC9E-4999-870E-BD6BE97E2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F782F2-E331-4FB3-9872-5F84B4DD8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AEFC8F-AA6E-49D1-8F28-31BEF803E7D2}" type="datetime1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3C1FD4-2444-463B-9438-0D3840EAA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87057-F94E-4D69-8140-A8E8BC20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91DCA-7898-46BF-AADD-26AB2F6D12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8" descr="action-obrazovanie.png">
            <a:extLst>
              <a:ext uri="{FF2B5EF4-FFF2-40B4-BE49-F238E27FC236}">
                <a16:creationId xmlns:a16="http://schemas.microsoft.com/office/drawing/2014/main" id="{7830E3B1-C006-44C2-87FD-F39A6F002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185" y="273051"/>
            <a:ext cx="376343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738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26E9D-00C8-43AA-830C-AF6921A75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FC086E-B5A9-416E-82D7-517B3381E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420E91-93A2-4636-AA91-F8C26523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88E869-64FF-43E1-B38E-5F005DB21187}" type="datetime1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B94C8C-2C7F-4470-9B94-C630C949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C38985-B37B-4D22-9C48-7CA1766B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6DDB6-0B71-4576-BEA0-C56C0306CF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8" descr="action-obrazovanie.png">
            <a:extLst>
              <a:ext uri="{FF2B5EF4-FFF2-40B4-BE49-F238E27FC236}">
                <a16:creationId xmlns:a16="http://schemas.microsoft.com/office/drawing/2014/main" id="{88FCEE2D-CEBA-4E50-B7AA-3DA47B3F7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034" y="222251"/>
            <a:ext cx="376343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3588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5E350-FAEF-4F18-92D7-338528DE4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9B451-33E6-4A9B-977B-7553B3CD9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861FE-BA52-41AB-8245-6F58B36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19C9B9-1D51-4D36-B92A-7B10933AD576}" type="datetime1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1E8B95-E85A-428A-9144-213DD60D0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02C6E9-D685-4E6E-9C8C-6FCD56D9C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39626-25A4-4E26-9849-266F944128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8" descr="action-obrazovanie.png">
            <a:extLst>
              <a:ext uri="{FF2B5EF4-FFF2-40B4-BE49-F238E27FC236}">
                <a16:creationId xmlns:a16="http://schemas.microsoft.com/office/drawing/2014/main" id="{F27F3458-29B3-4CB4-9FE6-3C077763C3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518" y="222251"/>
            <a:ext cx="376343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2617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1A468-99E5-42DE-A822-1735C63C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5A597-F14F-449A-A6EF-00BE72765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C2E594-284A-4305-9C2E-3D76DC7BC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7D7EF5-303F-4FAD-B392-2F7DBF4A1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F8425A-B3F2-4893-B9FF-21C7E91D43BE}" type="datetime1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DD2EAE-5AA2-48FE-91C2-8A830726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EEDDB3-423C-4DE2-A0A1-07853DE4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51577-6367-48A9-90BA-B15E2F9947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6" descr="action-obrazovanie.png">
            <a:extLst>
              <a:ext uri="{FF2B5EF4-FFF2-40B4-BE49-F238E27FC236}">
                <a16:creationId xmlns:a16="http://schemas.microsoft.com/office/drawing/2014/main" id="{CA865057-B1A2-4EBB-8A8A-D1BEE304FE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68" y="220663"/>
            <a:ext cx="376343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3067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16A1F-C5B6-46E1-96CD-C2DCC42E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733F2D-D82D-43A6-868D-7C7336CA2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2D23F1-9116-418E-B462-3F70E5BDC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822EC8-0E5B-4232-A3B6-27A0A1B5A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07E0AD-F0C5-4B24-99DC-E69D7B080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728533F-AE51-4A34-AA58-13B34A4DC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F36063-F94C-46C0-AE88-FD2D2F0A4A44}" type="datetime1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FA6CB0-61BC-40E4-96C9-DEE99F46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BD42E0-9A84-45B1-A1DF-DACCC595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ACE90-B9C0-43C3-B9C3-7464127AB7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" name="Рисунок 7" descr="action-obrazovanie.png">
            <a:extLst>
              <a:ext uri="{FF2B5EF4-FFF2-40B4-BE49-F238E27FC236}">
                <a16:creationId xmlns:a16="http://schemas.microsoft.com/office/drawing/2014/main" id="{EDBFA113-0CB0-4769-9B91-5EE2D92515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1" y="222251"/>
            <a:ext cx="376343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777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828EE-1D76-49FD-8CBD-1397C5076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152D20-2C69-4399-826B-84BD893EE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CF1674-7E7B-4618-BE83-D421F62537CE}" type="datetime1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3F0053-7AE4-4935-B516-FF91DD20B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0BA80C-521E-49B6-9BEA-1D31E1DB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ABFA8-ED26-4EA8-B123-AEDF38EC11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" name="Рисунок 6" descr="action-obrazovanie.png">
            <a:extLst>
              <a:ext uri="{FF2B5EF4-FFF2-40B4-BE49-F238E27FC236}">
                <a16:creationId xmlns:a16="http://schemas.microsoft.com/office/drawing/2014/main" id="{F4CB934B-E595-4C08-B8AE-1FE6ACB8A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1" y="222251"/>
            <a:ext cx="376343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8098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837BC5-C9E2-438B-8D3E-9368CBC8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E51EB-B09F-4C14-BDAC-E612479C6FD3}" type="datetime1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64028A-8CB0-4892-B3D6-BB3AB5F2F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BE5315-707D-45CA-864C-DD1168CF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951A3-B814-4DB6-B2DA-46F87F8C90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5" name="Рисунок 6" descr="action-obrazovanie.png">
            <a:extLst>
              <a:ext uri="{FF2B5EF4-FFF2-40B4-BE49-F238E27FC236}">
                <a16:creationId xmlns:a16="http://schemas.microsoft.com/office/drawing/2014/main" id="{162180C8-216C-4B2E-878C-0F36459B4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185" y="361951"/>
            <a:ext cx="376343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4492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A13DC-8493-4F41-A70B-FE2F0B7B3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E0C0B-E53A-4B4D-997D-FC0CB41DD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9024D8-30F5-4D1F-BDB2-AACE509AA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5D5129-F77B-4C51-9DB8-9D128C3E5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4C2C9A-B05A-4DAD-A690-34C6BE790850}" type="datetime1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AEEAB9-5EF1-4375-A1BB-928299D34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4DBB4D-FBED-4EAD-927A-00ABA41E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5E8C-81B2-439D-AD11-7C379B2526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6" descr="action-obrazovanie.png">
            <a:extLst>
              <a:ext uri="{FF2B5EF4-FFF2-40B4-BE49-F238E27FC236}">
                <a16:creationId xmlns:a16="http://schemas.microsoft.com/office/drawing/2014/main" id="{9839B3D9-F66C-4C4B-A6A0-F2976C506A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2" y="222251"/>
            <a:ext cx="376343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205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FEE06-6E48-4C4D-A71F-C2B77805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60A0F2-68C5-4212-AD2C-1943252E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6ACD53-904A-485E-B1BB-412E2FCB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8050B-D8EE-4DD0-95E5-CA1F9981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79FD9-B2D9-4085-ABC6-22F49DD2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44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903B6-AC83-4121-B8F1-CDCD14F4F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A4AFA3-6517-411C-B70B-51C0CDC41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5E2515-97AE-41E0-A96F-88C5716C4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77359D-7D3C-4935-AD07-18CD7F65B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9B00BF-C88A-43EB-8D70-F71DEEFA9AD2}" type="datetime1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C419-0872-4A44-AF35-CABEBD1AA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2F9C74-D3EE-48BD-9624-CD376CB18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12F75-D108-47DF-BA27-064B976778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6" descr="action-obrazovanie.png">
            <a:extLst>
              <a:ext uri="{FF2B5EF4-FFF2-40B4-BE49-F238E27FC236}">
                <a16:creationId xmlns:a16="http://schemas.microsoft.com/office/drawing/2014/main" id="{D819141F-9E19-48C1-8B9D-EA4786A4FA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185" y="222251"/>
            <a:ext cx="376343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1911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9A5FA-841A-4CA2-B68E-9ED41B10B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C2DF2B-BE9E-4991-B7E4-ABB509C6B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3D05EF-A632-4F5A-A59A-CA87A95DF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875EA5-2423-4F5F-AE51-A354FC0AF158}" type="datetime1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7736B5-145F-4859-9E0B-8B89A989E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FEB00D-62A9-4FDC-BB36-7138241F1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5F1F6-1343-4129-AC9C-49B6E57A68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8" descr="action-obrazovanie.png">
            <a:extLst>
              <a:ext uri="{FF2B5EF4-FFF2-40B4-BE49-F238E27FC236}">
                <a16:creationId xmlns:a16="http://schemas.microsoft.com/office/drawing/2014/main" id="{28CD5B8B-3C12-4675-97C9-6441F53940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185" y="209551"/>
            <a:ext cx="376343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0127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E2D755E-3781-49AE-BBD8-44DE888A2B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4A21FD-0DFC-48BE-BA5E-844C0473D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780863-CC84-4DF3-A704-C3A5A6824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90C3B9-98A4-4416-8833-75799847D506}" type="datetime1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E85FBD-54B3-4B96-9788-0ACA26D2C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596FF0-D8F1-4BE6-91E0-65E81B10C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1A55B-417E-4035-BF6A-687070663A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8" descr="action-obrazovanie.png">
            <a:extLst>
              <a:ext uri="{FF2B5EF4-FFF2-40B4-BE49-F238E27FC236}">
                <a16:creationId xmlns:a16="http://schemas.microsoft.com/office/drawing/2014/main" id="{6F785AA0-E65B-4EE5-985C-171D3DFE8D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734" y="222251"/>
            <a:ext cx="376343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145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3E00A-4BCE-4006-A66E-7632B511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AF77FD-0433-4310-9E66-7B7B6051A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637A47-9CF6-4702-B32D-65D5FE680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A29316-8D2A-4FD3-A1C0-2A5236FC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66BFA-D573-49A5-9875-47872580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8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C3012-55E7-493D-BB4C-4A8DA26F6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C4B89E-9F5F-4F7B-9328-F71A849CC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388D9F-E539-461C-9387-2FAF369F3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8A510E-11D7-417C-9A3C-6C6918B4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C9F1D9-C80E-43D1-AAC8-94945B73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F49B2E-4F59-4104-AEB6-F2342364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5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72B24-01B7-4A81-A3E6-553EB565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0D63C-4046-4033-819E-30705E05E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91FBAD-4CD7-48B6-9141-5B8E67451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11C4DF-28C1-4821-918D-A9014D9BE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FC491A-AA42-4B02-80A2-82AB70952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FAC7A2-0C86-45A2-8A6C-063E825BA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3CADE8-9DE8-4490-870B-06938E7D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A4DEBA-A96E-47F1-B0BD-CA2769A0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2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AE547-5A90-49BC-A059-B58258F3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B9779E-3E45-47FD-994A-0A60EF8E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9B2A91-A5CC-4D09-AF68-91DACC86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6CF5D5-C47E-40AA-A3C3-36839DF7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2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62618E-3B2A-4ACF-A542-0204F1B9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E53B61-0F95-47BF-BFA7-A5E6D669D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982D59-9D37-4857-9D63-99C35424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3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EC1C4-5CBC-4A67-9431-D0E3CCE15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27A0A1-3E88-476D-8C0E-0164AFB43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8BA306-2B75-4123-8E18-0A12E0215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60CF63-6F4F-448E-B75C-60BB8AB5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BB68A2-FE8D-4CC4-95F6-C320B5FD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44BBB0-65CE-4EA6-9E75-4C22E2E3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9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2ABA3-C638-453A-9A80-17D310DA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4ABE1B-5140-4CD5-8FF7-3478B62A6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463184-496B-4E05-9E37-3B071838E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BD0817-3E88-4B72-A98D-BC2BBFF11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68A376-7642-4899-963D-10601532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C9FC7D-6C98-4452-83A1-787FECE5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0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2D898-E915-4466-9684-443741A7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0BD9E0-98A7-41D0-8A08-4E3D1E54D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6E3937-2BA7-4C55-AF7F-05269A69C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C2EF5-CEE7-4AC2-94EC-2A1C0F915E8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1B9EEE-6150-49BC-8F43-1A684BF89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40203D-588E-41A1-806B-A54C6F388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0B182B-4CC1-415F-BD65-70B724D3EBA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1871D-C850-4AC1-BCA0-D2940FD9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174474-B1DB-4881-B6B8-CA16C2BB6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6A3AC9-AE1C-42EA-9673-B2393ED76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1D1FA6-25E0-43A8-8AF7-FC60B67E976A}" type="datetime1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73A571-F9C5-444F-AFD0-A1280B880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57B0A-5E9D-43CA-8DA4-D8C702094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0781EF-33F9-41A2-8DEE-FA49C6514B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 descr="action-obrazovanie.png">
            <a:extLst>
              <a:ext uri="{FF2B5EF4-FFF2-40B4-BE49-F238E27FC236}">
                <a16:creationId xmlns:a16="http://schemas.microsoft.com/office/drawing/2014/main" id="{F75B1545-9A2E-4F14-8BC0-B00B841480E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8885" y="222251"/>
            <a:ext cx="376343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05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dsoo.ru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hyperlink" Target="https://edu.gov.ru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rg.ru/2021/07/12/chemu-budut-uchit-v-shkole-s-1-sentiabria-2022-goda.html" TargetMode="External"/><Relationship Id="rId3" Type="http://schemas.openxmlformats.org/officeDocument/2006/relationships/hyperlink" Target="https://fgos.ru/" TargetMode="External"/><Relationship Id="rId7" Type="http://schemas.openxmlformats.org/officeDocument/2006/relationships/hyperlink" Target="https://externat.foxford.ru/polezno-znat/fgos-2020" TargetMode="External"/><Relationship Id="rId2" Type="http://schemas.openxmlformats.org/officeDocument/2006/relationships/hyperlink" Target="http://publication.pravo.gov.ru/Document/View/0001202107050027?index=0&amp;rangeSize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u53.ru/np-includes/upload/2021/09/21/16562.pdf" TargetMode="External"/><Relationship Id="rId5" Type="http://schemas.openxmlformats.org/officeDocument/2006/relationships/hyperlink" Target="https://edu.gov.ru/" TargetMode="External"/><Relationship Id="rId4" Type="http://schemas.openxmlformats.org/officeDocument/2006/relationships/hyperlink" Target="http://edsoo.ru/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BE39B-FA86-4A4B-ABFB-7C6716A61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561" y="2049679"/>
            <a:ext cx="10755392" cy="2387600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</a:t>
            </a: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Готовимся к переходу на обновленные</a:t>
            </a:r>
            <a:b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ФГОС НОО и ФГОС ООО</a:t>
            </a: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»</a:t>
            </a:r>
            <a:br>
              <a:rPr kumimoji="0" lang="ru-RU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</a:b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C4C8C-4807-4CD8-A664-8BE112935BFE}"/>
              </a:ext>
            </a:extLst>
          </p:cNvPr>
          <p:cNvSpPr txBox="1"/>
          <p:nvPr/>
        </p:nvSpPr>
        <p:spPr>
          <a:xfrm>
            <a:off x="2291938" y="5878287"/>
            <a:ext cx="8407730" cy="6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libri" pitchFamily="34" charset="0"/>
                <a:cs typeface="Times New Roman" pitchFamily="18" charset="0"/>
              </a:rPr>
              <a:t>Муниципальное общеобразовательное учреждение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libri" pitchFamily="34" charset="0"/>
                <a:cs typeface="Times New Roman" pitchFamily="18" charset="0"/>
              </a:rPr>
              <a:t> «Средняя школа №37 с углубленным изучением английского языка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6" descr="https://cdn1.zp.ru/job/attaches/2016/09/d3/65/d365c1efd8a60e36a9caa5c8bc44fa5a.jpg">
            <a:extLst>
              <a:ext uri="{FF2B5EF4-FFF2-40B4-BE49-F238E27FC236}">
                <a16:creationId xmlns:a16="http://schemas.microsoft.com/office/drawing/2014/main" id="{B9FA1804-90B1-4BC7-B4C8-70DB42C3B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1" y="0"/>
            <a:ext cx="1953680" cy="12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411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5C670-FF01-4B2E-A812-DBB8C17C3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1" dirty="0"/>
              <a:t>Механизмы обеспечения вариативности образовательных программ, предусмотренные ФГОС</a:t>
            </a:r>
            <a:endParaRPr lang="ru-RU" sz="30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F93C7CD-DB20-4B32-B304-7445C4D33D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401556"/>
              </p:ext>
            </p:extLst>
          </p:nvPr>
        </p:nvGraphicFramePr>
        <p:xfrm>
          <a:off x="838200" y="1690688"/>
          <a:ext cx="10775868" cy="4947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D143B9-66D2-455C-8559-476D079F5F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518884"/>
            <a:ext cx="195698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3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F83821-31E7-4EF3-82DC-67E502BD5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030" y="1681889"/>
            <a:ext cx="7321931" cy="48955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236196-9036-46DE-A5E4-D07AA31C3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313" y="377687"/>
            <a:ext cx="7588331" cy="12071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53F845-2799-4A25-ABA3-CE1AFA5C6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881"/>
            <a:ext cx="195698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2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изменения,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внесенные в обновленный ФГОС 2021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31322" y="1386238"/>
            <a:ext cx="10847119" cy="4351338"/>
          </a:xfrm>
        </p:spPr>
        <p:txBody>
          <a:bodyPr>
            <a:noAutofit/>
          </a:bodyPr>
          <a:lstStyle/>
          <a:p>
            <a:pPr marL="0" indent="0" algn="ctr" fontAlgn="t">
              <a:buNone/>
            </a:pPr>
            <a:endParaRPr lang="ru-RU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1) Впервые вводится ФГОС НО и ООО (5-9 классы) одновременно.</a:t>
            </a:r>
          </a:p>
          <a:p>
            <a:pPr marL="0" lv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Четко прописаны обязательства образовательного учреждения (в частности, школы) перед учениками и родителями.</a:t>
            </a:r>
          </a:p>
          <a:p>
            <a:pPr marL="0" lv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Сделан акцент на развитие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личностных навыков.</a:t>
            </a:r>
          </a:p>
          <a:p>
            <a:pPr marL="0" lv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Подробно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указан перечень предметных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межпредметных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навыков, которыми должен обладать ученик в рамках каждой дисциплины (уметь доказать, интерпретировать, оперировать понятиями, решать задачи).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D3A023-0D9E-47B3-B05B-0EAE45CEA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6986" cy="12863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изменения,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внесенные в обновленный ФГОС 2021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86888" y="1825625"/>
            <a:ext cx="11162806" cy="4667250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Вводится предмет </a:t>
            </a:r>
            <a:r>
              <a:rPr lang="ru-RU" dirty="0">
                <a:solidFill>
                  <a:srgbClr val="E21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«Функциональная грамотность»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как одна из составляющих на уроках географии, математики, информатики, окружающего мира.</a:t>
            </a:r>
          </a:p>
          <a:p>
            <a:pPr marL="0" lv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5) Учитываются возрастные и психологические особенности учеников всех классов. Главное, чтобы ребята не были перегружены. Кроме того, уточнено минимальное и максимальное количество часов, необходимых для полноценной реализации основных образовательных программ. 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Расширяются возможности для реализации права выбора педагогическими работниками методик обучения и воспитания.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Школы имеют право обучать детей на родном языке, то есть на любом языке Российской Федерации.</a:t>
            </a: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5CC6E3-63DF-4296-89C7-4EC680EBF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53"/>
            <a:ext cx="1956986" cy="128636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изменения,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внесенные в обновленный ФГОС 2021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15637" y="1651492"/>
            <a:ext cx="11435938" cy="5105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Прописана процедура оценки качества образования (ВПР и т.д.)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Прописана возможность реализации системы образования через семейное обучение, когда семьи могут самостоятельно выбрать для своего ребенка образовательный маршрут.</a:t>
            </a: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доступа к информационно-образовательной среде образовательной организации, в том числе электронной. 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11) Введены единые требования к составлению рабочих программ, в том числе и программ внеурочной деятельности.</a:t>
            </a:r>
          </a:p>
          <a:p>
            <a:pPr marL="0" lv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Определено базовое содержание программы воспитания.</a:t>
            </a:r>
          </a:p>
          <a:p>
            <a:pPr marL="0" lv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Уточнены задачи и условия программы коррекционной работы с детьми с ОВЗ. </a:t>
            </a: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5EF795-0898-468E-A797-A67831CF0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6986" cy="128636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85815-2D92-4091-B25F-9621713E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7748" cy="1325563"/>
          </a:xfrm>
        </p:spPr>
        <p:txBody>
          <a:bodyPr>
            <a:noAutofit/>
          </a:bodyPr>
          <a:lstStyle/>
          <a:p>
            <a:br>
              <a:rPr lang="ru-RU" sz="3000" dirty="0"/>
            </a:br>
            <a:r>
              <a:rPr lang="ru-RU" sz="3000" dirty="0"/>
              <a:t>Изменения в новых ФГОС НОО и ООО Утвердили новые ФГОС начального и основного общего образования </a:t>
            </a:r>
            <a:br>
              <a:rPr lang="ru-RU" sz="3000" dirty="0"/>
            </a:br>
            <a:r>
              <a:rPr lang="ru-RU" sz="3000" dirty="0"/>
              <a:t>(приказы </a:t>
            </a:r>
            <a:r>
              <a:rPr lang="ru-RU" sz="3000" dirty="0" err="1"/>
              <a:t>Минпросвещения</a:t>
            </a:r>
            <a:r>
              <a:rPr lang="ru-RU" sz="3000" dirty="0"/>
              <a:t> от 31.05.2021 № 286 и № 287)</a:t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303570-BBD6-4ED2-8875-DF6EA8349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0000" b="1" dirty="0"/>
              <a:t>Вариативность </a:t>
            </a:r>
          </a:p>
          <a:p>
            <a:pPr marL="0" indent="0" algn="just">
              <a:buNone/>
            </a:pPr>
            <a:r>
              <a:rPr lang="ru-RU" sz="10000" dirty="0"/>
              <a:t>Школа может обеспечить вариативность ООП тремя способами. </a:t>
            </a:r>
          </a:p>
          <a:p>
            <a:pPr algn="just"/>
            <a:r>
              <a:rPr lang="ru-RU" sz="10000" b="1" dirty="0"/>
              <a:t>Первый</a:t>
            </a:r>
            <a:r>
              <a:rPr lang="ru-RU" sz="10000" dirty="0"/>
              <a:t> – в структуре программ НОО и ООО школа может предусмотреть учебные предметы, учебные курсы и учебные модули. </a:t>
            </a:r>
          </a:p>
          <a:p>
            <a:pPr algn="just"/>
            <a:r>
              <a:rPr lang="ru-RU" sz="10000" b="1" dirty="0"/>
              <a:t>Второй</a:t>
            </a:r>
            <a:r>
              <a:rPr lang="ru-RU" sz="10000" dirty="0"/>
              <a:t> – школа может разрабатывать и реализовывать программы углубленного изучения отдельных предметов. Для этого на уровне ООО добавили предметные результаты на углубленном уровне для математики, информатики, физики, химии и биологии. </a:t>
            </a:r>
          </a:p>
          <a:p>
            <a:pPr algn="just"/>
            <a:r>
              <a:rPr lang="ru-RU" sz="10000" b="1" dirty="0"/>
              <a:t>Третий </a:t>
            </a:r>
            <a:r>
              <a:rPr lang="ru-RU" sz="10000" dirty="0"/>
              <a:t>– школа может разрабатывать и реализовывать индивидуальные учебные планы в соответствии с образовательными потребностями и интересами учеников. Вариативность дает школе возможность выбирать, как именно формировать программы. Учителя смогут обучать учеников в соответствии с их способностями и запросами и так, как считают нужным. При этом, однако, нужно учитывать и требования к предметным результатам.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948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0DC5CDE-5383-45DC-AD3E-1A1D49422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810" y="106878"/>
            <a:ext cx="8823761" cy="66163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B20000-DB67-4A80-B814-56848939A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9" y="106878"/>
            <a:ext cx="1818760" cy="119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01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7FCEF9-0B9F-41E1-BB15-537A69EEB844}"/>
              </a:ext>
            </a:extLst>
          </p:cNvPr>
          <p:cNvSpPr txBox="1"/>
          <p:nvPr/>
        </p:nvSpPr>
        <p:spPr>
          <a:xfrm>
            <a:off x="2476902" y="621177"/>
            <a:ext cx="7276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6D71C-AF62-4288-9B32-9DA76631C6C4}"/>
              </a:ext>
            </a:extLst>
          </p:cNvPr>
          <p:cNvSpPr txBox="1"/>
          <p:nvPr/>
        </p:nvSpPr>
        <p:spPr>
          <a:xfrm>
            <a:off x="1166280" y="1195795"/>
            <a:ext cx="9287942" cy="1161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Новые ФГОС предусматривают изменение объема аудиторной нагрузки и структуры предметных областей.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Уменьшили верхнюю границу аудиторной нагрузки. 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BF75B4-100C-4953-8841-8449728BDE8C}"/>
              </a:ext>
            </a:extLst>
          </p:cNvPr>
          <p:cNvSpPr txBox="1"/>
          <p:nvPr/>
        </p:nvSpPr>
        <p:spPr>
          <a:xfrm>
            <a:off x="344384" y="4169625"/>
            <a:ext cx="11293434" cy="1660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предметных областях стали выделять не только учебные предметы, но и учебные курсы, учебные модули. Например, на уровне ООО в рамках предметной области «Математика и информатика» появляется учебный предмет «Математика», в рамках которого есть учебные курсы «Алгебра», «Геометрия» и «Вероятность и статистика». Предметная область «Общественно-научные предметы» включает учебный предмет «История», который состоит из учебных курсов «История России» и «Всеобщая история». Также ФГОС НОО и ООО регламентируют перечень обязательных предметных областей, учебных предметов и учебных модулей.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D899ADBF-17B4-4852-8E82-5E16FDB16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765112"/>
              </p:ext>
            </p:extLst>
          </p:nvPr>
        </p:nvGraphicFramePr>
        <p:xfrm>
          <a:off x="1630135" y="2476029"/>
          <a:ext cx="8621487" cy="1610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3829">
                  <a:extLst>
                    <a:ext uri="{9D8B030D-6E8A-4147-A177-3AD203B41FA5}">
                      <a16:colId xmlns:a16="http://schemas.microsoft.com/office/drawing/2014/main" val="1165918014"/>
                    </a:ext>
                  </a:extLst>
                </a:gridCol>
                <a:gridCol w="2873829">
                  <a:extLst>
                    <a:ext uri="{9D8B030D-6E8A-4147-A177-3AD203B41FA5}">
                      <a16:colId xmlns:a16="http://schemas.microsoft.com/office/drawing/2014/main" val="432078577"/>
                    </a:ext>
                  </a:extLst>
                </a:gridCol>
                <a:gridCol w="2873829">
                  <a:extLst>
                    <a:ext uri="{9D8B030D-6E8A-4147-A177-3AD203B41FA5}">
                      <a16:colId xmlns:a16="http://schemas.microsoft.com/office/drawing/2014/main" val="508154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Границы аудиторной нагрузки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Старый ФГОС НОО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Новый ФГОС НОО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60785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Минимум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2904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2954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13697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Максимум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3345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3190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80867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Границы аудиторной нагрузки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Старый ФГОС ООО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Новый ФГОС ООО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10664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Минимум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5267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5058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58510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Максимум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6020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5549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3015284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6C65EDC-25DC-4FB5-979C-DE8B0A1E35E8}"/>
              </a:ext>
            </a:extLst>
          </p:cNvPr>
          <p:cNvSpPr txBox="1"/>
          <p:nvPr/>
        </p:nvSpPr>
        <p:spPr>
          <a:xfrm>
            <a:off x="7202633" y="46903"/>
            <a:ext cx="6097978" cy="629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Учебные планы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5C7F55-93AB-4667-8A3E-7C7455880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007"/>
            <a:ext cx="195698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07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E21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8924" y="2790092"/>
            <a:ext cx="4853354" cy="211015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Есть интересные идеи и находки, которые справедливы </a:t>
            </a:r>
          </a:p>
          <a:p>
            <a:pPr algn="ctr"/>
            <a:r>
              <a:rPr lang="ru-RU" sz="2800" dirty="0"/>
              <a:t>и созвучны новому времени 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2365" y="1511455"/>
            <a:ext cx="5005754" cy="16345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Вариативность содержания и сроков образования 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19488" y="5121275"/>
            <a:ext cx="5005754" cy="1371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  <a:p>
            <a:pPr algn="ctr"/>
            <a:r>
              <a:rPr lang="ru-RU" sz="2800" dirty="0"/>
              <a:t>Личный образовательный маршрут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8585" y="1160586"/>
            <a:ext cx="3540369" cy="1371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Индивидуальные учебные планы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9553" y="3429000"/>
            <a:ext cx="4171893" cy="14712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Деление на группы</a:t>
            </a:r>
          </a:p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CBCFBD-DE1B-4624-BFAC-1B1627264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0" y="5445889"/>
            <a:ext cx="1956986" cy="128636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38CE5-9AF3-4C5F-ACEC-1372CE29F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951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0FAA79-C349-4783-A5B5-536B47411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56" y="190005"/>
            <a:ext cx="9695213" cy="66679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ED30677-4767-43E5-8132-9BBD41A82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551" y="5469640"/>
            <a:ext cx="195698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2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ФГОС –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федеральные государственные     образовательные стандарты. Они представляют собой совокупность требований к программам образования.</a:t>
            </a:r>
            <a:endParaRPr lang="ru-RU" dirty="0"/>
          </a:p>
        </p:txBody>
      </p:sp>
      <p:pic>
        <p:nvPicPr>
          <p:cNvPr id="1026" name="Picture 2" descr="https://ds02.infourok.ru/uploads/ex/134e/0007664d-c67db415/img1.jpg"/>
          <p:cNvPicPr>
            <a:picLocks noChangeAspect="1" noChangeArrowheads="1"/>
          </p:cNvPicPr>
          <p:nvPr/>
        </p:nvPicPr>
        <p:blipFill>
          <a:blip r:embed="rId2" cstate="print"/>
          <a:srcRect l="8299" t="29060" b="7009"/>
          <a:stretch>
            <a:fillRect/>
          </a:stretch>
        </p:blipFill>
        <p:spPr bwMode="auto">
          <a:xfrm>
            <a:off x="6127994" y="3687259"/>
            <a:ext cx="6064006" cy="3170741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C424A0-8F24-41DC-BAFC-3AF6AD079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4" y="5518165"/>
            <a:ext cx="1956986" cy="128636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38CE5-9AF3-4C5F-ACEC-1372CE29F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951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FE5F221-4749-449C-9F16-10E58E605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354597"/>
              </p:ext>
            </p:extLst>
          </p:nvPr>
        </p:nvGraphicFramePr>
        <p:xfrm>
          <a:off x="1048987" y="313837"/>
          <a:ext cx="10094025" cy="6441568"/>
        </p:xfrm>
        <a:graphic>
          <a:graphicData uri="http://schemas.openxmlformats.org/drawingml/2006/table">
            <a:tbl>
              <a:tblPr firstRow="1" firstCol="1" bandRow="1"/>
              <a:tblGrid>
                <a:gridCol w="3886021">
                  <a:extLst>
                    <a:ext uri="{9D8B030D-6E8A-4147-A177-3AD203B41FA5}">
                      <a16:colId xmlns:a16="http://schemas.microsoft.com/office/drawing/2014/main" val="4005049280"/>
                    </a:ext>
                  </a:extLst>
                </a:gridCol>
                <a:gridCol w="6208004">
                  <a:extLst>
                    <a:ext uri="{9D8B030D-6E8A-4147-A177-3AD203B41FA5}">
                      <a16:colId xmlns:a16="http://schemas.microsoft.com/office/drawing/2014/main" val="1729740608"/>
                    </a:ext>
                  </a:extLst>
                </a:gridCol>
              </a:tblGrid>
              <a:tr h="17102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5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план ООО</a:t>
                      </a:r>
                      <a:endParaRPr lang="ru-RU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" marR="2743" marT="2743" marB="27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40570"/>
                  </a:ext>
                </a:extLst>
              </a:tr>
              <a:tr h="2287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области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" marR="2743" marT="2743" marB="27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предметы (учебные курсы или учебные модули)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" marR="2743" marT="2743" marB="27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727767"/>
                  </a:ext>
                </a:extLst>
              </a:tr>
              <a:tr h="2881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" marR="2743" marT="2743" marB="27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язык,  Литература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" marR="2743" marT="2743" marB="27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20803"/>
                  </a:ext>
                </a:extLst>
              </a:tr>
              <a:tr h="7963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и родная литература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" marR="2743" marT="2743" marB="27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Родная литература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" marR="2743" marT="2743" marB="27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567147"/>
                  </a:ext>
                </a:extLst>
              </a:tr>
              <a:tr h="2679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" marR="2743" marT="2743" marB="27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язык,  Второй иностранный язык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" marR="2743" marT="2743" marB="27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796353"/>
                  </a:ext>
                </a:extLst>
              </a:tr>
              <a:tr h="8786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и информатика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" marR="2743" marT="2743" marB="27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Математика: учебные курсы «Алгебра», «Геометрия», «Вероятность и статистика»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" marR="2743" marT="2743" marB="27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59296"/>
                  </a:ext>
                </a:extLst>
              </a:tr>
              <a:tr h="960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Общественно-научные предметы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" marR="2743" marT="2743" marB="27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История: учебные курсы «История России», «Всеобщая история»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" marR="2743" marT="2743" marB="27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812029"/>
                  </a:ext>
                </a:extLst>
              </a:tr>
              <a:tr h="3190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Естественно-научные предметы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" marR="2743" marT="2743" marB="27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Физика,  Химия,  Биология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" marR="2743" marT="2743" marB="27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491771"/>
                  </a:ext>
                </a:extLst>
              </a:tr>
              <a:tr h="8067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духовно-нравственной культуры народов России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" marR="2743" marT="2743" marB="27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одного из учебных курсов (учебных модулей) из перечня, предлагаемого организацией, осуществляется по заявлению обучающихся, родителей (законных представителей) несовершеннолетних обучающихся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" marR="2743" marT="2743" marB="27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911907"/>
                  </a:ext>
                </a:extLst>
              </a:tr>
              <a:tr h="2977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" marR="2743" marT="2743" marB="27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 искусство,  Музыка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" marR="2743" marT="2743" marB="27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673687"/>
                  </a:ext>
                </a:extLst>
              </a:tr>
              <a:tr h="2287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" marR="2743" marT="2743" marB="27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" marR="2743" marT="2743" marB="27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199722"/>
                  </a:ext>
                </a:extLst>
              </a:tr>
              <a:tr h="5613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основы безопасности жизнедеятельности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" marR="2743" marT="2743" marB="27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безопасности жизнедеятельности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3" marR="2743" marT="2743" marB="27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78183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29E3AC-A864-41CF-A6C4-85A89746A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2016" y="5571633"/>
            <a:ext cx="195698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31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788447C3-4924-4E00-865D-979996937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516" y="1919890"/>
            <a:ext cx="10580915" cy="491798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124950-AB2E-4C20-B672-4D62BC4CE4C1}"/>
              </a:ext>
            </a:extLst>
          </p:cNvPr>
          <p:cNvSpPr txBox="1"/>
          <p:nvPr/>
        </p:nvSpPr>
        <p:spPr>
          <a:xfrm>
            <a:off x="1140029" y="403128"/>
            <a:ext cx="9975275" cy="1516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новым ФГОС модульная структура рабочей программы воспитания стала необязательной. Также изменились названия разделов.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599584-B91B-49BE-8941-A95E0E66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19" y="20123"/>
            <a:ext cx="195698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99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7FCEF9-0B9F-41E1-BB15-537A69EEB844}"/>
              </a:ext>
            </a:extLst>
          </p:cNvPr>
          <p:cNvSpPr txBox="1"/>
          <p:nvPr/>
        </p:nvSpPr>
        <p:spPr>
          <a:xfrm>
            <a:off x="2148588" y="300276"/>
            <a:ext cx="786384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Рабочие программы учебных предметов, учебных курсов, учебных модулей </a:t>
            </a:r>
            <a:endParaRPr lang="ru-RU" sz="2500" dirty="0">
              <a:solidFill>
                <a:srgbClr val="002060"/>
              </a:solidFill>
              <a:latin typeface="Calibri" panose="020F0502020204030204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FC159E6-0FA5-4CE4-A67C-7D6E4048A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151365"/>
              </p:ext>
            </p:extLst>
          </p:nvPr>
        </p:nvGraphicFramePr>
        <p:xfrm>
          <a:off x="760021" y="1235034"/>
          <a:ext cx="11281558" cy="5618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2231">
                  <a:extLst>
                    <a:ext uri="{9D8B030D-6E8A-4147-A177-3AD203B41FA5}">
                      <a16:colId xmlns:a16="http://schemas.microsoft.com/office/drawing/2014/main" val="33440848"/>
                    </a:ext>
                  </a:extLst>
                </a:gridCol>
                <a:gridCol w="3997030">
                  <a:extLst>
                    <a:ext uri="{9D8B030D-6E8A-4147-A177-3AD203B41FA5}">
                      <a16:colId xmlns:a16="http://schemas.microsoft.com/office/drawing/2014/main" val="683352169"/>
                    </a:ext>
                  </a:extLst>
                </a:gridCol>
                <a:gridCol w="4522297">
                  <a:extLst>
                    <a:ext uri="{9D8B030D-6E8A-4147-A177-3AD203B41FA5}">
                      <a16:colId xmlns:a16="http://schemas.microsoft.com/office/drawing/2014/main" val="400274987"/>
                    </a:ext>
                  </a:extLst>
                </a:gridCol>
              </a:tblGrid>
              <a:tr h="1768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Критерий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0" marR="9460" marT="9460" marB="94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Старый ФГОС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0" marR="9460" marT="9460" marB="94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Новый ФГОС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0" marR="9460" marT="9460" marB="9460"/>
                </a:tc>
                <a:extLst>
                  <a:ext uri="{0D108BD9-81ED-4DB2-BD59-A6C34878D82A}">
                    <a16:rowId xmlns:a16="http://schemas.microsoft.com/office/drawing/2014/main" val="1869632213"/>
                  </a:ext>
                </a:extLst>
              </a:tr>
              <a:tr h="7960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Виды программ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0" marR="9460" marT="9460" marB="946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Рабочие программы учебных предметов и курсов, в том числе и внеурочной деятельности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0" marR="9460" marT="9460" marB="946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Рабочие программы учебных предметов, учебных курсов (в том числе и внеурочной деятельности),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учебных модулей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0" marR="9460" marT="9460" marB="9460"/>
                </a:tc>
                <a:extLst>
                  <a:ext uri="{0D108BD9-81ED-4DB2-BD59-A6C34878D82A}">
                    <a16:rowId xmlns:a16="http://schemas.microsoft.com/office/drawing/2014/main" val="439759784"/>
                  </a:ext>
                </a:extLst>
              </a:tr>
              <a:tr h="7245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Структура рабочих программ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0" marR="9460" marT="9460" marB="946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Разная</a:t>
                      </a:r>
                      <a:r>
                        <a:rPr lang="ru-RU" sz="1400" dirty="0">
                          <a:effectLst/>
                        </a:rPr>
                        <a:t> для рабочих программ учебных предметов, курсов и курсов внеурочной деятельности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0" marR="9460" marT="9460" marB="946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Одинаковая</a:t>
                      </a:r>
                      <a:r>
                        <a:rPr lang="ru-RU" sz="1400" dirty="0">
                          <a:effectLst/>
                        </a:rPr>
                        <a:t> для рабочих программ учебных предметов, учебных курсов (в том числе и внеурочной деятельности),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учебных модулей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0" marR="9460" marT="9460" marB="9460"/>
                </a:tc>
                <a:extLst>
                  <a:ext uri="{0D108BD9-81ED-4DB2-BD59-A6C34878D82A}">
                    <a16:rowId xmlns:a16="http://schemas.microsoft.com/office/drawing/2014/main" val="867332004"/>
                  </a:ext>
                </a:extLst>
              </a:tr>
              <a:tr h="7245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Тематическое планирование рабочей программы: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0" marR="9460" marT="9460" marB="94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0" marR="9460" marT="9460" marB="94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0" marR="9460" marT="9460" marB="9460"/>
                </a:tc>
                <a:extLst>
                  <a:ext uri="{0D108BD9-81ED-4DB2-BD59-A6C34878D82A}">
                    <a16:rowId xmlns:a16="http://schemas.microsoft.com/office/drawing/2014/main" val="2586649680"/>
                  </a:ext>
                </a:extLst>
              </a:tr>
              <a:tr h="96196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учебного предмета, курса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0" marR="9460" marT="9460" marB="946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 учетом рабочей программы воспитания с указанием количества часов, отводимых на освоение каждой темы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0" marR="9460" marT="9460" marB="946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 указанием количества академических часов, отводимых на освоение каждой темы, возможности использования по этой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теме ЭОР и ЦОР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0" marR="9460" marT="9460" marB="9460"/>
                </a:tc>
                <a:extLst>
                  <a:ext uri="{0D108BD9-81ED-4DB2-BD59-A6C34878D82A}">
                    <a16:rowId xmlns:a16="http://schemas.microsoft.com/office/drawing/2014/main" val="2768745087"/>
                  </a:ext>
                </a:extLst>
              </a:tr>
              <a:tr h="96196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курса внеурочной деятельности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0" marR="9460" marT="9460" marB="946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 учетом рабочей программы воспитания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0" marR="9460" marT="9460" marB="946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 указанием количества академических часов, отводимых на освоение каждой темы, возможности использования по этой теме ЭОР и ЦОР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0" marR="9460" marT="9460" marB="9460"/>
                </a:tc>
                <a:extLst>
                  <a:ext uri="{0D108BD9-81ED-4DB2-BD59-A6C34878D82A}">
                    <a16:rowId xmlns:a16="http://schemas.microsoft.com/office/drawing/2014/main" val="3429375499"/>
                  </a:ext>
                </a:extLst>
              </a:tr>
              <a:tr h="4872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Учет рабочей программы воспитания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0" marR="9460" marT="9460" marB="946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Только в разделе «Тематическое планирование»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0" marR="9460" marT="9460" marB="946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Во всех разделах рабочей программы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0" marR="9460" marT="9460" marB="9460"/>
                </a:tc>
                <a:extLst>
                  <a:ext uri="{0D108BD9-81ED-4DB2-BD59-A6C34878D82A}">
                    <a16:rowId xmlns:a16="http://schemas.microsoft.com/office/drawing/2014/main" val="3617393217"/>
                  </a:ext>
                </a:extLst>
              </a:tr>
              <a:tr h="7245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Особенности рабочей программы курса внеурочной деятельности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0" marR="9460" marT="9460" marB="946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В содержании программы должны быть указаны формы организации и виды деятельности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0" marR="9460" marT="9460" marB="946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 программе должны быть указаны формы проведения занятий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60" marR="9460" marT="9460" marB="9460"/>
                </a:tc>
                <a:extLst>
                  <a:ext uri="{0D108BD9-81ED-4DB2-BD59-A6C34878D82A}">
                    <a16:rowId xmlns:a16="http://schemas.microsoft.com/office/drawing/2014/main" val="3725792379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2AE7DA-1375-4E31-BC68-269F28998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698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79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22367">
            <a:off x="357851" y="3035517"/>
            <a:ext cx="5322276" cy="3581173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Научно-методическое сопровождение ФГОС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09560" y="1379652"/>
            <a:ext cx="10172879" cy="13255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edsoo</a:t>
            </a:r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ru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сайт, сопровождающий введение и</a:t>
            </a:r>
          </a:p>
          <a:p>
            <a:pPr marL="0" lvl="0" indent="0">
              <a:buNone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апробацию Рабочих программ ФГОС</a:t>
            </a:r>
          </a:p>
          <a:p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https://edu.gov.ru/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сайт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России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36098" y="2616223"/>
            <a:ext cx="5836096" cy="406882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5E048D-C567-465F-B36B-78F7B4192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3134" y="5398684"/>
            <a:ext cx="1956986" cy="128636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DF5DB06-B69B-4960-960A-3321E9C32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362" y="64470"/>
            <a:ext cx="10002947" cy="67290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30A1CD-C25C-47FA-B3CC-01F4666F774E}"/>
              </a:ext>
            </a:extLst>
          </p:cNvPr>
          <p:cNvSpPr txBox="1"/>
          <p:nvPr/>
        </p:nvSpPr>
        <p:spPr>
          <a:xfrm>
            <a:off x="6409707" y="5978628"/>
            <a:ext cx="5156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https://edsoo.ru/Primernie_rabochie_progra.htm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59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FC81C0B-A2C6-4E21-BE84-E8EA30DBF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216" y="130629"/>
            <a:ext cx="10576876" cy="63057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A7F295-AE32-4634-A438-928CBFEE46AE}"/>
              </a:ext>
            </a:extLst>
          </p:cNvPr>
          <p:cNvSpPr txBox="1"/>
          <p:nvPr/>
        </p:nvSpPr>
        <p:spPr>
          <a:xfrm>
            <a:off x="3535878" y="6251761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https://edsoo.ru/Primernie_rabochie_progra.htm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771C45-23BA-4B8E-81C9-3803E36D3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9" y="0"/>
            <a:ext cx="1520042" cy="99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80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9016AB-6EED-4548-9A24-2421550A7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541" y="347352"/>
            <a:ext cx="10084523" cy="6425617"/>
          </a:xfr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395F4F-E19E-4F42-BADD-048D2CC07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" y="85031"/>
            <a:ext cx="1470098" cy="9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87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2B111D4-A06E-4C6C-A30A-C7F890A2F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95" y="661111"/>
            <a:ext cx="4548394" cy="58118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6ED091-6CA1-42E7-82FA-D4002E470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191" y="385051"/>
            <a:ext cx="4395657" cy="63839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DD7543-AAAA-4D38-AC8A-9106F234B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550" y="385051"/>
            <a:ext cx="4142355" cy="608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92CE7-47DA-40D8-8E97-6CAB5730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413"/>
            <a:ext cx="10858996" cy="1325563"/>
          </a:xfrm>
        </p:spPr>
        <p:txBody>
          <a:bodyPr>
            <a:normAutofit/>
          </a:bodyPr>
          <a:lstStyle/>
          <a:p>
            <a:r>
              <a:rPr lang="ru-RU" sz="3500" dirty="0"/>
              <a:t>Научно-методическое сопровождение ФГОС: конструктор рабочих программ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4CCC44-6DE5-4942-A750-C1F3066E8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115" y="1860125"/>
            <a:ext cx="8045993" cy="41769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26F43E-65DF-41BF-AEE2-6230A6560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39" y="1754917"/>
            <a:ext cx="664522" cy="9022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047AF3-8749-4985-ACCB-55032429C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854" y="1559828"/>
            <a:ext cx="4663844" cy="646232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CA634556-A897-4516-9EC1-507B81DCB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169151"/>
              </p:ext>
            </p:extLst>
          </p:nvPr>
        </p:nvGraphicFramePr>
        <p:xfrm>
          <a:off x="1942605" y="6013539"/>
          <a:ext cx="8163296" cy="822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91894">
                  <a:extLst>
                    <a:ext uri="{9D8B030D-6E8A-4147-A177-3AD203B41FA5}">
                      <a16:colId xmlns:a16="http://schemas.microsoft.com/office/drawing/2014/main" val="3546662647"/>
                    </a:ext>
                  </a:extLst>
                </a:gridCol>
                <a:gridCol w="2772687">
                  <a:extLst>
                    <a:ext uri="{9D8B030D-6E8A-4147-A177-3AD203B41FA5}">
                      <a16:colId xmlns:a16="http://schemas.microsoft.com/office/drawing/2014/main" val="2269431587"/>
                    </a:ext>
                  </a:extLst>
                </a:gridCol>
                <a:gridCol w="2798715">
                  <a:extLst>
                    <a:ext uri="{9D8B030D-6E8A-4147-A177-3AD203B41FA5}">
                      <a16:colId xmlns:a16="http://schemas.microsoft.com/office/drawing/2014/main" val="1299422698"/>
                    </a:ext>
                  </a:extLst>
                </a:gridCol>
              </a:tblGrid>
              <a:tr h="70568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6D276A"/>
                          </a:solidFill>
                          <a:latin typeface="Bookman Old Style" panose="02050604050505020204" pitchFamily="18" charset="0"/>
                        </a:rPr>
                        <a:t>Тематические блоки, темы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6D276A"/>
                          </a:solidFill>
                          <a:latin typeface="Bookman Old Style" panose="02050604050505020204" pitchFamily="18" charset="0"/>
                        </a:rPr>
                        <a:t>Основное содержание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6D276A"/>
                          </a:solidFill>
                          <a:latin typeface="Bookman Old Style" panose="02050604050505020204" pitchFamily="18" charset="0"/>
                        </a:rPr>
                        <a:t>Основные виды деятельности обучающихся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374261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773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38CE5-9AF3-4C5F-ACEC-1372CE29F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pPr algn="ctr"/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Личностные результаты (с.43-46)</a:t>
            </a:r>
            <a:b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E7E92B-763C-466E-A78D-44FEFEAC1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742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Обновлённые ФГОС также обеспечивают </a:t>
            </a:r>
          </a:p>
          <a:p>
            <a:r>
              <a:rPr lang="ru-RU" dirty="0"/>
              <a:t>Личностное развитие учащихся, включая:</a:t>
            </a:r>
          </a:p>
          <a:p>
            <a:r>
              <a:rPr lang="ru-RU" dirty="0"/>
              <a:t>1) гражданское воспитание; </a:t>
            </a:r>
          </a:p>
          <a:p>
            <a:r>
              <a:rPr lang="ru-RU" dirty="0"/>
              <a:t>2) патриотическое воспитание;</a:t>
            </a:r>
          </a:p>
          <a:p>
            <a:r>
              <a:rPr lang="ru-RU" dirty="0"/>
              <a:t>3) духовно-нравственное воспитание; </a:t>
            </a:r>
          </a:p>
          <a:p>
            <a:r>
              <a:rPr lang="ru-RU" dirty="0"/>
              <a:t>4) эстетическое воспитание;</a:t>
            </a:r>
          </a:p>
          <a:p>
            <a:r>
              <a:rPr lang="ru-RU" dirty="0"/>
              <a:t>5) физическое воспитание, формирование  культуры здоровья и эмоционального благополучия; </a:t>
            </a:r>
          </a:p>
          <a:p>
            <a:r>
              <a:rPr lang="ru-RU" dirty="0">
                <a:solidFill>
                  <a:srgbClr val="FF0000"/>
                </a:solidFill>
              </a:rPr>
              <a:t>6) трудовое воспитание;</a:t>
            </a:r>
          </a:p>
          <a:p>
            <a:r>
              <a:rPr lang="ru-RU" dirty="0">
                <a:solidFill>
                  <a:srgbClr val="FF0000"/>
                </a:solidFill>
              </a:rPr>
              <a:t>7) экологическое воспитание; </a:t>
            </a:r>
          </a:p>
          <a:p>
            <a:r>
              <a:rPr lang="ru-RU" dirty="0">
                <a:solidFill>
                  <a:srgbClr val="FF0000"/>
                </a:solidFill>
              </a:rPr>
              <a:t>8) воспитание ценностей научного познания.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6A3057-3EAB-4408-8577-86A8D8FF3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014" y="5571633"/>
            <a:ext cx="195698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5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077" y="78715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ФГОС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274277"/>
            <a:ext cx="10515600" cy="390268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3200" u="sng" dirty="0">
                <a:latin typeface="Arial" panose="020B0604020202020204" pitchFamily="34" charset="0"/>
                <a:cs typeface="Arial" panose="020B0604020202020204" pitchFamily="34" charset="0"/>
              </a:rPr>
              <a:t>единого  образовательного пространства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по всей Российской Федерации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обеспечение </a:t>
            </a:r>
            <a:r>
              <a:rPr lang="ru-RU" sz="3200" u="sng" dirty="0">
                <a:latin typeface="Arial" panose="020B0604020202020204" pitchFamily="34" charset="0"/>
                <a:cs typeface="Arial" panose="020B0604020202020204" pitchFamily="34" charset="0"/>
              </a:rPr>
              <a:t>преемственности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образовательных программ начального общего, основного общего и среднего общего образования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F2C84C-80B6-4773-96DB-1488F053E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3779"/>
            <a:ext cx="1956986" cy="128636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38CE5-9AF3-4C5F-ACEC-1372CE29F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9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Метапредметные результаты (с.48-53)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b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338E331-8206-4319-B457-B13268271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91" y="1389413"/>
            <a:ext cx="11269682" cy="4987636"/>
          </a:xfrm>
        </p:spPr>
        <p:txBody>
          <a:bodyPr>
            <a:normAutofit fontScale="77500" lnSpcReduction="20000"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Универсальные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учебные познавательные действия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(с.48-49):</a:t>
            </a:r>
          </a:p>
          <a:p>
            <a:pPr marL="171450" marR="0" lvl="0" indent="-1714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базовые логические действия;</a:t>
            </a:r>
          </a:p>
          <a:p>
            <a:pPr marL="171450" marR="0" lvl="0" indent="-1714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базовые исследовательские действия;</a:t>
            </a:r>
          </a:p>
          <a:p>
            <a:pPr marL="171450" marR="0" lvl="0" indent="-1714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 работа с информацией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Универсальные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учебные коммуникативные действия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(с.49-51):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общение;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совместная деятельность.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Универсальные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учебные регулятивные действия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(с.51-52):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самоорганизация;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самоконтроль;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эмоциональный интеллект;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принятие себя и других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541E67-507F-4E96-ABA4-223F6EA0D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392" y="5468587"/>
            <a:ext cx="195698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64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38CE5-9AF3-4C5F-ACEC-1372CE29F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9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Предметные результаты (с.48-53)</a:t>
            </a:r>
            <a:b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147379-5D43-436D-889C-A19D69B491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01782" y="1389413"/>
            <a:ext cx="11388436" cy="4669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Новые ФГОС 2021 года определяют четкие требования к предметным результатам по каждой учебной дисциплине. Появилось конкретное содержание по каждой предметной области. </a:t>
            </a:r>
          </a:p>
          <a:p>
            <a:pPr algn="just"/>
            <a:r>
              <a:rPr lang="ru-RU" sz="2400" dirty="0"/>
              <a:t>Например, во ФГОС НОО конкретизировали предметные результаты по каждому модулю ОРКСЭ – «Основы православной культуры», «Основы иудейской культуры», «Основы буддийской культуры», «Основы исламской культуры», «Основы религиозных культур народов России», «Основы светской этики». </a:t>
            </a:r>
          </a:p>
          <a:p>
            <a:pPr algn="just"/>
            <a:r>
              <a:rPr lang="ru-RU" sz="2400" dirty="0"/>
              <a:t>Во ФГОС ООО отдельно описали предметные результаты для учебного предмета «История» и учебных курсов «История России» и «Всеобщая история». На уровне ООО установили требования к предметным результатам при углубленном изучении некоторых дисциплин. Это учебные предметы «Математика», включая курсы «Алгебра», «Геометрия», «Вероятность и статистика»; «Информатика»; «Физика»; «Химия»; «Биология».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E2675A-0637-4E0B-8396-05884B9F4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34361" cy="11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44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материалы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199" y="1591294"/>
            <a:ext cx="10965874" cy="490158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http://publication.pravo.gov.ru/Document/View/0001202107050027?index=0&amp;rangeSize=1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- Приказ Министерства просвещения Российской Федерации от 31.05.2021 № 287 "Об утверждении федерального государственного образовательного стандарта основного общего образования"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https://fgos.ru/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- тексты ФГОС </a:t>
            </a:r>
            <a:r>
              <a:rPr lang="ru-RU" sz="2500">
                <a:latin typeface="Arial" panose="020B0604020202020204" pitchFamily="34" charset="0"/>
                <a:cs typeface="Arial" panose="020B0604020202020204" pitchFamily="34" charset="0"/>
              </a:rPr>
              <a:t>всех уровней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Муштавинская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И.В. Путеводитель по ФГОС основного и среднего общего образования: Методическое пособие. Санкт-Петербург: КАРО, 2018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5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2500" u="sng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edsoo</a:t>
            </a: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US" sz="2500" u="sng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– сайт, сопровождающий введение и апробацию Рабочих программ ФГОС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https://edu.gov.ru/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– сайт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России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http://edu53.ru/np-includes/upload/2021/09/21/16562.pdf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- Изменения в новых ФГОС НОО и ООО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https://externat.foxford.ru/polezno-znat/fgos-2020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https://rg.ru/2021/07/12/chemu-budut-uchit-v-shkole-s-1-sentiabria-2022-goda.html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708506-BFA1-476D-AD6C-32252CB159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"/>
            <a:ext cx="1793174" cy="11786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7402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ФГОС НОО и ООО в 2021 году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Утверждение ФГОС – Приказ Министерства просвещения №287 «Об утверждении Федерального государственного образовательного стандарта  основного общего образования», 31 мая 2021г.</a:t>
            </a:r>
          </a:p>
          <a:p>
            <a:pPr marL="0" indent="0" algn="just">
              <a:buNone/>
            </a:pP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Комплексный анализ готовности введения ФГОС (региональный, муниципальный уровень, ОО) –     2 полугодие 2021</a:t>
            </a:r>
          </a:p>
          <a:p>
            <a:pPr marL="0" indent="0" algn="just">
              <a:buNone/>
            </a:pP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новых ПООП с учетом апробации – 1 полугодие 2022 года</a:t>
            </a:r>
          </a:p>
          <a:p>
            <a:pPr marL="0" indent="0" algn="just">
              <a:buNone/>
            </a:pP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Поэтапное введение обновленных ФГОС НОО и ООО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начиная 2022/2023 учебного года.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на ФГОС – до 2027 года</a:t>
            </a:r>
          </a:p>
        </p:txBody>
      </p:sp>
      <p:pic>
        <p:nvPicPr>
          <p:cNvPr id="6" name="Picture 6" descr="https://cdn1.zp.ru/job/attaches/2016/09/d3/65/d365c1efd8a60e36a9caa5c8bc44fa5a.jpg">
            <a:extLst>
              <a:ext uri="{FF2B5EF4-FFF2-40B4-BE49-F238E27FC236}">
                <a16:creationId xmlns:a16="http://schemas.microsoft.com/office/drawing/2014/main" id="{C95B0899-A54E-461B-876F-9AE53289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320" y="5476345"/>
            <a:ext cx="1953680" cy="12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7861" y="694157"/>
            <a:ext cx="105156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Методологическая основа – 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системно-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деятельностный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подход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200" y="199188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/>
              <a:t>Приводят стандарты в соответствие </a:t>
            </a:r>
            <a:r>
              <a:rPr lang="en-US" sz="2400" b="1" dirty="0"/>
              <a:t>c </a:t>
            </a:r>
            <a:r>
              <a:rPr lang="ru-RU" sz="2400" b="1" dirty="0"/>
              <a:t>Федеральным законом «Об образовании в Российской Федерации;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/>
              <a:t>Обеспечивают вариативность содержания образовательных программ основного общего образования, возможность формирования программ разного уровня сложности и направленности с учетом потребностей и способностей  обучающихся;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/>
              <a:t>Устанавливают вариативность сроков реализации программ (не только в сторону увеличения, но и в сторону сокращения);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/>
              <a:t>Детализируют условия реализации образовательных программ;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/>
              <a:t>Детализируют требования к результатам освоения учащимися программ ООО;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/>
              <a:t>Оптимизируют требования к основной образовательной программе и рабочей программе;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/>
              <a:t>Прописывают требования к организации электронного обучения и применению дистанционных образовательных технологий.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D26078-A2E0-42B2-A0B7-48B902B7A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6986" cy="12863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2D26E-B66B-4ED8-853D-27B116AEC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Ключевая педагогическая задача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создание условий инициирующих действие обучающегося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Требования к результатам реализации ОП сформулированы в категориях системно-деятельностного подхода.</a:t>
            </a:r>
            <a:endParaRPr lang="ru-RU" sz="20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E58B55C-F6A6-41B7-AE31-DB87084CE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86564"/>
            <a:ext cx="8117507" cy="58653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BFDA37-F705-4334-9696-E74977974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632" y="1274639"/>
            <a:ext cx="1877674" cy="54772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9F927A-B206-4CAC-AC04-768B4AEB7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44" y="5828297"/>
            <a:ext cx="1485174" cy="9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6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86C2FB1-9815-4B51-8891-EC207933C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806" y="14610"/>
            <a:ext cx="7314716" cy="3736436"/>
          </a:xfrm>
          <a:prstGeom prst="rect">
            <a:avLst/>
          </a:prstGeom>
        </p:spPr>
      </p:pic>
      <p:sp>
        <p:nvSpPr>
          <p:cNvPr id="5" name="Штриховая стрелка вправо 4">
            <a:extLst>
              <a:ext uri="{FF2B5EF4-FFF2-40B4-BE49-F238E27FC236}">
                <a16:creationId xmlns:a16="http://schemas.microsoft.com/office/drawing/2014/main" id="{2144F83F-251B-44F1-B778-960C6293D60C}"/>
              </a:ext>
            </a:extLst>
          </p:cNvPr>
          <p:cNvSpPr/>
          <p:nvPr/>
        </p:nvSpPr>
        <p:spPr>
          <a:xfrm rot="5400000">
            <a:off x="5886174" y="2182894"/>
            <a:ext cx="942164" cy="4078468"/>
          </a:xfrm>
          <a:prstGeom prst="stripedRightArrow">
            <a:avLst>
              <a:gd name="adj1" fmla="val 50000"/>
              <a:gd name="adj2" fmla="val 46265"/>
            </a:avLst>
          </a:prstGeom>
          <a:solidFill>
            <a:srgbClr val="B54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286382-3B47-4B59-90A9-42600A704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557" y="4609258"/>
            <a:ext cx="7260965" cy="14814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351C58-0020-4813-A166-66EE3DC66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150" y="3834999"/>
            <a:ext cx="1908213" cy="7742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A424A1-35D4-44C8-8F9F-581909934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6758" y="6075227"/>
            <a:ext cx="8498561" cy="7681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4D270B-0AF7-41B2-BE97-70C011B3E9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44" y="5557652"/>
            <a:ext cx="1896913" cy="12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01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C1C82FA0-2769-42A0-B949-CC60E61B3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802" y="1080655"/>
            <a:ext cx="6504007" cy="331502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3A60C05-DEAD-4124-90B9-D0D05005A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7" y="420558"/>
            <a:ext cx="84931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A862CE-EDA0-4CD7-AECD-4396F248B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802" y="5254048"/>
            <a:ext cx="7062574" cy="1603952"/>
          </a:xfrm>
          <a:prstGeom prst="rect">
            <a:avLst/>
          </a:prstGeom>
        </p:spPr>
      </p:pic>
      <p:sp>
        <p:nvSpPr>
          <p:cNvPr id="9" name="Штриховая стрелка вправо 4">
            <a:extLst>
              <a:ext uri="{FF2B5EF4-FFF2-40B4-BE49-F238E27FC236}">
                <a16:creationId xmlns:a16="http://schemas.microsoft.com/office/drawing/2014/main" id="{59ECEF9D-1977-47C7-8134-93148CD34A14}"/>
              </a:ext>
            </a:extLst>
          </p:cNvPr>
          <p:cNvSpPr/>
          <p:nvPr/>
        </p:nvSpPr>
        <p:spPr>
          <a:xfrm rot="5400000">
            <a:off x="5009240" y="3651497"/>
            <a:ext cx="1088908" cy="2438399"/>
          </a:xfrm>
          <a:prstGeom prst="stripedRightArrow">
            <a:avLst>
              <a:gd name="adj1" fmla="val 50000"/>
              <a:gd name="adj2" fmla="val 46265"/>
            </a:avLst>
          </a:prstGeom>
          <a:solidFill>
            <a:srgbClr val="E785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7AF370-CD27-442D-B35F-82F9431C63DD}"/>
              </a:ext>
            </a:extLst>
          </p:cNvPr>
          <p:cNvSpPr txBox="1"/>
          <p:nvPr/>
        </p:nvSpPr>
        <p:spPr>
          <a:xfrm>
            <a:off x="4726205" y="4329152"/>
            <a:ext cx="1670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Soft skills</a:t>
            </a:r>
            <a:br>
              <a:rPr lang="ru-RU" dirty="0"/>
            </a:br>
            <a:r>
              <a:rPr lang="ru-RU" dirty="0"/>
              <a:t>в проектах ФГОС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1A7B765-7AAD-4976-A19A-944B5C731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33779"/>
            <a:ext cx="195698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94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2EF003-99E7-491A-BD88-CC9FCFEAF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7" y="5337965"/>
            <a:ext cx="5838385" cy="707197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5654A9BC-E302-4E26-95C8-F33E4A32E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71" y="41301"/>
            <a:ext cx="6610597" cy="4305020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B34202-F046-42D0-9C7C-8BD2AD83F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280" y="5059863"/>
            <a:ext cx="6610597" cy="15279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6E76FC-8218-47D4-B790-746655433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0270" y="4108923"/>
            <a:ext cx="3968840" cy="9754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67AE9E-F820-4C29-BB78-41DF0C80B4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9945" y="4202986"/>
            <a:ext cx="2395936" cy="7681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38DCDE-C556-4C4A-9D6D-7110E697ED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9654"/>
            <a:ext cx="195698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95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1840</Words>
  <Application>Microsoft Office PowerPoint</Application>
  <PresentationFormat>Широкоэкранный</PresentationFormat>
  <Paragraphs>196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3" baseType="lpstr">
      <vt:lpstr>Arial</vt:lpstr>
      <vt:lpstr>Arial Black</vt:lpstr>
      <vt:lpstr>Bookman Old Style</vt:lpstr>
      <vt:lpstr>Calibri</vt:lpstr>
      <vt:lpstr>Calibri Light</vt:lpstr>
      <vt:lpstr>Cambria</vt:lpstr>
      <vt:lpstr>Symbol</vt:lpstr>
      <vt:lpstr>Times New Roman</vt:lpstr>
      <vt:lpstr>Wingdings</vt:lpstr>
      <vt:lpstr>Тема Office</vt:lpstr>
      <vt:lpstr>1_Тема Office</vt:lpstr>
      <vt:lpstr>«Готовимся к переходу на обновленные ФГОС НОО и ФГОС ООО»  </vt:lpstr>
      <vt:lpstr>ФГОС – </vt:lpstr>
      <vt:lpstr>задачи ФГОС</vt:lpstr>
      <vt:lpstr>Введение ФГОС НОО и ООО в 2021 году</vt:lpstr>
      <vt:lpstr>Методологическая основа –  системно-деятельностный подход</vt:lpstr>
      <vt:lpstr>Ключевая педагогическая задача:  создание условий инициирующих действие обучающегося Требования к результатам реализации ОП сформулированы в категориях системно-деятельностного подхода.</vt:lpstr>
      <vt:lpstr>Презентация PowerPoint</vt:lpstr>
      <vt:lpstr>Презентация PowerPoint</vt:lpstr>
      <vt:lpstr>Презентация PowerPoint</vt:lpstr>
      <vt:lpstr>Механизмы обеспечения вариативности образовательных программ, предусмотренные ФГОС</vt:lpstr>
      <vt:lpstr>Презентация PowerPoint</vt:lpstr>
      <vt:lpstr>Основные изменения,  внесенные в обновленный ФГОС 2021</vt:lpstr>
      <vt:lpstr>Основные изменения,  внесенные в обновленный ФГОС 2021</vt:lpstr>
      <vt:lpstr>Основные изменения,  внесенные в обновленный ФГОС 2021</vt:lpstr>
      <vt:lpstr> Изменения в новых ФГОС НОО и ООО Утвердили новые ФГОС начального и основного общего образования  (приказы Минпросвещения от 31.05.2021 № 286 и № 287) </vt:lpstr>
      <vt:lpstr>Презентация PowerPoint</vt:lpstr>
      <vt:lpstr>Презентация PowerPoint</vt:lpstr>
      <vt:lpstr>Выводы</vt:lpstr>
      <vt:lpstr> </vt:lpstr>
      <vt:lpstr> </vt:lpstr>
      <vt:lpstr>Презентация PowerPoint</vt:lpstr>
      <vt:lpstr>Презентация PowerPoint</vt:lpstr>
      <vt:lpstr>Научно-методическое сопровождение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Научно-методическое сопровождение ФГОС: конструктор рабочих программ</vt:lpstr>
      <vt:lpstr>Личностные результаты (с.43-46) </vt:lpstr>
      <vt:lpstr>Метапредметные результаты (с.48-53)) </vt:lpstr>
      <vt:lpstr>Предметные результаты (с.48-53) </vt:lpstr>
      <vt:lpstr>Использованные материалы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Дарья Долганова</cp:lastModifiedBy>
  <cp:revision>17</cp:revision>
  <dcterms:created xsi:type="dcterms:W3CDTF">2021-10-25T08:59:21Z</dcterms:created>
  <dcterms:modified xsi:type="dcterms:W3CDTF">2022-02-24T08:58:18Z</dcterms:modified>
</cp:coreProperties>
</file>